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1" r:id="rId2"/>
    <p:sldId id="257" r:id="rId3"/>
    <p:sldId id="258" r:id="rId4"/>
    <p:sldId id="268" r:id="rId5"/>
    <p:sldId id="273" r:id="rId6"/>
    <p:sldId id="274" r:id="rId7"/>
    <p:sldId id="272" r:id="rId8"/>
    <p:sldId id="276" r:id="rId9"/>
    <p:sldId id="260" r:id="rId10"/>
    <p:sldId id="261" r:id="rId11"/>
    <p:sldId id="262" r:id="rId12"/>
    <p:sldId id="263" r:id="rId13"/>
    <p:sldId id="267" r:id="rId14"/>
    <p:sldId id="277" r:id="rId15"/>
    <p:sldId id="278" r:id="rId16"/>
    <p:sldId id="279" r:id="rId17"/>
    <p:sldId id="280" r:id="rId18"/>
    <p:sldId id="290" r:id="rId19"/>
    <p:sldId id="289" r:id="rId20"/>
    <p:sldId id="291" r:id="rId21"/>
    <p:sldId id="293" r:id="rId22"/>
    <p:sldId id="292" r:id="rId23"/>
    <p:sldId id="295" r:id="rId24"/>
    <p:sldId id="296" r:id="rId25"/>
    <p:sldId id="270" r:id="rId26"/>
  </p:sldIdLst>
  <p:sldSz cx="12192000" cy="6858000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ata8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.pelletier@sfap.qc.ca" TargetMode="External"/><Relationship Id="rId1" Type="http://schemas.openxmlformats.org/officeDocument/2006/relationships/hyperlink" Target="http://www.sfap.qc.ca/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rawing8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.pelletier@sfap.qc.ca" TargetMode="External"/><Relationship Id="rId1" Type="http://schemas.openxmlformats.org/officeDocument/2006/relationships/hyperlink" Target="http://www.sfap.qc.ca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E546FE-A4B8-467D-8082-389F3CB0BE0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A2ABDF9-00DB-4AB7-BEEC-F3CAAA57937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fr-CA"/>
            <a:t>Principes d’équité salariale</a:t>
          </a:r>
          <a:endParaRPr lang="en-US"/>
        </a:p>
      </dgm:t>
    </dgm:pt>
    <dgm:pt modelId="{7173B845-E1AB-4BE3-B3E1-A452F1E3E386}" type="parTrans" cxnId="{1345C06A-688C-41B5-B389-FBB41DC027AE}">
      <dgm:prSet/>
      <dgm:spPr/>
      <dgm:t>
        <a:bodyPr/>
        <a:lstStyle/>
        <a:p>
          <a:endParaRPr lang="en-US"/>
        </a:p>
      </dgm:t>
    </dgm:pt>
    <dgm:pt modelId="{4E4D5EEA-5883-407E-8A1C-0D912FE6CA0D}" type="sibTrans" cxnId="{1345C06A-688C-41B5-B389-FBB41DC027A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1902372-E078-48B2-9F4E-87988F6CDB0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fr-CA"/>
            <a:t>Les étapes d’un exercice de maintien d’équité salariale</a:t>
          </a:r>
          <a:endParaRPr lang="en-US"/>
        </a:p>
      </dgm:t>
    </dgm:pt>
    <dgm:pt modelId="{573569F3-9943-4057-BA94-C08306871307}" type="parTrans" cxnId="{B45266D0-D4EC-406C-B938-8B8EC0A69A0F}">
      <dgm:prSet/>
      <dgm:spPr/>
      <dgm:t>
        <a:bodyPr/>
        <a:lstStyle/>
        <a:p>
          <a:endParaRPr lang="en-US"/>
        </a:p>
      </dgm:t>
    </dgm:pt>
    <dgm:pt modelId="{31D67A74-EDE8-497E-A5B5-7A8CE2475DD4}" type="sibTrans" cxnId="{B45266D0-D4EC-406C-B938-8B8EC0A69A0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BAB6A2F-D87A-4E2C-96CA-633CED9284E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fr-CA" dirty="0"/>
            <a:t>L’AFFICHAGE DES RÉSULTATS</a:t>
          </a:r>
          <a:endParaRPr lang="en-US" dirty="0"/>
        </a:p>
      </dgm:t>
    </dgm:pt>
    <dgm:pt modelId="{CB4BF828-A0DA-4717-8880-EB9329100361}" type="parTrans" cxnId="{9EF38F94-764A-4AC4-8449-95ECC50BEC8A}">
      <dgm:prSet/>
      <dgm:spPr/>
      <dgm:t>
        <a:bodyPr/>
        <a:lstStyle/>
        <a:p>
          <a:endParaRPr lang="en-US"/>
        </a:p>
      </dgm:t>
    </dgm:pt>
    <dgm:pt modelId="{3B6D524C-9EF4-4F55-95DC-A8828A3DB92E}" type="sibTrans" cxnId="{9EF38F94-764A-4AC4-8449-95ECC50BEC8A}">
      <dgm:prSet/>
      <dgm:spPr/>
      <dgm:t>
        <a:bodyPr/>
        <a:lstStyle/>
        <a:p>
          <a:endParaRPr lang="en-US"/>
        </a:p>
      </dgm:t>
    </dgm:pt>
    <dgm:pt modelId="{0C31A5AB-0D4B-4E4A-8438-206ADF843F6D}" type="pres">
      <dgm:prSet presAssocID="{C2E546FE-A4B8-467D-8082-389F3CB0BE08}" presName="root" presStyleCnt="0">
        <dgm:presLayoutVars>
          <dgm:dir/>
          <dgm:resizeHandles val="exact"/>
        </dgm:presLayoutVars>
      </dgm:prSet>
      <dgm:spPr/>
    </dgm:pt>
    <dgm:pt modelId="{89378495-C756-4214-9B03-6E7B911B9A0D}" type="pres">
      <dgm:prSet presAssocID="{DA2ABDF9-00DB-4AB7-BEEC-F3CAAA579374}" presName="compNode" presStyleCnt="0"/>
      <dgm:spPr/>
    </dgm:pt>
    <dgm:pt modelId="{4A5A140C-4958-40AE-871F-7CA88A535AAE}" type="pres">
      <dgm:prSet presAssocID="{DA2ABDF9-00DB-4AB7-BEEC-F3CAAA579374}" presName="iconBgRect" presStyleLbl="bgShp" presStyleIdx="0" presStyleCnt="3"/>
      <dgm:spPr/>
    </dgm:pt>
    <dgm:pt modelId="{EFA6A69C-FE9F-4AE7-BE88-6CEB7C7A0779}" type="pres">
      <dgm:prSet presAssocID="{DA2ABDF9-00DB-4AB7-BEEC-F3CAAA57937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217E232-DB59-4229-BF52-454B68152F7C}" type="pres">
      <dgm:prSet presAssocID="{DA2ABDF9-00DB-4AB7-BEEC-F3CAAA579374}" presName="spaceRect" presStyleCnt="0"/>
      <dgm:spPr/>
    </dgm:pt>
    <dgm:pt modelId="{259AD832-9966-464C-84E5-AF043F7737F8}" type="pres">
      <dgm:prSet presAssocID="{DA2ABDF9-00DB-4AB7-BEEC-F3CAAA579374}" presName="textRect" presStyleLbl="revTx" presStyleIdx="0" presStyleCnt="3">
        <dgm:presLayoutVars>
          <dgm:chMax val="1"/>
          <dgm:chPref val="1"/>
        </dgm:presLayoutVars>
      </dgm:prSet>
      <dgm:spPr/>
    </dgm:pt>
    <dgm:pt modelId="{8A8DDF9D-BBA5-4D2F-B2C5-5D3D3AB21B26}" type="pres">
      <dgm:prSet presAssocID="{4E4D5EEA-5883-407E-8A1C-0D912FE6CA0D}" presName="sibTrans" presStyleCnt="0"/>
      <dgm:spPr/>
    </dgm:pt>
    <dgm:pt modelId="{1B29DF49-0A0F-44D7-9469-7D65BDC10C54}" type="pres">
      <dgm:prSet presAssocID="{01902372-E078-48B2-9F4E-87988F6CDB0A}" presName="compNode" presStyleCnt="0"/>
      <dgm:spPr/>
    </dgm:pt>
    <dgm:pt modelId="{5C24A94C-3290-4B70-BCBF-AECF40DA0E1F}" type="pres">
      <dgm:prSet presAssocID="{01902372-E078-48B2-9F4E-87988F6CDB0A}" presName="iconBgRect" presStyleLbl="bgShp" presStyleIdx="1" presStyleCnt="3"/>
      <dgm:spPr/>
    </dgm:pt>
    <dgm:pt modelId="{A8B9DD15-00B9-4653-B433-95822F206E77}" type="pres">
      <dgm:prSet presAssocID="{01902372-E078-48B2-9F4E-87988F6CDB0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FAF76730-EDE5-4CB4-977E-3C800493C1B0}" type="pres">
      <dgm:prSet presAssocID="{01902372-E078-48B2-9F4E-87988F6CDB0A}" presName="spaceRect" presStyleCnt="0"/>
      <dgm:spPr/>
    </dgm:pt>
    <dgm:pt modelId="{29307DED-93F9-4FFF-9786-E5D8C0EBC4BB}" type="pres">
      <dgm:prSet presAssocID="{01902372-E078-48B2-9F4E-87988F6CDB0A}" presName="textRect" presStyleLbl="revTx" presStyleIdx="1" presStyleCnt="3">
        <dgm:presLayoutVars>
          <dgm:chMax val="1"/>
          <dgm:chPref val="1"/>
        </dgm:presLayoutVars>
      </dgm:prSet>
      <dgm:spPr/>
    </dgm:pt>
    <dgm:pt modelId="{28B4AFF1-5613-433E-A5D7-D12215E39286}" type="pres">
      <dgm:prSet presAssocID="{31D67A74-EDE8-497E-A5B5-7A8CE2475DD4}" presName="sibTrans" presStyleCnt="0"/>
      <dgm:spPr/>
    </dgm:pt>
    <dgm:pt modelId="{35907508-3D7A-4650-A797-1615E61F556B}" type="pres">
      <dgm:prSet presAssocID="{BBAB6A2F-D87A-4E2C-96CA-633CED9284E0}" presName="compNode" presStyleCnt="0"/>
      <dgm:spPr/>
    </dgm:pt>
    <dgm:pt modelId="{6121F763-251C-4581-9551-B38A6D02CCCF}" type="pres">
      <dgm:prSet presAssocID="{BBAB6A2F-D87A-4E2C-96CA-633CED9284E0}" presName="iconBgRect" presStyleLbl="bgShp" presStyleIdx="2" presStyleCnt="3"/>
      <dgm:spPr/>
    </dgm:pt>
    <dgm:pt modelId="{11E58FED-79CC-487F-AEF9-A9249358B526}" type="pres">
      <dgm:prSet presAssocID="{BBAB6A2F-D87A-4E2C-96CA-633CED9284E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80ABE678-2166-4052-A003-EC59AD60C1C2}" type="pres">
      <dgm:prSet presAssocID="{BBAB6A2F-D87A-4E2C-96CA-633CED9284E0}" presName="spaceRect" presStyleCnt="0"/>
      <dgm:spPr/>
    </dgm:pt>
    <dgm:pt modelId="{95DAD5B1-ABFC-4FE6-B30C-446D80EE5703}" type="pres">
      <dgm:prSet presAssocID="{BBAB6A2F-D87A-4E2C-96CA-633CED9284E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345C06A-688C-41B5-B389-FBB41DC027AE}" srcId="{C2E546FE-A4B8-467D-8082-389F3CB0BE08}" destId="{DA2ABDF9-00DB-4AB7-BEEC-F3CAAA579374}" srcOrd="0" destOrd="0" parTransId="{7173B845-E1AB-4BE3-B3E1-A452F1E3E386}" sibTransId="{4E4D5EEA-5883-407E-8A1C-0D912FE6CA0D}"/>
    <dgm:cxn modelId="{36200E81-5585-4E3F-A88E-47B229ABD452}" type="presOf" srcId="{BBAB6A2F-D87A-4E2C-96CA-633CED9284E0}" destId="{95DAD5B1-ABFC-4FE6-B30C-446D80EE5703}" srcOrd="0" destOrd="0" presId="urn:microsoft.com/office/officeart/2018/5/layout/IconCircleLabelList"/>
    <dgm:cxn modelId="{9EF38F94-764A-4AC4-8449-95ECC50BEC8A}" srcId="{C2E546FE-A4B8-467D-8082-389F3CB0BE08}" destId="{BBAB6A2F-D87A-4E2C-96CA-633CED9284E0}" srcOrd="2" destOrd="0" parTransId="{CB4BF828-A0DA-4717-8880-EB9329100361}" sibTransId="{3B6D524C-9EF4-4F55-95DC-A8828A3DB92E}"/>
    <dgm:cxn modelId="{FC2B18B3-24C9-45BF-BFDC-ECB570960251}" type="presOf" srcId="{DA2ABDF9-00DB-4AB7-BEEC-F3CAAA579374}" destId="{259AD832-9966-464C-84E5-AF043F7737F8}" srcOrd="0" destOrd="0" presId="urn:microsoft.com/office/officeart/2018/5/layout/IconCircleLabelList"/>
    <dgm:cxn modelId="{B45266D0-D4EC-406C-B938-8B8EC0A69A0F}" srcId="{C2E546FE-A4B8-467D-8082-389F3CB0BE08}" destId="{01902372-E078-48B2-9F4E-87988F6CDB0A}" srcOrd="1" destOrd="0" parTransId="{573569F3-9943-4057-BA94-C08306871307}" sibTransId="{31D67A74-EDE8-497E-A5B5-7A8CE2475DD4}"/>
    <dgm:cxn modelId="{B665A2E4-DFDC-4E73-A61F-453133AC821A}" type="presOf" srcId="{01902372-E078-48B2-9F4E-87988F6CDB0A}" destId="{29307DED-93F9-4FFF-9786-E5D8C0EBC4BB}" srcOrd="0" destOrd="0" presId="urn:microsoft.com/office/officeart/2018/5/layout/IconCircleLabelList"/>
    <dgm:cxn modelId="{361FF8F9-18DA-4D17-BDA2-9DBAF69D58DA}" type="presOf" srcId="{C2E546FE-A4B8-467D-8082-389F3CB0BE08}" destId="{0C31A5AB-0D4B-4E4A-8438-206ADF843F6D}" srcOrd="0" destOrd="0" presId="urn:microsoft.com/office/officeart/2018/5/layout/IconCircleLabelList"/>
    <dgm:cxn modelId="{2569E18E-6DF6-4FC2-B79B-EFD8D3214831}" type="presParOf" srcId="{0C31A5AB-0D4B-4E4A-8438-206ADF843F6D}" destId="{89378495-C756-4214-9B03-6E7B911B9A0D}" srcOrd="0" destOrd="0" presId="urn:microsoft.com/office/officeart/2018/5/layout/IconCircleLabelList"/>
    <dgm:cxn modelId="{8E1EC6AA-1400-4F86-8D60-5D5009510C25}" type="presParOf" srcId="{89378495-C756-4214-9B03-6E7B911B9A0D}" destId="{4A5A140C-4958-40AE-871F-7CA88A535AAE}" srcOrd="0" destOrd="0" presId="urn:microsoft.com/office/officeart/2018/5/layout/IconCircleLabelList"/>
    <dgm:cxn modelId="{F3007CF1-02B0-4871-9872-2B247BDC1143}" type="presParOf" srcId="{89378495-C756-4214-9B03-6E7B911B9A0D}" destId="{EFA6A69C-FE9F-4AE7-BE88-6CEB7C7A0779}" srcOrd="1" destOrd="0" presId="urn:microsoft.com/office/officeart/2018/5/layout/IconCircleLabelList"/>
    <dgm:cxn modelId="{CAECB667-14D0-463F-BB97-D3A5BFFFFD5B}" type="presParOf" srcId="{89378495-C756-4214-9B03-6E7B911B9A0D}" destId="{9217E232-DB59-4229-BF52-454B68152F7C}" srcOrd="2" destOrd="0" presId="urn:microsoft.com/office/officeart/2018/5/layout/IconCircleLabelList"/>
    <dgm:cxn modelId="{DF054226-9685-43C3-8B77-9D37615340E6}" type="presParOf" srcId="{89378495-C756-4214-9B03-6E7B911B9A0D}" destId="{259AD832-9966-464C-84E5-AF043F7737F8}" srcOrd="3" destOrd="0" presId="urn:microsoft.com/office/officeart/2018/5/layout/IconCircleLabelList"/>
    <dgm:cxn modelId="{96D847CB-1D08-4B58-8116-02283A4AC617}" type="presParOf" srcId="{0C31A5AB-0D4B-4E4A-8438-206ADF843F6D}" destId="{8A8DDF9D-BBA5-4D2F-B2C5-5D3D3AB21B26}" srcOrd="1" destOrd="0" presId="urn:microsoft.com/office/officeart/2018/5/layout/IconCircleLabelList"/>
    <dgm:cxn modelId="{616163D1-2803-49B7-B428-E0E626B57809}" type="presParOf" srcId="{0C31A5AB-0D4B-4E4A-8438-206ADF843F6D}" destId="{1B29DF49-0A0F-44D7-9469-7D65BDC10C54}" srcOrd="2" destOrd="0" presId="urn:microsoft.com/office/officeart/2018/5/layout/IconCircleLabelList"/>
    <dgm:cxn modelId="{9B4C11C7-DCC3-40E4-956C-C8FDDA6D8FC0}" type="presParOf" srcId="{1B29DF49-0A0F-44D7-9469-7D65BDC10C54}" destId="{5C24A94C-3290-4B70-BCBF-AECF40DA0E1F}" srcOrd="0" destOrd="0" presId="urn:microsoft.com/office/officeart/2018/5/layout/IconCircleLabelList"/>
    <dgm:cxn modelId="{D55829E8-1E4D-408C-9E87-76F69600628B}" type="presParOf" srcId="{1B29DF49-0A0F-44D7-9469-7D65BDC10C54}" destId="{A8B9DD15-00B9-4653-B433-95822F206E77}" srcOrd="1" destOrd="0" presId="urn:microsoft.com/office/officeart/2018/5/layout/IconCircleLabelList"/>
    <dgm:cxn modelId="{C0A12482-F56E-4186-BF72-BD00D49BEA48}" type="presParOf" srcId="{1B29DF49-0A0F-44D7-9469-7D65BDC10C54}" destId="{FAF76730-EDE5-4CB4-977E-3C800493C1B0}" srcOrd="2" destOrd="0" presId="urn:microsoft.com/office/officeart/2018/5/layout/IconCircleLabelList"/>
    <dgm:cxn modelId="{0EB4B80C-A4F0-4546-B9B2-7DB3406C70AD}" type="presParOf" srcId="{1B29DF49-0A0F-44D7-9469-7D65BDC10C54}" destId="{29307DED-93F9-4FFF-9786-E5D8C0EBC4BB}" srcOrd="3" destOrd="0" presId="urn:microsoft.com/office/officeart/2018/5/layout/IconCircleLabelList"/>
    <dgm:cxn modelId="{5C01E34B-D7FC-4B77-B391-E1930322A4B3}" type="presParOf" srcId="{0C31A5AB-0D4B-4E4A-8438-206ADF843F6D}" destId="{28B4AFF1-5613-433E-A5D7-D12215E39286}" srcOrd="3" destOrd="0" presId="urn:microsoft.com/office/officeart/2018/5/layout/IconCircleLabelList"/>
    <dgm:cxn modelId="{BE5C70A6-C1AD-43D1-97AB-0AD8AC3574A5}" type="presParOf" srcId="{0C31A5AB-0D4B-4E4A-8438-206ADF843F6D}" destId="{35907508-3D7A-4650-A797-1615E61F556B}" srcOrd="4" destOrd="0" presId="urn:microsoft.com/office/officeart/2018/5/layout/IconCircleLabelList"/>
    <dgm:cxn modelId="{CCA6187D-DB81-48BD-B917-D7FB5039078A}" type="presParOf" srcId="{35907508-3D7A-4650-A797-1615E61F556B}" destId="{6121F763-251C-4581-9551-B38A6D02CCCF}" srcOrd="0" destOrd="0" presId="urn:microsoft.com/office/officeart/2018/5/layout/IconCircleLabelList"/>
    <dgm:cxn modelId="{C283E2C2-DC1C-4A8C-8809-42D8880716AC}" type="presParOf" srcId="{35907508-3D7A-4650-A797-1615E61F556B}" destId="{11E58FED-79CC-487F-AEF9-A9249358B526}" srcOrd="1" destOrd="0" presId="urn:microsoft.com/office/officeart/2018/5/layout/IconCircleLabelList"/>
    <dgm:cxn modelId="{9E55ED1F-CB91-4D96-8972-3B76B3CB54FB}" type="presParOf" srcId="{35907508-3D7A-4650-A797-1615E61F556B}" destId="{80ABE678-2166-4052-A003-EC59AD60C1C2}" srcOrd="2" destOrd="0" presId="urn:microsoft.com/office/officeart/2018/5/layout/IconCircleLabelList"/>
    <dgm:cxn modelId="{F3527992-4915-4DEA-9FC2-BB589ABC4296}" type="presParOf" srcId="{35907508-3D7A-4650-A797-1615E61F556B}" destId="{95DAD5B1-ABFC-4FE6-B30C-446D80EE570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AE1DB2-12F3-49DD-9218-33F554429B2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41ABDE5-5AFD-417C-9110-2888E333D5A1}">
      <dgm:prSet/>
      <dgm:spPr/>
      <dgm:t>
        <a:bodyPr/>
        <a:lstStyle/>
        <a:p>
          <a:pPr>
            <a:lnSpc>
              <a:spcPct val="100000"/>
            </a:lnSpc>
          </a:pPr>
          <a:r>
            <a:rPr lang="fr-CA"/>
            <a:t>Loi en vigueur depuis 1996</a:t>
          </a:r>
          <a:endParaRPr lang="en-US"/>
        </a:p>
      </dgm:t>
    </dgm:pt>
    <dgm:pt modelId="{808E6BBA-9A3D-4ACA-91DF-C76100448D9B}" type="parTrans" cxnId="{FAC406E5-F5E3-45F0-8DF0-2C08DB45AAD8}">
      <dgm:prSet/>
      <dgm:spPr/>
      <dgm:t>
        <a:bodyPr/>
        <a:lstStyle/>
        <a:p>
          <a:endParaRPr lang="en-US"/>
        </a:p>
      </dgm:t>
    </dgm:pt>
    <dgm:pt modelId="{0654F98E-B17E-43E6-A075-665DB40700FE}" type="sibTrans" cxnId="{FAC406E5-F5E3-45F0-8DF0-2C08DB45AAD8}">
      <dgm:prSet/>
      <dgm:spPr/>
      <dgm:t>
        <a:bodyPr/>
        <a:lstStyle/>
        <a:p>
          <a:endParaRPr lang="en-US"/>
        </a:p>
      </dgm:t>
    </dgm:pt>
    <dgm:pt modelId="{FA2EB0A0-6DF7-438B-A1E0-D4EDA5852F9F}">
      <dgm:prSet/>
      <dgm:spPr/>
      <dgm:t>
        <a:bodyPr/>
        <a:lstStyle/>
        <a:p>
          <a:pPr>
            <a:lnSpc>
              <a:spcPct val="100000"/>
            </a:lnSpc>
          </a:pPr>
          <a:r>
            <a:rPr lang="fr-CA"/>
            <a:t>Toutes les entreprises de plus de 10 personnes sont sujettes à la Loi</a:t>
          </a:r>
          <a:endParaRPr lang="en-US"/>
        </a:p>
      </dgm:t>
    </dgm:pt>
    <dgm:pt modelId="{8CCF9CC0-57B6-4B04-A921-1518C7E6D39F}" type="parTrans" cxnId="{F529BBD5-52F1-49DA-BFE2-1E0CC56E4765}">
      <dgm:prSet/>
      <dgm:spPr/>
      <dgm:t>
        <a:bodyPr/>
        <a:lstStyle/>
        <a:p>
          <a:endParaRPr lang="en-US"/>
        </a:p>
      </dgm:t>
    </dgm:pt>
    <dgm:pt modelId="{5180AA50-2470-4904-A136-B3E25A8E0D15}" type="sibTrans" cxnId="{F529BBD5-52F1-49DA-BFE2-1E0CC56E4765}">
      <dgm:prSet/>
      <dgm:spPr/>
      <dgm:t>
        <a:bodyPr/>
        <a:lstStyle/>
        <a:p>
          <a:endParaRPr lang="en-US"/>
        </a:p>
      </dgm:t>
    </dgm:pt>
    <dgm:pt modelId="{15ED910E-91F4-4E49-9C20-6E5459F21BE5}">
      <dgm:prSet/>
      <dgm:spPr/>
      <dgm:t>
        <a:bodyPr/>
        <a:lstStyle/>
        <a:p>
          <a:pPr>
            <a:lnSpc>
              <a:spcPct val="100000"/>
            </a:lnSpc>
          </a:pPr>
          <a:r>
            <a:rPr lang="fr-CA"/>
            <a:t>Démarche initiale en 2001</a:t>
          </a:r>
          <a:endParaRPr lang="en-US"/>
        </a:p>
      </dgm:t>
    </dgm:pt>
    <dgm:pt modelId="{14ECADA7-8362-4755-AC02-F9E31161B746}" type="parTrans" cxnId="{A83A091D-D0B1-4168-A7E8-EAC7C24F38ED}">
      <dgm:prSet/>
      <dgm:spPr/>
      <dgm:t>
        <a:bodyPr/>
        <a:lstStyle/>
        <a:p>
          <a:endParaRPr lang="en-US"/>
        </a:p>
      </dgm:t>
    </dgm:pt>
    <dgm:pt modelId="{A6E4EF2C-EFCD-4F7A-A630-313BE487A66A}" type="sibTrans" cxnId="{A83A091D-D0B1-4168-A7E8-EAC7C24F38ED}">
      <dgm:prSet/>
      <dgm:spPr/>
      <dgm:t>
        <a:bodyPr/>
        <a:lstStyle/>
        <a:p>
          <a:endParaRPr lang="en-US"/>
        </a:p>
      </dgm:t>
    </dgm:pt>
    <dgm:pt modelId="{1BF2F8DF-6882-4AD9-88E8-4CE4CEDF058E}">
      <dgm:prSet/>
      <dgm:spPr/>
      <dgm:t>
        <a:bodyPr/>
        <a:lstStyle/>
        <a:p>
          <a:pPr>
            <a:lnSpc>
              <a:spcPct val="100000"/>
            </a:lnSpc>
          </a:pPr>
          <a:r>
            <a:rPr lang="fr-CA"/>
            <a:t>Maintien en 2010 ; 2015 </a:t>
          </a:r>
          <a:endParaRPr lang="en-US"/>
        </a:p>
      </dgm:t>
    </dgm:pt>
    <dgm:pt modelId="{89203C41-CC9A-48CC-B817-958FA9DF9789}" type="parTrans" cxnId="{11E2DC5E-5119-48D8-B915-EF6C6CF6F132}">
      <dgm:prSet/>
      <dgm:spPr/>
      <dgm:t>
        <a:bodyPr/>
        <a:lstStyle/>
        <a:p>
          <a:endParaRPr lang="en-US"/>
        </a:p>
      </dgm:t>
    </dgm:pt>
    <dgm:pt modelId="{1DE90B2F-1852-4CF9-AF7A-B849D62A267F}" type="sibTrans" cxnId="{11E2DC5E-5119-48D8-B915-EF6C6CF6F132}">
      <dgm:prSet/>
      <dgm:spPr/>
      <dgm:t>
        <a:bodyPr/>
        <a:lstStyle/>
        <a:p>
          <a:endParaRPr lang="en-US"/>
        </a:p>
      </dgm:t>
    </dgm:pt>
    <dgm:pt modelId="{2CDD5E48-6B17-413D-B313-6FCE958C0674}">
      <dgm:prSet/>
      <dgm:spPr/>
      <dgm:t>
        <a:bodyPr/>
        <a:lstStyle/>
        <a:p>
          <a:pPr>
            <a:lnSpc>
              <a:spcPct val="100000"/>
            </a:lnSpc>
          </a:pPr>
          <a:r>
            <a:rPr lang="fr-CA"/>
            <a:t>Troisième exercice de maintien en 2020</a:t>
          </a:r>
          <a:endParaRPr lang="en-US"/>
        </a:p>
      </dgm:t>
    </dgm:pt>
    <dgm:pt modelId="{FD4E46E1-BF6E-44E5-A22C-AD5BD8D37F84}" type="parTrans" cxnId="{85364AC7-3967-49FD-8103-53B88B15CA0B}">
      <dgm:prSet/>
      <dgm:spPr/>
      <dgm:t>
        <a:bodyPr/>
        <a:lstStyle/>
        <a:p>
          <a:endParaRPr lang="en-US"/>
        </a:p>
      </dgm:t>
    </dgm:pt>
    <dgm:pt modelId="{159B25EB-A04A-445B-897C-AD586CB36B12}" type="sibTrans" cxnId="{85364AC7-3967-49FD-8103-53B88B15CA0B}">
      <dgm:prSet/>
      <dgm:spPr/>
      <dgm:t>
        <a:bodyPr/>
        <a:lstStyle/>
        <a:p>
          <a:endParaRPr lang="en-US"/>
        </a:p>
      </dgm:t>
    </dgm:pt>
    <dgm:pt modelId="{E7173A4A-4613-4D7D-914D-B15866CCA65F}">
      <dgm:prSet/>
      <dgm:spPr/>
      <dgm:t>
        <a:bodyPr/>
        <a:lstStyle/>
        <a:p>
          <a:pPr>
            <a:lnSpc>
              <a:spcPct val="100000"/>
            </a:lnSpc>
          </a:pPr>
          <a:r>
            <a:rPr lang="fr-CA"/>
            <a:t>Nouveautés</a:t>
          </a:r>
          <a:endParaRPr lang="en-US"/>
        </a:p>
      </dgm:t>
    </dgm:pt>
    <dgm:pt modelId="{857C1C33-D312-41AF-B22C-C99F2CC0344D}" type="parTrans" cxnId="{FF31B32A-0A3F-4046-8C43-5AE085C9B204}">
      <dgm:prSet/>
      <dgm:spPr/>
      <dgm:t>
        <a:bodyPr/>
        <a:lstStyle/>
        <a:p>
          <a:endParaRPr lang="en-US"/>
        </a:p>
      </dgm:t>
    </dgm:pt>
    <dgm:pt modelId="{90DC452E-82C3-4C48-A9C0-90B158F682E3}" type="sibTrans" cxnId="{FF31B32A-0A3F-4046-8C43-5AE085C9B204}">
      <dgm:prSet/>
      <dgm:spPr/>
      <dgm:t>
        <a:bodyPr/>
        <a:lstStyle/>
        <a:p>
          <a:endParaRPr lang="en-US"/>
        </a:p>
      </dgm:t>
    </dgm:pt>
    <dgm:pt modelId="{EF5B2F08-779E-400A-9F9C-A103AFDD1582}">
      <dgm:prSet/>
      <dgm:spPr/>
      <dgm:t>
        <a:bodyPr/>
        <a:lstStyle/>
        <a:p>
          <a:r>
            <a:rPr lang="fr-CA"/>
            <a:t>Maintien en continu – rétroactif à 2015</a:t>
          </a:r>
          <a:endParaRPr lang="en-US"/>
        </a:p>
      </dgm:t>
    </dgm:pt>
    <dgm:pt modelId="{78EC7920-D47B-431F-A537-FF4254D8B8E8}" type="parTrans" cxnId="{5DD7B7C6-5C78-4581-9022-1C63E067BFD7}">
      <dgm:prSet/>
      <dgm:spPr/>
      <dgm:t>
        <a:bodyPr/>
        <a:lstStyle/>
        <a:p>
          <a:endParaRPr lang="en-US"/>
        </a:p>
      </dgm:t>
    </dgm:pt>
    <dgm:pt modelId="{99F56CAC-6482-40F8-A198-BD2A72031D8A}" type="sibTrans" cxnId="{5DD7B7C6-5C78-4581-9022-1C63E067BFD7}">
      <dgm:prSet/>
      <dgm:spPr/>
      <dgm:t>
        <a:bodyPr/>
        <a:lstStyle/>
        <a:p>
          <a:endParaRPr lang="en-US"/>
        </a:p>
      </dgm:t>
    </dgm:pt>
    <dgm:pt modelId="{E94428D7-AB80-4AFE-86BE-171718D74B1C}">
      <dgm:prSet/>
      <dgm:spPr/>
      <dgm:t>
        <a:bodyPr/>
        <a:lstStyle/>
        <a:p>
          <a:r>
            <a:rPr lang="fr-CA" dirty="0"/>
            <a:t>Processus de consultation OU comité équité</a:t>
          </a:r>
          <a:endParaRPr lang="en-US" dirty="0"/>
        </a:p>
      </dgm:t>
    </dgm:pt>
    <dgm:pt modelId="{D79BD067-754E-4469-96B0-3B37831FEF3C}" type="parTrans" cxnId="{2A38E091-BB22-48C5-A92E-C1EC5DE179CE}">
      <dgm:prSet/>
      <dgm:spPr/>
      <dgm:t>
        <a:bodyPr/>
        <a:lstStyle/>
        <a:p>
          <a:endParaRPr lang="en-US"/>
        </a:p>
      </dgm:t>
    </dgm:pt>
    <dgm:pt modelId="{7C31915A-3436-4174-8290-EA30B3120EA2}" type="sibTrans" cxnId="{2A38E091-BB22-48C5-A92E-C1EC5DE179CE}">
      <dgm:prSet/>
      <dgm:spPr/>
      <dgm:t>
        <a:bodyPr/>
        <a:lstStyle/>
        <a:p>
          <a:endParaRPr lang="en-US"/>
        </a:p>
      </dgm:t>
    </dgm:pt>
    <dgm:pt modelId="{84E5A3C9-0BBA-47F0-AD52-EC0D1B8C945D}" type="pres">
      <dgm:prSet presAssocID="{A7AE1DB2-12F3-49DD-9218-33F554429B2E}" presName="root" presStyleCnt="0">
        <dgm:presLayoutVars>
          <dgm:dir/>
          <dgm:resizeHandles val="exact"/>
        </dgm:presLayoutVars>
      </dgm:prSet>
      <dgm:spPr/>
    </dgm:pt>
    <dgm:pt modelId="{AF3948B9-1C24-464E-8DC9-EC98255DFCDB}" type="pres">
      <dgm:prSet presAssocID="{241ABDE5-5AFD-417C-9110-2888E333D5A1}" presName="compNode" presStyleCnt="0"/>
      <dgm:spPr/>
    </dgm:pt>
    <dgm:pt modelId="{83C09051-650F-4A6C-8FB8-54C32A2A31BF}" type="pres">
      <dgm:prSet presAssocID="{241ABDE5-5AFD-417C-9110-2888E333D5A1}" presName="bgRect" presStyleLbl="bgShp" presStyleIdx="0" presStyleCnt="5"/>
      <dgm:spPr/>
    </dgm:pt>
    <dgm:pt modelId="{58B1F940-64D7-4C3F-9AA6-0AE0D67E2611}" type="pres">
      <dgm:prSet presAssocID="{241ABDE5-5AFD-417C-9110-2888E333D5A1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A0E46CD1-EF8E-4A8C-AC6D-17E977701A61}" type="pres">
      <dgm:prSet presAssocID="{241ABDE5-5AFD-417C-9110-2888E333D5A1}" presName="spaceRect" presStyleCnt="0"/>
      <dgm:spPr/>
    </dgm:pt>
    <dgm:pt modelId="{AF83762E-AA29-4A4E-BB24-79E3972BF130}" type="pres">
      <dgm:prSet presAssocID="{241ABDE5-5AFD-417C-9110-2888E333D5A1}" presName="parTx" presStyleLbl="revTx" presStyleIdx="0" presStyleCnt="6">
        <dgm:presLayoutVars>
          <dgm:chMax val="0"/>
          <dgm:chPref val="0"/>
        </dgm:presLayoutVars>
      </dgm:prSet>
      <dgm:spPr/>
    </dgm:pt>
    <dgm:pt modelId="{76FC6F75-56C7-420C-B42D-8A34B4E19650}" type="pres">
      <dgm:prSet presAssocID="{0654F98E-B17E-43E6-A075-665DB40700FE}" presName="sibTrans" presStyleCnt="0"/>
      <dgm:spPr/>
    </dgm:pt>
    <dgm:pt modelId="{2A8194BE-5DE3-4813-8AA8-5339C67D9E1F}" type="pres">
      <dgm:prSet presAssocID="{FA2EB0A0-6DF7-438B-A1E0-D4EDA5852F9F}" presName="compNode" presStyleCnt="0"/>
      <dgm:spPr/>
    </dgm:pt>
    <dgm:pt modelId="{9BAA3E8D-6158-4CCA-8B32-4A636CF7FC12}" type="pres">
      <dgm:prSet presAssocID="{FA2EB0A0-6DF7-438B-A1E0-D4EDA5852F9F}" presName="bgRect" presStyleLbl="bgShp" presStyleIdx="1" presStyleCnt="5"/>
      <dgm:spPr/>
    </dgm:pt>
    <dgm:pt modelId="{62FD72BF-CBA2-40AA-97D2-1AB85258A4AE}" type="pres">
      <dgm:prSet presAssocID="{FA2EB0A0-6DF7-438B-A1E0-D4EDA5852F9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DA3883B5-BE67-4E80-925A-470199C988E9}" type="pres">
      <dgm:prSet presAssocID="{FA2EB0A0-6DF7-438B-A1E0-D4EDA5852F9F}" presName="spaceRect" presStyleCnt="0"/>
      <dgm:spPr/>
    </dgm:pt>
    <dgm:pt modelId="{ACA884CA-AF8B-4B9A-A589-32CC6860F199}" type="pres">
      <dgm:prSet presAssocID="{FA2EB0A0-6DF7-438B-A1E0-D4EDA5852F9F}" presName="parTx" presStyleLbl="revTx" presStyleIdx="1" presStyleCnt="6">
        <dgm:presLayoutVars>
          <dgm:chMax val="0"/>
          <dgm:chPref val="0"/>
        </dgm:presLayoutVars>
      </dgm:prSet>
      <dgm:spPr/>
    </dgm:pt>
    <dgm:pt modelId="{0ABA69BC-C148-4205-AB04-C20BA8D66872}" type="pres">
      <dgm:prSet presAssocID="{5180AA50-2470-4904-A136-B3E25A8E0D15}" presName="sibTrans" presStyleCnt="0"/>
      <dgm:spPr/>
    </dgm:pt>
    <dgm:pt modelId="{3769FE86-6D5D-4D5F-B77D-535B4150F203}" type="pres">
      <dgm:prSet presAssocID="{15ED910E-91F4-4E49-9C20-6E5459F21BE5}" presName="compNode" presStyleCnt="0"/>
      <dgm:spPr/>
    </dgm:pt>
    <dgm:pt modelId="{1C5E7147-76DA-43A9-9DCB-BBE17C707E1B}" type="pres">
      <dgm:prSet presAssocID="{15ED910E-91F4-4E49-9C20-6E5459F21BE5}" presName="bgRect" presStyleLbl="bgShp" presStyleIdx="2" presStyleCnt="5"/>
      <dgm:spPr/>
    </dgm:pt>
    <dgm:pt modelId="{43505F13-E8F8-45AB-AA5F-F1B0B23972AE}" type="pres">
      <dgm:prSet presAssocID="{15ED910E-91F4-4E49-9C20-6E5459F21BE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1669C20-4F4C-4290-BD24-E4826BA48C9C}" type="pres">
      <dgm:prSet presAssocID="{15ED910E-91F4-4E49-9C20-6E5459F21BE5}" presName="spaceRect" presStyleCnt="0"/>
      <dgm:spPr/>
    </dgm:pt>
    <dgm:pt modelId="{9432C252-4BF2-4BF9-B68D-6B88EA477269}" type="pres">
      <dgm:prSet presAssocID="{15ED910E-91F4-4E49-9C20-6E5459F21BE5}" presName="parTx" presStyleLbl="revTx" presStyleIdx="2" presStyleCnt="6">
        <dgm:presLayoutVars>
          <dgm:chMax val="0"/>
          <dgm:chPref val="0"/>
        </dgm:presLayoutVars>
      </dgm:prSet>
      <dgm:spPr/>
    </dgm:pt>
    <dgm:pt modelId="{B8B1C6BD-ED9E-4805-99A2-7AD5AC03F1A6}" type="pres">
      <dgm:prSet presAssocID="{A6E4EF2C-EFCD-4F7A-A630-313BE487A66A}" presName="sibTrans" presStyleCnt="0"/>
      <dgm:spPr/>
    </dgm:pt>
    <dgm:pt modelId="{9C170FB3-71CB-4736-ADCD-771CC5489607}" type="pres">
      <dgm:prSet presAssocID="{1BF2F8DF-6882-4AD9-88E8-4CE4CEDF058E}" presName="compNode" presStyleCnt="0"/>
      <dgm:spPr/>
    </dgm:pt>
    <dgm:pt modelId="{DDB304B7-ED37-4F4E-8D13-1AC2593CC358}" type="pres">
      <dgm:prSet presAssocID="{1BF2F8DF-6882-4AD9-88E8-4CE4CEDF058E}" presName="bgRect" presStyleLbl="bgShp" presStyleIdx="3" presStyleCnt="5"/>
      <dgm:spPr/>
    </dgm:pt>
    <dgm:pt modelId="{A63CFFCE-86AF-4CE0-AE0F-46694E921C9C}" type="pres">
      <dgm:prSet presAssocID="{1BF2F8DF-6882-4AD9-88E8-4CE4CEDF058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546EDB5F-90F3-4B18-9DD1-FA34E826773E}" type="pres">
      <dgm:prSet presAssocID="{1BF2F8DF-6882-4AD9-88E8-4CE4CEDF058E}" presName="spaceRect" presStyleCnt="0"/>
      <dgm:spPr/>
    </dgm:pt>
    <dgm:pt modelId="{F73EF220-DA59-4909-83FB-C628A93283BB}" type="pres">
      <dgm:prSet presAssocID="{1BF2F8DF-6882-4AD9-88E8-4CE4CEDF058E}" presName="parTx" presStyleLbl="revTx" presStyleIdx="3" presStyleCnt="6">
        <dgm:presLayoutVars>
          <dgm:chMax val="0"/>
          <dgm:chPref val="0"/>
        </dgm:presLayoutVars>
      </dgm:prSet>
      <dgm:spPr/>
    </dgm:pt>
    <dgm:pt modelId="{774009C5-9E46-4A97-9CAD-8FE22ACF61AD}" type="pres">
      <dgm:prSet presAssocID="{1DE90B2F-1852-4CF9-AF7A-B849D62A267F}" presName="sibTrans" presStyleCnt="0"/>
      <dgm:spPr/>
    </dgm:pt>
    <dgm:pt modelId="{F12187B0-43B0-4619-B167-6829B23215D7}" type="pres">
      <dgm:prSet presAssocID="{2CDD5E48-6B17-413D-B313-6FCE958C0674}" presName="compNode" presStyleCnt="0"/>
      <dgm:spPr/>
    </dgm:pt>
    <dgm:pt modelId="{39B5A21C-9189-4207-B446-6D00F4168689}" type="pres">
      <dgm:prSet presAssocID="{2CDD5E48-6B17-413D-B313-6FCE958C0674}" presName="bgRect" presStyleLbl="bgShp" presStyleIdx="4" presStyleCnt="5"/>
      <dgm:spPr/>
    </dgm:pt>
    <dgm:pt modelId="{EF0CFD45-4672-4E2E-AFC0-CD495DBB6E8A}" type="pres">
      <dgm:prSet presAssocID="{2CDD5E48-6B17-413D-B313-6FCE958C067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90FA08AF-56D2-4E0C-95D8-98DDE642F9A8}" type="pres">
      <dgm:prSet presAssocID="{2CDD5E48-6B17-413D-B313-6FCE958C0674}" presName="spaceRect" presStyleCnt="0"/>
      <dgm:spPr/>
    </dgm:pt>
    <dgm:pt modelId="{9D1AE486-AAC2-431B-AB12-9A3F6CDF0DAC}" type="pres">
      <dgm:prSet presAssocID="{2CDD5E48-6B17-413D-B313-6FCE958C0674}" presName="parTx" presStyleLbl="revTx" presStyleIdx="4" presStyleCnt="6">
        <dgm:presLayoutVars>
          <dgm:chMax val="0"/>
          <dgm:chPref val="0"/>
        </dgm:presLayoutVars>
      </dgm:prSet>
      <dgm:spPr/>
    </dgm:pt>
    <dgm:pt modelId="{58CDB4E3-09FA-4CB9-B976-B9483CBE03F8}" type="pres">
      <dgm:prSet presAssocID="{2CDD5E48-6B17-413D-B313-6FCE958C0674}" presName="desTx" presStyleLbl="revTx" presStyleIdx="5" presStyleCnt="6">
        <dgm:presLayoutVars/>
      </dgm:prSet>
      <dgm:spPr/>
    </dgm:pt>
  </dgm:ptLst>
  <dgm:cxnLst>
    <dgm:cxn modelId="{A83A091D-D0B1-4168-A7E8-EAC7C24F38ED}" srcId="{A7AE1DB2-12F3-49DD-9218-33F554429B2E}" destId="{15ED910E-91F4-4E49-9C20-6E5459F21BE5}" srcOrd="2" destOrd="0" parTransId="{14ECADA7-8362-4755-AC02-F9E31161B746}" sibTransId="{A6E4EF2C-EFCD-4F7A-A630-313BE487A66A}"/>
    <dgm:cxn modelId="{FF31B32A-0A3F-4046-8C43-5AE085C9B204}" srcId="{2CDD5E48-6B17-413D-B313-6FCE958C0674}" destId="{E7173A4A-4613-4D7D-914D-B15866CCA65F}" srcOrd="0" destOrd="0" parTransId="{857C1C33-D312-41AF-B22C-C99F2CC0344D}" sibTransId="{90DC452E-82C3-4C48-A9C0-90B158F682E3}"/>
    <dgm:cxn modelId="{4ED7C02C-4A56-4D8F-B286-8EE96B8208BC}" type="presOf" srcId="{FA2EB0A0-6DF7-438B-A1E0-D4EDA5852F9F}" destId="{ACA884CA-AF8B-4B9A-A589-32CC6860F199}" srcOrd="0" destOrd="0" presId="urn:microsoft.com/office/officeart/2018/2/layout/IconVerticalSolidList"/>
    <dgm:cxn modelId="{11E2DC5E-5119-48D8-B915-EF6C6CF6F132}" srcId="{A7AE1DB2-12F3-49DD-9218-33F554429B2E}" destId="{1BF2F8DF-6882-4AD9-88E8-4CE4CEDF058E}" srcOrd="3" destOrd="0" parTransId="{89203C41-CC9A-48CC-B817-958FA9DF9789}" sibTransId="{1DE90B2F-1852-4CF9-AF7A-B849D62A267F}"/>
    <dgm:cxn modelId="{2A38E091-BB22-48C5-A92E-C1EC5DE179CE}" srcId="{E7173A4A-4613-4D7D-914D-B15866CCA65F}" destId="{E94428D7-AB80-4AFE-86BE-171718D74B1C}" srcOrd="1" destOrd="0" parTransId="{D79BD067-754E-4469-96B0-3B37831FEF3C}" sibTransId="{7C31915A-3436-4174-8290-EA30B3120EA2}"/>
    <dgm:cxn modelId="{FB202B96-26CA-4B49-97B1-F827C3465477}" type="presOf" srcId="{A7AE1DB2-12F3-49DD-9218-33F554429B2E}" destId="{84E5A3C9-0BBA-47F0-AD52-EC0D1B8C945D}" srcOrd="0" destOrd="0" presId="urn:microsoft.com/office/officeart/2018/2/layout/IconVerticalSolidList"/>
    <dgm:cxn modelId="{F3B9579D-975E-4985-8D26-31DE6D0DDA1A}" type="presOf" srcId="{2CDD5E48-6B17-413D-B313-6FCE958C0674}" destId="{9D1AE486-AAC2-431B-AB12-9A3F6CDF0DAC}" srcOrd="0" destOrd="0" presId="urn:microsoft.com/office/officeart/2018/2/layout/IconVerticalSolidList"/>
    <dgm:cxn modelId="{47C723B3-6B1A-4E80-851D-E8FE02F657D7}" type="presOf" srcId="{E7173A4A-4613-4D7D-914D-B15866CCA65F}" destId="{58CDB4E3-09FA-4CB9-B976-B9483CBE03F8}" srcOrd="0" destOrd="0" presId="urn:microsoft.com/office/officeart/2018/2/layout/IconVerticalSolidList"/>
    <dgm:cxn modelId="{53D272BA-DCC3-4BB0-BE10-0740F7A551DF}" type="presOf" srcId="{EF5B2F08-779E-400A-9F9C-A103AFDD1582}" destId="{58CDB4E3-09FA-4CB9-B976-B9483CBE03F8}" srcOrd="0" destOrd="1" presId="urn:microsoft.com/office/officeart/2018/2/layout/IconVerticalSolidList"/>
    <dgm:cxn modelId="{73E65CC6-E328-41C3-AD94-29A365F049D4}" type="presOf" srcId="{E94428D7-AB80-4AFE-86BE-171718D74B1C}" destId="{58CDB4E3-09FA-4CB9-B976-B9483CBE03F8}" srcOrd="0" destOrd="2" presId="urn:microsoft.com/office/officeart/2018/2/layout/IconVerticalSolidList"/>
    <dgm:cxn modelId="{5DD7B7C6-5C78-4581-9022-1C63E067BFD7}" srcId="{E7173A4A-4613-4D7D-914D-B15866CCA65F}" destId="{EF5B2F08-779E-400A-9F9C-A103AFDD1582}" srcOrd="0" destOrd="0" parTransId="{78EC7920-D47B-431F-A537-FF4254D8B8E8}" sibTransId="{99F56CAC-6482-40F8-A198-BD2A72031D8A}"/>
    <dgm:cxn modelId="{85364AC7-3967-49FD-8103-53B88B15CA0B}" srcId="{A7AE1DB2-12F3-49DD-9218-33F554429B2E}" destId="{2CDD5E48-6B17-413D-B313-6FCE958C0674}" srcOrd="4" destOrd="0" parTransId="{FD4E46E1-BF6E-44E5-A22C-AD5BD8D37F84}" sibTransId="{159B25EB-A04A-445B-897C-AD586CB36B12}"/>
    <dgm:cxn modelId="{96BEA6CA-2E0F-43B0-879E-D44600747364}" type="presOf" srcId="{1BF2F8DF-6882-4AD9-88E8-4CE4CEDF058E}" destId="{F73EF220-DA59-4909-83FB-C628A93283BB}" srcOrd="0" destOrd="0" presId="urn:microsoft.com/office/officeart/2018/2/layout/IconVerticalSolidList"/>
    <dgm:cxn modelId="{F529BBD5-52F1-49DA-BFE2-1E0CC56E4765}" srcId="{A7AE1DB2-12F3-49DD-9218-33F554429B2E}" destId="{FA2EB0A0-6DF7-438B-A1E0-D4EDA5852F9F}" srcOrd="1" destOrd="0" parTransId="{8CCF9CC0-57B6-4B04-A921-1518C7E6D39F}" sibTransId="{5180AA50-2470-4904-A136-B3E25A8E0D15}"/>
    <dgm:cxn modelId="{146F34E4-68EA-4585-B565-87FA685994AB}" type="presOf" srcId="{15ED910E-91F4-4E49-9C20-6E5459F21BE5}" destId="{9432C252-4BF2-4BF9-B68D-6B88EA477269}" srcOrd="0" destOrd="0" presId="urn:microsoft.com/office/officeart/2018/2/layout/IconVerticalSolidList"/>
    <dgm:cxn modelId="{FAC406E5-F5E3-45F0-8DF0-2C08DB45AAD8}" srcId="{A7AE1DB2-12F3-49DD-9218-33F554429B2E}" destId="{241ABDE5-5AFD-417C-9110-2888E333D5A1}" srcOrd="0" destOrd="0" parTransId="{808E6BBA-9A3D-4ACA-91DF-C76100448D9B}" sibTransId="{0654F98E-B17E-43E6-A075-665DB40700FE}"/>
    <dgm:cxn modelId="{1B1BD7F9-2470-45D7-BC7D-C6C11C3F1A29}" type="presOf" srcId="{241ABDE5-5AFD-417C-9110-2888E333D5A1}" destId="{AF83762E-AA29-4A4E-BB24-79E3972BF130}" srcOrd="0" destOrd="0" presId="urn:microsoft.com/office/officeart/2018/2/layout/IconVerticalSolidList"/>
    <dgm:cxn modelId="{D930C7C4-B50E-47A9-A1A3-D266A219203C}" type="presParOf" srcId="{84E5A3C9-0BBA-47F0-AD52-EC0D1B8C945D}" destId="{AF3948B9-1C24-464E-8DC9-EC98255DFCDB}" srcOrd="0" destOrd="0" presId="urn:microsoft.com/office/officeart/2018/2/layout/IconVerticalSolidList"/>
    <dgm:cxn modelId="{99DC3011-8DBF-4854-8880-CCEFA2BE5317}" type="presParOf" srcId="{AF3948B9-1C24-464E-8DC9-EC98255DFCDB}" destId="{83C09051-650F-4A6C-8FB8-54C32A2A31BF}" srcOrd="0" destOrd="0" presId="urn:microsoft.com/office/officeart/2018/2/layout/IconVerticalSolidList"/>
    <dgm:cxn modelId="{E61289D9-3BF1-40B9-9A98-AB736690BAA0}" type="presParOf" srcId="{AF3948B9-1C24-464E-8DC9-EC98255DFCDB}" destId="{58B1F940-64D7-4C3F-9AA6-0AE0D67E2611}" srcOrd="1" destOrd="0" presId="urn:microsoft.com/office/officeart/2018/2/layout/IconVerticalSolidList"/>
    <dgm:cxn modelId="{52E6BF7F-04FB-4C38-B05D-A4074C93D411}" type="presParOf" srcId="{AF3948B9-1C24-464E-8DC9-EC98255DFCDB}" destId="{A0E46CD1-EF8E-4A8C-AC6D-17E977701A61}" srcOrd="2" destOrd="0" presId="urn:microsoft.com/office/officeart/2018/2/layout/IconVerticalSolidList"/>
    <dgm:cxn modelId="{BC2F1A34-10D2-4871-A4CD-A10DA7BF3D18}" type="presParOf" srcId="{AF3948B9-1C24-464E-8DC9-EC98255DFCDB}" destId="{AF83762E-AA29-4A4E-BB24-79E3972BF130}" srcOrd="3" destOrd="0" presId="urn:microsoft.com/office/officeart/2018/2/layout/IconVerticalSolidList"/>
    <dgm:cxn modelId="{7D86CC8E-8297-4649-BCCA-DFDD3E2C6448}" type="presParOf" srcId="{84E5A3C9-0BBA-47F0-AD52-EC0D1B8C945D}" destId="{76FC6F75-56C7-420C-B42D-8A34B4E19650}" srcOrd="1" destOrd="0" presId="urn:microsoft.com/office/officeart/2018/2/layout/IconVerticalSolidList"/>
    <dgm:cxn modelId="{C1F575D6-88E2-4A2E-8589-9632520C1544}" type="presParOf" srcId="{84E5A3C9-0BBA-47F0-AD52-EC0D1B8C945D}" destId="{2A8194BE-5DE3-4813-8AA8-5339C67D9E1F}" srcOrd="2" destOrd="0" presId="urn:microsoft.com/office/officeart/2018/2/layout/IconVerticalSolidList"/>
    <dgm:cxn modelId="{BC74D72A-EA69-4522-BB85-500E48198CA7}" type="presParOf" srcId="{2A8194BE-5DE3-4813-8AA8-5339C67D9E1F}" destId="{9BAA3E8D-6158-4CCA-8B32-4A636CF7FC12}" srcOrd="0" destOrd="0" presId="urn:microsoft.com/office/officeart/2018/2/layout/IconVerticalSolidList"/>
    <dgm:cxn modelId="{917E48B2-DBC3-4A9E-80F3-B7F18343DE68}" type="presParOf" srcId="{2A8194BE-5DE3-4813-8AA8-5339C67D9E1F}" destId="{62FD72BF-CBA2-40AA-97D2-1AB85258A4AE}" srcOrd="1" destOrd="0" presId="urn:microsoft.com/office/officeart/2018/2/layout/IconVerticalSolidList"/>
    <dgm:cxn modelId="{BCB244FB-5357-4FBD-B094-2BE4AA4870CC}" type="presParOf" srcId="{2A8194BE-5DE3-4813-8AA8-5339C67D9E1F}" destId="{DA3883B5-BE67-4E80-925A-470199C988E9}" srcOrd="2" destOrd="0" presId="urn:microsoft.com/office/officeart/2018/2/layout/IconVerticalSolidList"/>
    <dgm:cxn modelId="{289EFA90-3EDF-401E-9136-857D609BAF43}" type="presParOf" srcId="{2A8194BE-5DE3-4813-8AA8-5339C67D9E1F}" destId="{ACA884CA-AF8B-4B9A-A589-32CC6860F199}" srcOrd="3" destOrd="0" presId="urn:microsoft.com/office/officeart/2018/2/layout/IconVerticalSolidList"/>
    <dgm:cxn modelId="{C63DE964-89F3-4CBC-96FC-64ADFA8C870A}" type="presParOf" srcId="{84E5A3C9-0BBA-47F0-AD52-EC0D1B8C945D}" destId="{0ABA69BC-C148-4205-AB04-C20BA8D66872}" srcOrd="3" destOrd="0" presId="urn:microsoft.com/office/officeart/2018/2/layout/IconVerticalSolidList"/>
    <dgm:cxn modelId="{972DF5CC-8845-4489-A582-94F077996D6F}" type="presParOf" srcId="{84E5A3C9-0BBA-47F0-AD52-EC0D1B8C945D}" destId="{3769FE86-6D5D-4D5F-B77D-535B4150F203}" srcOrd="4" destOrd="0" presId="urn:microsoft.com/office/officeart/2018/2/layout/IconVerticalSolidList"/>
    <dgm:cxn modelId="{BE0E7248-CCEC-4A1A-BE97-EC9DF96D8425}" type="presParOf" srcId="{3769FE86-6D5D-4D5F-B77D-535B4150F203}" destId="{1C5E7147-76DA-43A9-9DCB-BBE17C707E1B}" srcOrd="0" destOrd="0" presId="urn:microsoft.com/office/officeart/2018/2/layout/IconVerticalSolidList"/>
    <dgm:cxn modelId="{08048629-EEAD-4CA2-8674-5A1114AC5FAE}" type="presParOf" srcId="{3769FE86-6D5D-4D5F-B77D-535B4150F203}" destId="{43505F13-E8F8-45AB-AA5F-F1B0B23972AE}" srcOrd="1" destOrd="0" presId="urn:microsoft.com/office/officeart/2018/2/layout/IconVerticalSolidList"/>
    <dgm:cxn modelId="{C4EC47A1-DCD2-4CA7-9270-CAB43CEC8701}" type="presParOf" srcId="{3769FE86-6D5D-4D5F-B77D-535B4150F203}" destId="{11669C20-4F4C-4290-BD24-E4826BA48C9C}" srcOrd="2" destOrd="0" presId="urn:microsoft.com/office/officeart/2018/2/layout/IconVerticalSolidList"/>
    <dgm:cxn modelId="{FFD658F6-0AF7-426B-A29A-CAFB3235DBE8}" type="presParOf" srcId="{3769FE86-6D5D-4D5F-B77D-535B4150F203}" destId="{9432C252-4BF2-4BF9-B68D-6B88EA477269}" srcOrd="3" destOrd="0" presId="urn:microsoft.com/office/officeart/2018/2/layout/IconVerticalSolidList"/>
    <dgm:cxn modelId="{A671EC42-C095-4DFC-9B67-30FB77D4B24A}" type="presParOf" srcId="{84E5A3C9-0BBA-47F0-AD52-EC0D1B8C945D}" destId="{B8B1C6BD-ED9E-4805-99A2-7AD5AC03F1A6}" srcOrd="5" destOrd="0" presId="urn:microsoft.com/office/officeart/2018/2/layout/IconVerticalSolidList"/>
    <dgm:cxn modelId="{5C36B476-FA20-4388-93D3-107BE5BB0548}" type="presParOf" srcId="{84E5A3C9-0BBA-47F0-AD52-EC0D1B8C945D}" destId="{9C170FB3-71CB-4736-ADCD-771CC5489607}" srcOrd="6" destOrd="0" presId="urn:microsoft.com/office/officeart/2018/2/layout/IconVerticalSolidList"/>
    <dgm:cxn modelId="{77D4A023-321C-4756-9A57-2FAB8944BF4E}" type="presParOf" srcId="{9C170FB3-71CB-4736-ADCD-771CC5489607}" destId="{DDB304B7-ED37-4F4E-8D13-1AC2593CC358}" srcOrd="0" destOrd="0" presId="urn:microsoft.com/office/officeart/2018/2/layout/IconVerticalSolidList"/>
    <dgm:cxn modelId="{0CB7AC14-34A2-4EBD-84CD-7A6F359B6413}" type="presParOf" srcId="{9C170FB3-71CB-4736-ADCD-771CC5489607}" destId="{A63CFFCE-86AF-4CE0-AE0F-46694E921C9C}" srcOrd="1" destOrd="0" presId="urn:microsoft.com/office/officeart/2018/2/layout/IconVerticalSolidList"/>
    <dgm:cxn modelId="{A939D689-6C74-438B-9ABB-AD61F9228133}" type="presParOf" srcId="{9C170FB3-71CB-4736-ADCD-771CC5489607}" destId="{546EDB5F-90F3-4B18-9DD1-FA34E826773E}" srcOrd="2" destOrd="0" presId="urn:microsoft.com/office/officeart/2018/2/layout/IconVerticalSolidList"/>
    <dgm:cxn modelId="{F76EA963-E038-44FD-9387-AAEB8A27F439}" type="presParOf" srcId="{9C170FB3-71CB-4736-ADCD-771CC5489607}" destId="{F73EF220-DA59-4909-83FB-C628A93283BB}" srcOrd="3" destOrd="0" presId="urn:microsoft.com/office/officeart/2018/2/layout/IconVerticalSolidList"/>
    <dgm:cxn modelId="{F71E05D8-935E-4178-9081-8EA00223F7AF}" type="presParOf" srcId="{84E5A3C9-0BBA-47F0-AD52-EC0D1B8C945D}" destId="{774009C5-9E46-4A97-9CAD-8FE22ACF61AD}" srcOrd="7" destOrd="0" presId="urn:microsoft.com/office/officeart/2018/2/layout/IconVerticalSolidList"/>
    <dgm:cxn modelId="{712DD356-4490-4FA7-AEEF-C0A30D5F0687}" type="presParOf" srcId="{84E5A3C9-0BBA-47F0-AD52-EC0D1B8C945D}" destId="{F12187B0-43B0-4619-B167-6829B23215D7}" srcOrd="8" destOrd="0" presId="urn:microsoft.com/office/officeart/2018/2/layout/IconVerticalSolidList"/>
    <dgm:cxn modelId="{3B1DC4E3-99EE-4A17-97AC-68F3BC939E05}" type="presParOf" srcId="{F12187B0-43B0-4619-B167-6829B23215D7}" destId="{39B5A21C-9189-4207-B446-6D00F4168689}" srcOrd="0" destOrd="0" presId="urn:microsoft.com/office/officeart/2018/2/layout/IconVerticalSolidList"/>
    <dgm:cxn modelId="{C40EE546-C4A0-46DC-8832-1E3B6948DAD6}" type="presParOf" srcId="{F12187B0-43B0-4619-B167-6829B23215D7}" destId="{EF0CFD45-4672-4E2E-AFC0-CD495DBB6E8A}" srcOrd="1" destOrd="0" presId="urn:microsoft.com/office/officeart/2018/2/layout/IconVerticalSolidList"/>
    <dgm:cxn modelId="{88E71A5D-7EC2-417C-A01E-8E2DE2AA134B}" type="presParOf" srcId="{F12187B0-43B0-4619-B167-6829B23215D7}" destId="{90FA08AF-56D2-4E0C-95D8-98DDE642F9A8}" srcOrd="2" destOrd="0" presId="urn:microsoft.com/office/officeart/2018/2/layout/IconVerticalSolidList"/>
    <dgm:cxn modelId="{B7EE063E-DF48-47BB-AE46-5948FA05E297}" type="presParOf" srcId="{F12187B0-43B0-4619-B167-6829B23215D7}" destId="{9D1AE486-AAC2-431B-AB12-9A3F6CDF0DAC}" srcOrd="3" destOrd="0" presId="urn:microsoft.com/office/officeart/2018/2/layout/IconVerticalSolidList"/>
    <dgm:cxn modelId="{F5D9580A-EF78-458A-ABDD-D51889E73DB3}" type="presParOf" srcId="{F12187B0-43B0-4619-B167-6829B23215D7}" destId="{58CDB4E3-09FA-4CB9-B976-B9483CBE03F8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D1FB5D-18DB-4E5D-ADB0-03097E88EA79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F59063-99B3-4CF5-BA6E-EE936582DB36}">
      <dgm:prSet/>
      <dgm:spPr/>
      <dgm:t>
        <a:bodyPr/>
        <a:lstStyle/>
        <a:p>
          <a:r>
            <a:rPr lang="fr-CA" dirty="0"/>
            <a:t>La comparaison des emplois féminins et masculins se fait dans la même entreprise.</a:t>
          </a:r>
          <a:endParaRPr lang="en-US" dirty="0"/>
        </a:p>
      </dgm:t>
    </dgm:pt>
    <dgm:pt modelId="{D8F2C418-A7A2-40A7-AA30-D96F0C8CA496}" type="parTrans" cxnId="{7ECDE81D-EE63-474C-BF5F-F93149560D8B}">
      <dgm:prSet/>
      <dgm:spPr/>
      <dgm:t>
        <a:bodyPr/>
        <a:lstStyle/>
        <a:p>
          <a:endParaRPr lang="en-US"/>
        </a:p>
      </dgm:t>
    </dgm:pt>
    <dgm:pt modelId="{EC9C802E-68E1-4C0B-BD85-A2F32520972B}" type="sibTrans" cxnId="{7ECDE81D-EE63-474C-BF5F-F93149560D8B}">
      <dgm:prSet/>
      <dgm:spPr/>
      <dgm:t>
        <a:bodyPr/>
        <a:lstStyle/>
        <a:p>
          <a:endParaRPr lang="en-US"/>
        </a:p>
      </dgm:t>
    </dgm:pt>
    <dgm:pt modelId="{69001A49-B8C0-4ACA-9F41-35E634386A1C}">
      <dgm:prSet/>
      <dgm:spPr/>
      <dgm:t>
        <a:bodyPr/>
        <a:lstStyle/>
        <a:p>
          <a:r>
            <a:rPr lang="fr-CA" dirty="0"/>
            <a:t>Si un emploi féminin est jugé moins bien rémunéré qu’un emploi masculin, un ajustement doit être appliqué afin </a:t>
          </a:r>
          <a:r>
            <a:rPr lang="fr-CA"/>
            <a:t>de corriger l’écart observé.</a:t>
          </a:r>
          <a:endParaRPr lang="en-US" dirty="0"/>
        </a:p>
      </dgm:t>
    </dgm:pt>
    <dgm:pt modelId="{486113F8-30B7-4D29-8549-90E8A22AB63E}" type="parTrans" cxnId="{82D82511-15A3-4C27-B145-3F575F220244}">
      <dgm:prSet/>
      <dgm:spPr/>
      <dgm:t>
        <a:bodyPr/>
        <a:lstStyle/>
        <a:p>
          <a:endParaRPr lang="en-US"/>
        </a:p>
      </dgm:t>
    </dgm:pt>
    <dgm:pt modelId="{FC178941-368B-41B8-8FCD-72491C111791}" type="sibTrans" cxnId="{82D82511-15A3-4C27-B145-3F575F220244}">
      <dgm:prSet/>
      <dgm:spPr/>
      <dgm:t>
        <a:bodyPr/>
        <a:lstStyle/>
        <a:p>
          <a:endParaRPr lang="en-US"/>
        </a:p>
      </dgm:t>
    </dgm:pt>
    <dgm:pt modelId="{DC1AD4AB-79B2-486F-90F5-84FA8740946F}">
      <dgm:prSet/>
      <dgm:spPr/>
      <dgm:t>
        <a:bodyPr/>
        <a:lstStyle/>
        <a:p>
          <a:r>
            <a:rPr lang="fr-CA"/>
            <a:t>Seuls les emplois féminins peuvent recevoir un ajustement.</a:t>
          </a:r>
          <a:endParaRPr lang="en-US"/>
        </a:p>
      </dgm:t>
    </dgm:pt>
    <dgm:pt modelId="{352B6066-FDD4-4A2B-B208-30E1402BE598}" type="parTrans" cxnId="{5A335A7B-2DAF-4815-8495-9EC8DA161859}">
      <dgm:prSet/>
      <dgm:spPr/>
      <dgm:t>
        <a:bodyPr/>
        <a:lstStyle/>
        <a:p>
          <a:endParaRPr lang="en-US"/>
        </a:p>
      </dgm:t>
    </dgm:pt>
    <dgm:pt modelId="{F6805DD8-8E54-486F-BD23-7625CD1EBC1A}" type="sibTrans" cxnId="{5A335A7B-2DAF-4815-8495-9EC8DA161859}">
      <dgm:prSet/>
      <dgm:spPr/>
      <dgm:t>
        <a:bodyPr/>
        <a:lstStyle/>
        <a:p>
          <a:endParaRPr lang="en-US"/>
        </a:p>
      </dgm:t>
    </dgm:pt>
    <dgm:pt modelId="{04E900B3-19F5-42D3-87BA-B023B06140A8}">
      <dgm:prSet/>
      <dgm:spPr>
        <a:solidFill>
          <a:schemeClr val="bg2"/>
        </a:solidFill>
      </dgm:spPr>
      <dgm:t>
        <a:bodyPr/>
        <a:lstStyle/>
        <a:p>
          <a:r>
            <a:rPr lang="fr-CA" b="1" dirty="0">
              <a:solidFill>
                <a:srgbClr val="FF0000"/>
              </a:solidFill>
            </a:rPr>
            <a:t>Un emploi féminin peut recevoir une rémunération supérieure en comparaison à un emploi masculin de même valeur.</a:t>
          </a:r>
          <a:endParaRPr lang="en-US" b="1" dirty="0">
            <a:solidFill>
              <a:srgbClr val="FF0000"/>
            </a:solidFill>
          </a:endParaRPr>
        </a:p>
      </dgm:t>
    </dgm:pt>
    <dgm:pt modelId="{308D70F1-E0EE-474B-8328-7116406BA283}" type="parTrans" cxnId="{1E14D37D-4AEE-4FA5-B899-8BB85DA93B30}">
      <dgm:prSet/>
      <dgm:spPr/>
      <dgm:t>
        <a:bodyPr/>
        <a:lstStyle/>
        <a:p>
          <a:endParaRPr lang="en-US"/>
        </a:p>
      </dgm:t>
    </dgm:pt>
    <dgm:pt modelId="{B32B2C1D-9281-453F-9643-6CD60F179F57}" type="sibTrans" cxnId="{1E14D37D-4AEE-4FA5-B899-8BB85DA93B30}">
      <dgm:prSet/>
      <dgm:spPr/>
      <dgm:t>
        <a:bodyPr/>
        <a:lstStyle/>
        <a:p>
          <a:endParaRPr lang="en-US"/>
        </a:p>
      </dgm:t>
    </dgm:pt>
    <dgm:pt modelId="{58402069-86F8-438D-943F-215AFBFD11C3}">
      <dgm:prSet/>
      <dgm:spPr>
        <a:solidFill>
          <a:schemeClr val="bg2"/>
        </a:solidFill>
        <a:ln>
          <a:solidFill>
            <a:schemeClr val="bg2"/>
          </a:solidFill>
        </a:ln>
      </dgm:spPr>
      <dgm:t>
        <a:bodyPr/>
        <a:lstStyle/>
        <a:p>
          <a:r>
            <a:rPr lang="fr-CA" b="1" dirty="0">
              <a:solidFill>
                <a:srgbClr val="FF0000"/>
              </a:solidFill>
            </a:rPr>
            <a:t>Un emploi féminin peut recevoir une rémunération supérieure en comparaison avec un autre emploi féminin de même valeur.</a:t>
          </a:r>
          <a:endParaRPr lang="en-US" b="1" dirty="0">
            <a:solidFill>
              <a:srgbClr val="FF0000"/>
            </a:solidFill>
          </a:endParaRPr>
        </a:p>
      </dgm:t>
    </dgm:pt>
    <dgm:pt modelId="{49419030-70FA-4879-8876-C37D58C832F7}" type="parTrans" cxnId="{B5E22E3E-642C-4A65-AADC-67C186B00076}">
      <dgm:prSet/>
      <dgm:spPr/>
      <dgm:t>
        <a:bodyPr/>
        <a:lstStyle/>
        <a:p>
          <a:endParaRPr lang="en-US"/>
        </a:p>
      </dgm:t>
    </dgm:pt>
    <dgm:pt modelId="{31290C40-13A8-4870-BDAA-F702631DA9CD}" type="sibTrans" cxnId="{B5E22E3E-642C-4A65-AADC-67C186B00076}">
      <dgm:prSet/>
      <dgm:spPr/>
      <dgm:t>
        <a:bodyPr/>
        <a:lstStyle/>
        <a:p>
          <a:endParaRPr lang="en-US"/>
        </a:p>
      </dgm:t>
    </dgm:pt>
    <dgm:pt modelId="{9F327ED0-A6E8-41AC-A3EE-5DA937457AEA}" type="pres">
      <dgm:prSet presAssocID="{58D1FB5D-18DB-4E5D-ADB0-03097E88EA7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8E98DDF-B2DC-40E0-8167-D320624E1076}" type="pres">
      <dgm:prSet presAssocID="{FAF59063-99B3-4CF5-BA6E-EE936582DB36}" presName="hierRoot1" presStyleCnt="0">
        <dgm:presLayoutVars>
          <dgm:hierBranch val="init"/>
        </dgm:presLayoutVars>
      </dgm:prSet>
      <dgm:spPr/>
    </dgm:pt>
    <dgm:pt modelId="{2595FC25-1220-43DA-BC14-3CA35F2DD50E}" type="pres">
      <dgm:prSet presAssocID="{FAF59063-99B3-4CF5-BA6E-EE936582DB36}" presName="rootComposite1" presStyleCnt="0"/>
      <dgm:spPr/>
    </dgm:pt>
    <dgm:pt modelId="{C16FA8B2-842A-4DB6-BC90-8D413F0E5339}" type="pres">
      <dgm:prSet presAssocID="{FAF59063-99B3-4CF5-BA6E-EE936582DB36}" presName="rootText1" presStyleLbl="node0" presStyleIdx="0" presStyleCnt="3">
        <dgm:presLayoutVars>
          <dgm:chPref val="3"/>
        </dgm:presLayoutVars>
      </dgm:prSet>
      <dgm:spPr/>
    </dgm:pt>
    <dgm:pt modelId="{0F02232B-C6D5-4327-BC54-D5196020D047}" type="pres">
      <dgm:prSet presAssocID="{FAF59063-99B3-4CF5-BA6E-EE936582DB36}" presName="rootConnector1" presStyleLbl="node1" presStyleIdx="0" presStyleCnt="0"/>
      <dgm:spPr/>
    </dgm:pt>
    <dgm:pt modelId="{4CF2D78C-CD34-47A7-9A25-53AB62E3D6A0}" type="pres">
      <dgm:prSet presAssocID="{FAF59063-99B3-4CF5-BA6E-EE936582DB36}" presName="hierChild2" presStyleCnt="0"/>
      <dgm:spPr/>
    </dgm:pt>
    <dgm:pt modelId="{BC86C975-9B78-4EFA-BDCD-4A5C1EFBE1C5}" type="pres">
      <dgm:prSet presAssocID="{FAF59063-99B3-4CF5-BA6E-EE936582DB36}" presName="hierChild3" presStyleCnt="0"/>
      <dgm:spPr/>
    </dgm:pt>
    <dgm:pt modelId="{5933567F-46A7-41EB-B215-85370E0A9767}" type="pres">
      <dgm:prSet presAssocID="{69001A49-B8C0-4ACA-9F41-35E634386A1C}" presName="hierRoot1" presStyleCnt="0">
        <dgm:presLayoutVars>
          <dgm:hierBranch val="init"/>
        </dgm:presLayoutVars>
      </dgm:prSet>
      <dgm:spPr/>
    </dgm:pt>
    <dgm:pt modelId="{66B28C4B-0942-441B-B4C8-AE65B4744B2F}" type="pres">
      <dgm:prSet presAssocID="{69001A49-B8C0-4ACA-9F41-35E634386A1C}" presName="rootComposite1" presStyleCnt="0"/>
      <dgm:spPr/>
    </dgm:pt>
    <dgm:pt modelId="{8F9FE3DE-85CB-4215-BA5C-4F50C76175E0}" type="pres">
      <dgm:prSet presAssocID="{69001A49-B8C0-4ACA-9F41-35E634386A1C}" presName="rootText1" presStyleLbl="node0" presStyleIdx="1" presStyleCnt="3">
        <dgm:presLayoutVars>
          <dgm:chPref val="3"/>
        </dgm:presLayoutVars>
      </dgm:prSet>
      <dgm:spPr/>
    </dgm:pt>
    <dgm:pt modelId="{73648F11-1A38-4BED-901E-4B49ABD5FC1E}" type="pres">
      <dgm:prSet presAssocID="{69001A49-B8C0-4ACA-9F41-35E634386A1C}" presName="rootConnector1" presStyleLbl="node1" presStyleIdx="0" presStyleCnt="0"/>
      <dgm:spPr/>
    </dgm:pt>
    <dgm:pt modelId="{8D8905C0-09BD-4456-902E-3664E10F47F0}" type="pres">
      <dgm:prSet presAssocID="{69001A49-B8C0-4ACA-9F41-35E634386A1C}" presName="hierChild2" presStyleCnt="0"/>
      <dgm:spPr/>
    </dgm:pt>
    <dgm:pt modelId="{43BDCACC-57D1-4A32-8990-9519E2FB66B0}" type="pres">
      <dgm:prSet presAssocID="{69001A49-B8C0-4ACA-9F41-35E634386A1C}" presName="hierChild3" presStyleCnt="0"/>
      <dgm:spPr/>
    </dgm:pt>
    <dgm:pt modelId="{3D4AEA9B-AE7B-42AD-A678-428D2F7FD6F0}" type="pres">
      <dgm:prSet presAssocID="{DC1AD4AB-79B2-486F-90F5-84FA8740946F}" presName="hierRoot1" presStyleCnt="0">
        <dgm:presLayoutVars>
          <dgm:hierBranch val="init"/>
        </dgm:presLayoutVars>
      </dgm:prSet>
      <dgm:spPr/>
    </dgm:pt>
    <dgm:pt modelId="{466E057B-D69C-4E02-A2CF-918F42EF2003}" type="pres">
      <dgm:prSet presAssocID="{DC1AD4AB-79B2-486F-90F5-84FA8740946F}" presName="rootComposite1" presStyleCnt="0"/>
      <dgm:spPr/>
    </dgm:pt>
    <dgm:pt modelId="{2EE7F33F-84D8-4EE0-BA89-5180A3BC2C9B}" type="pres">
      <dgm:prSet presAssocID="{DC1AD4AB-79B2-486F-90F5-84FA8740946F}" presName="rootText1" presStyleLbl="node0" presStyleIdx="2" presStyleCnt="3">
        <dgm:presLayoutVars>
          <dgm:chPref val="3"/>
        </dgm:presLayoutVars>
      </dgm:prSet>
      <dgm:spPr/>
    </dgm:pt>
    <dgm:pt modelId="{A1321966-8DF2-4ECB-8937-81C8574019E6}" type="pres">
      <dgm:prSet presAssocID="{DC1AD4AB-79B2-486F-90F5-84FA8740946F}" presName="rootConnector1" presStyleLbl="node1" presStyleIdx="0" presStyleCnt="0"/>
      <dgm:spPr/>
    </dgm:pt>
    <dgm:pt modelId="{7427A566-D2C2-48EF-ABA3-097EB70FD3CF}" type="pres">
      <dgm:prSet presAssocID="{DC1AD4AB-79B2-486F-90F5-84FA8740946F}" presName="hierChild2" presStyleCnt="0"/>
      <dgm:spPr/>
    </dgm:pt>
    <dgm:pt modelId="{5E8B8854-D6A7-4ACD-8435-D8D0E2DA35A8}" type="pres">
      <dgm:prSet presAssocID="{308D70F1-E0EE-474B-8328-7116406BA283}" presName="Name37" presStyleLbl="parChTrans1D2" presStyleIdx="0" presStyleCnt="2"/>
      <dgm:spPr/>
    </dgm:pt>
    <dgm:pt modelId="{8EEE42D4-49B0-46BA-88FE-12E1C131E93B}" type="pres">
      <dgm:prSet presAssocID="{04E900B3-19F5-42D3-87BA-B023B06140A8}" presName="hierRoot2" presStyleCnt="0">
        <dgm:presLayoutVars>
          <dgm:hierBranch val="init"/>
        </dgm:presLayoutVars>
      </dgm:prSet>
      <dgm:spPr/>
    </dgm:pt>
    <dgm:pt modelId="{8BC747B1-A8AC-465F-B83E-22EDFDC78BDF}" type="pres">
      <dgm:prSet presAssocID="{04E900B3-19F5-42D3-87BA-B023B06140A8}" presName="rootComposite" presStyleCnt="0"/>
      <dgm:spPr/>
    </dgm:pt>
    <dgm:pt modelId="{3CC5E829-195A-46D8-A385-645B64FCC240}" type="pres">
      <dgm:prSet presAssocID="{04E900B3-19F5-42D3-87BA-B023B06140A8}" presName="rootText" presStyleLbl="node2" presStyleIdx="0" presStyleCnt="2">
        <dgm:presLayoutVars>
          <dgm:chPref val="3"/>
        </dgm:presLayoutVars>
      </dgm:prSet>
      <dgm:spPr/>
    </dgm:pt>
    <dgm:pt modelId="{ACB0CED2-3211-42BE-8EBC-B983633FFA0A}" type="pres">
      <dgm:prSet presAssocID="{04E900B3-19F5-42D3-87BA-B023B06140A8}" presName="rootConnector" presStyleLbl="node2" presStyleIdx="0" presStyleCnt="2"/>
      <dgm:spPr/>
    </dgm:pt>
    <dgm:pt modelId="{DBE7319C-32BB-454B-82AA-65AFA09EF7E2}" type="pres">
      <dgm:prSet presAssocID="{04E900B3-19F5-42D3-87BA-B023B06140A8}" presName="hierChild4" presStyleCnt="0"/>
      <dgm:spPr/>
    </dgm:pt>
    <dgm:pt modelId="{A4E9C685-5D2A-4767-BF78-B79BF48FAE8F}" type="pres">
      <dgm:prSet presAssocID="{04E900B3-19F5-42D3-87BA-B023B06140A8}" presName="hierChild5" presStyleCnt="0"/>
      <dgm:spPr/>
    </dgm:pt>
    <dgm:pt modelId="{3D92C69D-37F4-4018-A1C2-300936E489B4}" type="pres">
      <dgm:prSet presAssocID="{49419030-70FA-4879-8876-C37D58C832F7}" presName="Name37" presStyleLbl="parChTrans1D2" presStyleIdx="1" presStyleCnt="2"/>
      <dgm:spPr/>
    </dgm:pt>
    <dgm:pt modelId="{1026B1FF-BBB5-41F2-8B83-89C168B94959}" type="pres">
      <dgm:prSet presAssocID="{58402069-86F8-438D-943F-215AFBFD11C3}" presName="hierRoot2" presStyleCnt="0">
        <dgm:presLayoutVars>
          <dgm:hierBranch val="init"/>
        </dgm:presLayoutVars>
      </dgm:prSet>
      <dgm:spPr/>
    </dgm:pt>
    <dgm:pt modelId="{667F5D86-408C-4937-8897-2496514E711D}" type="pres">
      <dgm:prSet presAssocID="{58402069-86F8-438D-943F-215AFBFD11C3}" presName="rootComposite" presStyleCnt="0"/>
      <dgm:spPr/>
    </dgm:pt>
    <dgm:pt modelId="{F5955C7F-4200-4F98-BB43-554E68921506}" type="pres">
      <dgm:prSet presAssocID="{58402069-86F8-438D-943F-215AFBFD11C3}" presName="rootText" presStyleLbl="node2" presStyleIdx="1" presStyleCnt="2">
        <dgm:presLayoutVars>
          <dgm:chPref val="3"/>
        </dgm:presLayoutVars>
      </dgm:prSet>
      <dgm:spPr/>
    </dgm:pt>
    <dgm:pt modelId="{827A33AB-38B8-46B6-AAE4-188397C12D33}" type="pres">
      <dgm:prSet presAssocID="{58402069-86F8-438D-943F-215AFBFD11C3}" presName="rootConnector" presStyleLbl="node2" presStyleIdx="1" presStyleCnt="2"/>
      <dgm:spPr/>
    </dgm:pt>
    <dgm:pt modelId="{8F9D6525-32F8-4296-8BD8-A0B1B5B6CDE7}" type="pres">
      <dgm:prSet presAssocID="{58402069-86F8-438D-943F-215AFBFD11C3}" presName="hierChild4" presStyleCnt="0"/>
      <dgm:spPr/>
    </dgm:pt>
    <dgm:pt modelId="{8FEBF286-8369-4023-B254-E3F42F460013}" type="pres">
      <dgm:prSet presAssocID="{58402069-86F8-438D-943F-215AFBFD11C3}" presName="hierChild5" presStyleCnt="0"/>
      <dgm:spPr/>
    </dgm:pt>
    <dgm:pt modelId="{4ADF4B86-D5F9-429B-A60A-FBF9DC2B292E}" type="pres">
      <dgm:prSet presAssocID="{DC1AD4AB-79B2-486F-90F5-84FA8740946F}" presName="hierChild3" presStyleCnt="0"/>
      <dgm:spPr/>
    </dgm:pt>
  </dgm:ptLst>
  <dgm:cxnLst>
    <dgm:cxn modelId="{82D82511-15A3-4C27-B145-3F575F220244}" srcId="{58D1FB5D-18DB-4E5D-ADB0-03097E88EA79}" destId="{69001A49-B8C0-4ACA-9F41-35E634386A1C}" srcOrd="1" destOrd="0" parTransId="{486113F8-30B7-4D29-8549-90E8A22AB63E}" sibTransId="{FC178941-368B-41B8-8FCD-72491C111791}"/>
    <dgm:cxn modelId="{7ECDE81D-EE63-474C-BF5F-F93149560D8B}" srcId="{58D1FB5D-18DB-4E5D-ADB0-03097E88EA79}" destId="{FAF59063-99B3-4CF5-BA6E-EE936582DB36}" srcOrd="0" destOrd="0" parTransId="{D8F2C418-A7A2-40A7-AA30-D96F0C8CA496}" sibTransId="{EC9C802E-68E1-4C0B-BD85-A2F32520972B}"/>
    <dgm:cxn modelId="{6297F433-80E0-4B3F-A542-798F3452EB86}" type="presOf" srcId="{FAF59063-99B3-4CF5-BA6E-EE936582DB36}" destId="{C16FA8B2-842A-4DB6-BC90-8D413F0E5339}" srcOrd="0" destOrd="0" presId="urn:microsoft.com/office/officeart/2005/8/layout/orgChart1"/>
    <dgm:cxn modelId="{B5E22E3E-642C-4A65-AADC-67C186B00076}" srcId="{DC1AD4AB-79B2-486F-90F5-84FA8740946F}" destId="{58402069-86F8-438D-943F-215AFBFD11C3}" srcOrd="1" destOrd="0" parTransId="{49419030-70FA-4879-8876-C37D58C832F7}" sibTransId="{31290C40-13A8-4870-BDAA-F702631DA9CD}"/>
    <dgm:cxn modelId="{D5E9955E-A733-4635-97E9-039839513E36}" type="presOf" srcId="{FAF59063-99B3-4CF5-BA6E-EE936582DB36}" destId="{0F02232B-C6D5-4327-BC54-D5196020D047}" srcOrd="1" destOrd="0" presId="urn:microsoft.com/office/officeart/2005/8/layout/orgChart1"/>
    <dgm:cxn modelId="{18DCEF5E-4D32-424A-ACC5-4DB380DD096C}" type="presOf" srcId="{69001A49-B8C0-4ACA-9F41-35E634386A1C}" destId="{8F9FE3DE-85CB-4215-BA5C-4F50C76175E0}" srcOrd="0" destOrd="0" presId="urn:microsoft.com/office/officeart/2005/8/layout/orgChart1"/>
    <dgm:cxn modelId="{6A877767-D0B9-4CA1-A151-1274071B9825}" type="presOf" srcId="{04E900B3-19F5-42D3-87BA-B023B06140A8}" destId="{ACB0CED2-3211-42BE-8EBC-B983633FFA0A}" srcOrd="1" destOrd="0" presId="urn:microsoft.com/office/officeart/2005/8/layout/orgChart1"/>
    <dgm:cxn modelId="{9EE11D4C-C75F-44B0-B250-2FA873700B88}" type="presOf" srcId="{58402069-86F8-438D-943F-215AFBFD11C3}" destId="{827A33AB-38B8-46B6-AAE4-188397C12D33}" srcOrd="1" destOrd="0" presId="urn:microsoft.com/office/officeart/2005/8/layout/orgChart1"/>
    <dgm:cxn modelId="{0FB18953-002D-40C8-B800-8AF2968B8F74}" type="presOf" srcId="{DC1AD4AB-79B2-486F-90F5-84FA8740946F}" destId="{2EE7F33F-84D8-4EE0-BA89-5180A3BC2C9B}" srcOrd="0" destOrd="0" presId="urn:microsoft.com/office/officeart/2005/8/layout/orgChart1"/>
    <dgm:cxn modelId="{A100A959-5984-4235-921B-ADB51269F439}" type="presOf" srcId="{69001A49-B8C0-4ACA-9F41-35E634386A1C}" destId="{73648F11-1A38-4BED-901E-4B49ABD5FC1E}" srcOrd="1" destOrd="0" presId="urn:microsoft.com/office/officeart/2005/8/layout/orgChart1"/>
    <dgm:cxn modelId="{CB45155A-70D2-4C64-BE1D-F571C8ED03CA}" type="presOf" srcId="{DC1AD4AB-79B2-486F-90F5-84FA8740946F}" destId="{A1321966-8DF2-4ECB-8937-81C8574019E6}" srcOrd="1" destOrd="0" presId="urn:microsoft.com/office/officeart/2005/8/layout/orgChart1"/>
    <dgm:cxn modelId="{8E76F65A-8D28-4CC1-BDAB-ACD9680AFEED}" type="presOf" srcId="{49419030-70FA-4879-8876-C37D58C832F7}" destId="{3D92C69D-37F4-4018-A1C2-300936E489B4}" srcOrd="0" destOrd="0" presId="urn:microsoft.com/office/officeart/2005/8/layout/orgChart1"/>
    <dgm:cxn modelId="{5A335A7B-2DAF-4815-8495-9EC8DA161859}" srcId="{58D1FB5D-18DB-4E5D-ADB0-03097E88EA79}" destId="{DC1AD4AB-79B2-486F-90F5-84FA8740946F}" srcOrd="2" destOrd="0" parTransId="{352B6066-FDD4-4A2B-B208-30E1402BE598}" sibTransId="{F6805DD8-8E54-486F-BD23-7625CD1EBC1A}"/>
    <dgm:cxn modelId="{1E14D37D-4AEE-4FA5-B899-8BB85DA93B30}" srcId="{DC1AD4AB-79B2-486F-90F5-84FA8740946F}" destId="{04E900B3-19F5-42D3-87BA-B023B06140A8}" srcOrd="0" destOrd="0" parTransId="{308D70F1-E0EE-474B-8328-7116406BA283}" sibTransId="{B32B2C1D-9281-453F-9643-6CD60F179F57}"/>
    <dgm:cxn modelId="{639A7EBE-0DF4-43E2-AF4F-31BFBAE9BC0D}" type="presOf" srcId="{58D1FB5D-18DB-4E5D-ADB0-03097E88EA79}" destId="{9F327ED0-A6E8-41AC-A3EE-5DA937457AEA}" srcOrd="0" destOrd="0" presId="urn:microsoft.com/office/officeart/2005/8/layout/orgChart1"/>
    <dgm:cxn modelId="{6AEF42C5-B336-456B-B9BA-7CF6E282F10A}" type="presOf" srcId="{308D70F1-E0EE-474B-8328-7116406BA283}" destId="{5E8B8854-D6A7-4ACD-8435-D8D0E2DA35A8}" srcOrd="0" destOrd="0" presId="urn:microsoft.com/office/officeart/2005/8/layout/orgChart1"/>
    <dgm:cxn modelId="{FF1970DB-C577-4671-B6BD-0D4E7ECD5DD6}" type="presOf" srcId="{58402069-86F8-438D-943F-215AFBFD11C3}" destId="{F5955C7F-4200-4F98-BB43-554E68921506}" srcOrd="0" destOrd="0" presId="urn:microsoft.com/office/officeart/2005/8/layout/orgChart1"/>
    <dgm:cxn modelId="{2062B7F5-FACF-41B1-8A9A-3AEEFB5E35CA}" type="presOf" srcId="{04E900B3-19F5-42D3-87BA-B023B06140A8}" destId="{3CC5E829-195A-46D8-A385-645B64FCC240}" srcOrd="0" destOrd="0" presId="urn:microsoft.com/office/officeart/2005/8/layout/orgChart1"/>
    <dgm:cxn modelId="{4C4668C5-11BC-4CF4-BFDF-4D55054A4E18}" type="presParOf" srcId="{9F327ED0-A6E8-41AC-A3EE-5DA937457AEA}" destId="{E8E98DDF-B2DC-40E0-8167-D320624E1076}" srcOrd="0" destOrd="0" presId="urn:microsoft.com/office/officeart/2005/8/layout/orgChart1"/>
    <dgm:cxn modelId="{7D1E0CCF-83CF-4566-A868-37335D9ECD8C}" type="presParOf" srcId="{E8E98DDF-B2DC-40E0-8167-D320624E1076}" destId="{2595FC25-1220-43DA-BC14-3CA35F2DD50E}" srcOrd="0" destOrd="0" presId="urn:microsoft.com/office/officeart/2005/8/layout/orgChart1"/>
    <dgm:cxn modelId="{861229F8-1179-44F8-887C-BC8DFA90EA9B}" type="presParOf" srcId="{2595FC25-1220-43DA-BC14-3CA35F2DD50E}" destId="{C16FA8B2-842A-4DB6-BC90-8D413F0E5339}" srcOrd="0" destOrd="0" presId="urn:microsoft.com/office/officeart/2005/8/layout/orgChart1"/>
    <dgm:cxn modelId="{7FF38351-196B-4A7A-A30C-954EC2895324}" type="presParOf" srcId="{2595FC25-1220-43DA-BC14-3CA35F2DD50E}" destId="{0F02232B-C6D5-4327-BC54-D5196020D047}" srcOrd="1" destOrd="0" presId="urn:microsoft.com/office/officeart/2005/8/layout/orgChart1"/>
    <dgm:cxn modelId="{236A6FA4-60D7-4B01-B0F7-795710B87F2D}" type="presParOf" srcId="{E8E98DDF-B2DC-40E0-8167-D320624E1076}" destId="{4CF2D78C-CD34-47A7-9A25-53AB62E3D6A0}" srcOrd="1" destOrd="0" presId="urn:microsoft.com/office/officeart/2005/8/layout/orgChart1"/>
    <dgm:cxn modelId="{2920305E-1CE8-44CA-97F4-A6BEAB573959}" type="presParOf" srcId="{E8E98DDF-B2DC-40E0-8167-D320624E1076}" destId="{BC86C975-9B78-4EFA-BDCD-4A5C1EFBE1C5}" srcOrd="2" destOrd="0" presId="urn:microsoft.com/office/officeart/2005/8/layout/orgChart1"/>
    <dgm:cxn modelId="{3A1033C7-F9C6-4EA6-BD76-3913EBF19D90}" type="presParOf" srcId="{9F327ED0-A6E8-41AC-A3EE-5DA937457AEA}" destId="{5933567F-46A7-41EB-B215-85370E0A9767}" srcOrd="1" destOrd="0" presId="urn:microsoft.com/office/officeart/2005/8/layout/orgChart1"/>
    <dgm:cxn modelId="{D8093F8A-5950-4C62-86AF-E1A57E7C72C9}" type="presParOf" srcId="{5933567F-46A7-41EB-B215-85370E0A9767}" destId="{66B28C4B-0942-441B-B4C8-AE65B4744B2F}" srcOrd="0" destOrd="0" presId="urn:microsoft.com/office/officeart/2005/8/layout/orgChart1"/>
    <dgm:cxn modelId="{BDC3701D-D12A-4B9F-A8BC-5FC8005804E6}" type="presParOf" srcId="{66B28C4B-0942-441B-B4C8-AE65B4744B2F}" destId="{8F9FE3DE-85CB-4215-BA5C-4F50C76175E0}" srcOrd="0" destOrd="0" presId="urn:microsoft.com/office/officeart/2005/8/layout/orgChart1"/>
    <dgm:cxn modelId="{E487D3DF-7803-4A7C-818A-C140202A6295}" type="presParOf" srcId="{66B28C4B-0942-441B-B4C8-AE65B4744B2F}" destId="{73648F11-1A38-4BED-901E-4B49ABD5FC1E}" srcOrd="1" destOrd="0" presId="urn:microsoft.com/office/officeart/2005/8/layout/orgChart1"/>
    <dgm:cxn modelId="{754734ED-0D79-4F50-AFAA-918C4699DCAF}" type="presParOf" srcId="{5933567F-46A7-41EB-B215-85370E0A9767}" destId="{8D8905C0-09BD-4456-902E-3664E10F47F0}" srcOrd="1" destOrd="0" presId="urn:microsoft.com/office/officeart/2005/8/layout/orgChart1"/>
    <dgm:cxn modelId="{3A79A3BA-8851-486B-943A-5F9772488087}" type="presParOf" srcId="{5933567F-46A7-41EB-B215-85370E0A9767}" destId="{43BDCACC-57D1-4A32-8990-9519E2FB66B0}" srcOrd="2" destOrd="0" presId="urn:microsoft.com/office/officeart/2005/8/layout/orgChart1"/>
    <dgm:cxn modelId="{5689C84E-FC66-40BC-8C12-3BCA89BE658B}" type="presParOf" srcId="{9F327ED0-A6E8-41AC-A3EE-5DA937457AEA}" destId="{3D4AEA9B-AE7B-42AD-A678-428D2F7FD6F0}" srcOrd="2" destOrd="0" presId="urn:microsoft.com/office/officeart/2005/8/layout/orgChart1"/>
    <dgm:cxn modelId="{DC9ADA9D-7088-461F-8B68-CDC2A0FFBFC3}" type="presParOf" srcId="{3D4AEA9B-AE7B-42AD-A678-428D2F7FD6F0}" destId="{466E057B-D69C-4E02-A2CF-918F42EF2003}" srcOrd="0" destOrd="0" presId="urn:microsoft.com/office/officeart/2005/8/layout/orgChart1"/>
    <dgm:cxn modelId="{EECFE401-E46F-4C16-A347-96BCF31C3D4F}" type="presParOf" srcId="{466E057B-D69C-4E02-A2CF-918F42EF2003}" destId="{2EE7F33F-84D8-4EE0-BA89-5180A3BC2C9B}" srcOrd="0" destOrd="0" presId="urn:microsoft.com/office/officeart/2005/8/layout/orgChart1"/>
    <dgm:cxn modelId="{01792AD1-BFBD-4C5E-8E92-EEF3FFFA9402}" type="presParOf" srcId="{466E057B-D69C-4E02-A2CF-918F42EF2003}" destId="{A1321966-8DF2-4ECB-8937-81C8574019E6}" srcOrd="1" destOrd="0" presId="urn:microsoft.com/office/officeart/2005/8/layout/orgChart1"/>
    <dgm:cxn modelId="{527E0F1B-FEDD-4364-9CE7-1FD35BC60EDC}" type="presParOf" srcId="{3D4AEA9B-AE7B-42AD-A678-428D2F7FD6F0}" destId="{7427A566-D2C2-48EF-ABA3-097EB70FD3CF}" srcOrd="1" destOrd="0" presId="urn:microsoft.com/office/officeart/2005/8/layout/orgChart1"/>
    <dgm:cxn modelId="{B08F1061-A740-4EF9-A5BE-4A9079292E34}" type="presParOf" srcId="{7427A566-D2C2-48EF-ABA3-097EB70FD3CF}" destId="{5E8B8854-D6A7-4ACD-8435-D8D0E2DA35A8}" srcOrd="0" destOrd="0" presId="urn:microsoft.com/office/officeart/2005/8/layout/orgChart1"/>
    <dgm:cxn modelId="{AEB171A8-70CB-40F1-AFC8-AF44BCF7E543}" type="presParOf" srcId="{7427A566-D2C2-48EF-ABA3-097EB70FD3CF}" destId="{8EEE42D4-49B0-46BA-88FE-12E1C131E93B}" srcOrd="1" destOrd="0" presId="urn:microsoft.com/office/officeart/2005/8/layout/orgChart1"/>
    <dgm:cxn modelId="{F2E6F4D6-EE60-4C63-9F5B-E8B7499F233C}" type="presParOf" srcId="{8EEE42D4-49B0-46BA-88FE-12E1C131E93B}" destId="{8BC747B1-A8AC-465F-B83E-22EDFDC78BDF}" srcOrd="0" destOrd="0" presId="urn:microsoft.com/office/officeart/2005/8/layout/orgChart1"/>
    <dgm:cxn modelId="{B4C86904-0F84-40C6-913B-62531B18AA13}" type="presParOf" srcId="{8BC747B1-A8AC-465F-B83E-22EDFDC78BDF}" destId="{3CC5E829-195A-46D8-A385-645B64FCC240}" srcOrd="0" destOrd="0" presId="urn:microsoft.com/office/officeart/2005/8/layout/orgChart1"/>
    <dgm:cxn modelId="{F54D472C-9866-4A6A-BED6-2941B51F2416}" type="presParOf" srcId="{8BC747B1-A8AC-465F-B83E-22EDFDC78BDF}" destId="{ACB0CED2-3211-42BE-8EBC-B983633FFA0A}" srcOrd="1" destOrd="0" presId="urn:microsoft.com/office/officeart/2005/8/layout/orgChart1"/>
    <dgm:cxn modelId="{72FEB41C-C9F0-4CAA-8AFA-CC24A62B35B4}" type="presParOf" srcId="{8EEE42D4-49B0-46BA-88FE-12E1C131E93B}" destId="{DBE7319C-32BB-454B-82AA-65AFA09EF7E2}" srcOrd="1" destOrd="0" presId="urn:microsoft.com/office/officeart/2005/8/layout/orgChart1"/>
    <dgm:cxn modelId="{E65F3F2B-3DBF-4A4D-8B8F-7C0B8C28ED93}" type="presParOf" srcId="{8EEE42D4-49B0-46BA-88FE-12E1C131E93B}" destId="{A4E9C685-5D2A-4767-BF78-B79BF48FAE8F}" srcOrd="2" destOrd="0" presId="urn:microsoft.com/office/officeart/2005/8/layout/orgChart1"/>
    <dgm:cxn modelId="{1FCDD01A-6037-43BD-BC03-65A943E96603}" type="presParOf" srcId="{7427A566-D2C2-48EF-ABA3-097EB70FD3CF}" destId="{3D92C69D-37F4-4018-A1C2-300936E489B4}" srcOrd="2" destOrd="0" presId="urn:microsoft.com/office/officeart/2005/8/layout/orgChart1"/>
    <dgm:cxn modelId="{400D1F1E-A24E-4FAD-91AA-5724DE766E53}" type="presParOf" srcId="{7427A566-D2C2-48EF-ABA3-097EB70FD3CF}" destId="{1026B1FF-BBB5-41F2-8B83-89C168B94959}" srcOrd="3" destOrd="0" presId="urn:microsoft.com/office/officeart/2005/8/layout/orgChart1"/>
    <dgm:cxn modelId="{FF33578A-52E1-4E53-93D3-E8CDAFB962FB}" type="presParOf" srcId="{1026B1FF-BBB5-41F2-8B83-89C168B94959}" destId="{667F5D86-408C-4937-8897-2496514E711D}" srcOrd="0" destOrd="0" presId="urn:microsoft.com/office/officeart/2005/8/layout/orgChart1"/>
    <dgm:cxn modelId="{8F72BD5E-93F8-45DE-B151-CEB2FA2D828D}" type="presParOf" srcId="{667F5D86-408C-4937-8897-2496514E711D}" destId="{F5955C7F-4200-4F98-BB43-554E68921506}" srcOrd="0" destOrd="0" presId="urn:microsoft.com/office/officeart/2005/8/layout/orgChart1"/>
    <dgm:cxn modelId="{3F4C07E5-264B-4A49-AEEF-D1AAE2DDC9EB}" type="presParOf" srcId="{667F5D86-408C-4937-8897-2496514E711D}" destId="{827A33AB-38B8-46B6-AAE4-188397C12D33}" srcOrd="1" destOrd="0" presId="urn:microsoft.com/office/officeart/2005/8/layout/orgChart1"/>
    <dgm:cxn modelId="{57552531-EE14-4DFE-A200-7631EAAF0B95}" type="presParOf" srcId="{1026B1FF-BBB5-41F2-8B83-89C168B94959}" destId="{8F9D6525-32F8-4296-8BD8-A0B1B5B6CDE7}" srcOrd="1" destOrd="0" presId="urn:microsoft.com/office/officeart/2005/8/layout/orgChart1"/>
    <dgm:cxn modelId="{958A2B66-6A2F-46DB-9719-6CA0049A3523}" type="presParOf" srcId="{1026B1FF-BBB5-41F2-8B83-89C168B94959}" destId="{8FEBF286-8369-4023-B254-E3F42F460013}" srcOrd="2" destOrd="0" presId="urn:microsoft.com/office/officeart/2005/8/layout/orgChart1"/>
    <dgm:cxn modelId="{FBF9479B-4FAE-48F4-A6C7-EE97E658BFD2}" type="presParOf" srcId="{3D4AEA9B-AE7B-42AD-A678-428D2F7FD6F0}" destId="{4ADF4B86-D5F9-429B-A60A-FBF9DC2B29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D54E3C-54C0-45E7-9EF2-2E163108DE8D}" type="doc">
      <dgm:prSet loTypeId="urn:microsoft.com/office/officeart/2017/3/layout/DropPinTimeline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BB72AA9-E419-411D-8DF5-AD0B9593DDC3}">
      <dgm:prSet/>
      <dgm:spPr/>
      <dgm:t>
        <a:bodyPr/>
        <a:lstStyle/>
        <a:p>
          <a:pPr>
            <a:defRPr b="1"/>
          </a:pPr>
          <a:r>
            <a:rPr lang="en-US"/>
            <a:t>2015–2016</a:t>
          </a:r>
        </a:p>
      </dgm:t>
    </dgm:pt>
    <dgm:pt modelId="{33B15CCC-8C17-487D-B560-793C86784623}" type="parTrans" cxnId="{6F1AC22D-2E35-49C1-BA9B-2D6D11EE0509}">
      <dgm:prSet/>
      <dgm:spPr/>
      <dgm:t>
        <a:bodyPr/>
        <a:lstStyle/>
        <a:p>
          <a:endParaRPr lang="en-US"/>
        </a:p>
      </dgm:t>
    </dgm:pt>
    <dgm:pt modelId="{17DCD556-724E-4184-A471-9E86D9F8D78A}" type="sibTrans" cxnId="{6F1AC22D-2E35-49C1-BA9B-2D6D11EE0509}">
      <dgm:prSet/>
      <dgm:spPr/>
      <dgm:t>
        <a:bodyPr/>
        <a:lstStyle/>
        <a:p>
          <a:endParaRPr lang="en-US"/>
        </a:p>
      </dgm:t>
    </dgm:pt>
    <dgm:pt modelId="{1331648A-0CC7-4669-9DFA-956EE696C488}">
      <dgm:prSet custT="1"/>
      <dgm:spPr/>
      <dgm:t>
        <a:bodyPr/>
        <a:lstStyle/>
        <a:p>
          <a:r>
            <a:rPr lang="fr-CA" sz="2000" b="1" noProof="0" dirty="0">
              <a:solidFill>
                <a:srgbClr val="FF0000"/>
              </a:solidFill>
            </a:rPr>
            <a:t>Photo</a:t>
          </a:r>
          <a:r>
            <a:rPr lang="fr-CA" sz="1400" noProof="0" dirty="0"/>
            <a:t> au moment exact de la date de maintien : </a:t>
          </a:r>
        </a:p>
      </dgm:t>
    </dgm:pt>
    <dgm:pt modelId="{FA9B39A9-AA97-4CBB-87EE-D357BE9431D8}" type="parTrans" cxnId="{2DE1E9CE-55E6-45EF-A84E-689D13DCABE3}">
      <dgm:prSet/>
      <dgm:spPr/>
      <dgm:t>
        <a:bodyPr/>
        <a:lstStyle/>
        <a:p>
          <a:endParaRPr lang="en-US"/>
        </a:p>
      </dgm:t>
    </dgm:pt>
    <dgm:pt modelId="{A03E504C-F35A-4AAA-9CFC-66934E919E54}" type="sibTrans" cxnId="{2DE1E9CE-55E6-45EF-A84E-689D13DCABE3}">
      <dgm:prSet/>
      <dgm:spPr/>
      <dgm:t>
        <a:bodyPr/>
        <a:lstStyle/>
        <a:p>
          <a:endParaRPr lang="en-US"/>
        </a:p>
      </dgm:t>
    </dgm:pt>
    <dgm:pt modelId="{E9E5553C-6861-46B6-856B-1E7D962E3745}">
      <dgm:prSet custT="1"/>
      <dgm:spPr/>
      <dgm:t>
        <a:bodyPr/>
        <a:lstStyle/>
        <a:p>
          <a:r>
            <a:rPr lang="fr-CA" sz="1400" noProof="0" dirty="0"/>
            <a:t>On prend un portrait de la situation à une date précise et l’analyse se fait uniquement avec ces données</a:t>
          </a:r>
        </a:p>
      </dgm:t>
    </dgm:pt>
    <dgm:pt modelId="{CCA794C9-E8A9-469B-A068-FD869F3ADFFB}" type="parTrans" cxnId="{663C6DCA-A95C-46C6-897C-9637F4FDF652}">
      <dgm:prSet/>
      <dgm:spPr/>
      <dgm:t>
        <a:bodyPr/>
        <a:lstStyle/>
        <a:p>
          <a:endParaRPr lang="en-US"/>
        </a:p>
      </dgm:t>
    </dgm:pt>
    <dgm:pt modelId="{5E038496-BDB0-44AC-A7EE-7D807B5F2F60}" type="sibTrans" cxnId="{663C6DCA-A95C-46C6-897C-9637F4FDF652}">
      <dgm:prSet/>
      <dgm:spPr/>
      <dgm:t>
        <a:bodyPr/>
        <a:lstStyle/>
        <a:p>
          <a:endParaRPr lang="en-US"/>
        </a:p>
      </dgm:t>
    </dgm:pt>
    <dgm:pt modelId="{76B91AFF-543B-4C5E-A777-2D1B511B68D5}">
      <dgm:prSet/>
      <dgm:spPr/>
      <dgm:t>
        <a:bodyPr/>
        <a:lstStyle/>
        <a:p>
          <a:pPr>
            <a:defRPr b="1"/>
          </a:pPr>
          <a:r>
            <a:rPr lang="en-US" dirty="0"/>
            <a:t>2020–2021</a:t>
          </a:r>
        </a:p>
      </dgm:t>
    </dgm:pt>
    <dgm:pt modelId="{3D696D37-04AA-4A4B-BD54-F9B5D57DEC4F}" type="parTrans" cxnId="{F14A80AE-2C83-4BD4-BBED-7D44ABD9C9A9}">
      <dgm:prSet/>
      <dgm:spPr/>
      <dgm:t>
        <a:bodyPr/>
        <a:lstStyle/>
        <a:p>
          <a:endParaRPr lang="en-US"/>
        </a:p>
      </dgm:t>
    </dgm:pt>
    <dgm:pt modelId="{1AE0C835-D5B9-448B-9390-546F8D12BC2E}" type="sibTrans" cxnId="{F14A80AE-2C83-4BD4-BBED-7D44ABD9C9A9}">
      <dgm:prSet/>
      <dgm:spPr/>
      <dgm:t>
        <a:bodyPr/>
        <a:lstStyle/>
        <a:p>
          <a:endParaRPr lang="en-US"/>
        </a:p>
      </dgm:t>
    </dgm:pt>
    <dgm:pt modelId="{FD28C56B-BA36-40F2-A053-60A8AD332E39}">
      <dgm:prSet custT="1"/>
      <dgm:spPr/>
      <dgm:t>
        <a:bodyPr/>
        <a:lstStyle/>
        <a:p>
          <a:r>
            <a:rPr lang="fr-CA" sz="2000" b="1" noProof="0" dirty="0">
              <a:solidFill>
                <a:srgbClr val="FF0000"/>
              </a:solidFill>
            </a:rPr>
            <a:t>Vidéo</a:t>
          </a:r>
          <a:r>
            <a:rPr lang="fr-CA" sz="1400" b="1" noProof="0" dirty="0"/>
            <a:t> </a:t>
          </a:r>
          <a:r>
            <a:rPr lang="fr-CA" sz="1400" noProof="0" dirty="0"/>
            <a:t>des évènements pouvant créer des impacts sur l’équité salariale entre chaque maintien :</a:t>
          </a:r>
        </a:p>
      </dgm:t>
    </dgm:pt>
    <dgm:pt modelId="{A91A8683-8B98-4D6F-8139-143816C25441}" type="parTrans" cxnId="{881D3537-EA11-4098-8A5A-0CE278E3FC2E}">
      <dgm:prSet/>
      <dgm:spPr/>
      <dgm:t>
        <a:bodyPr/>
        <a:lstStyle/>
        <a:p>
          <a:endParaRPr lang="en-US"/>
        </a:p>
      </dgm:t>
    </dgm:pt>
    <dgm:pt modelId="{CBCFF923-9A08-4463-B151-76975BCED026}" type="sibTrans" cxnId="{881D3537-EA11-4098-8A5A-0CE278E3FC2E}">
      <dgm:prSet/>
      <dgm:spPr/>
      <dgm:t>
        <a:bodyPr/>
        <a:lstStyle/>
        <a:p>
          <a:endParaRPr lang="en-US"/>
        </a:p>
      </dgm:t>
    </dgm:pt>
    <dgm:pt modelId="{9708A3ED-3932-498D-808F-E38F61404A0F}">
      <dgm:prSet custT="1"/>
      <dgm:spPr/>
      <dgm:t>
        <a:bodyPr/>
        <a:lstStyle/>
        <a:p>
          <a:r>
            <a:rPr lang="fr-CA" sz="1400" noProof="0" dirty="0"/>
            <a:t>On prend un portrait de chaque situation pouvant générer des impacts sur l’équité salariale et l’analyse se fait pour chacune des situations avec impact potentiel : </a:t>
          </a:r>
          <a:r>
            <a:rPr lang="fr-CA" sz="1400" b="1" u="sng" noProof="0" dirty="0"/>
            <a:t>maintien en continu</a:t>
          </a:r>
        </a:p>
      </dgm:t>
    </dgm:pt>
    <dgm:pt modelId="{D3E13DE6-6946-4BC3-983D-CF6E49D42459}" type="parTrans" cxnId="{6943A0E6-F9A6-4A4C-ABE0-F7EB8A03E0CD}">
      <dgm:prSet/>
      <dgm:spPr/>
      <dgm:t>
        <a:bodyPr/>
        <a:lstStyle/>
        <a:p>
          <a:endParaRPr lang="en-US"/>
        </a:p>
      </dgm:t>
    </dgm:pt>
    <dgm:pt modelId="{7271CAE3-D859-495F-ABE4-F6AF71C4BB56}" type="sibTrans" cxnId="{6943A0E6-F9A6-4A4C-ABE0-F7EB8A03E0CD}">
      <dgm:prSet/>
      <dgm:spPr/>
      <dgm:t>
        <a:bodyPr/>
        <a:lstStyle/>
        <a:p>
          <a:endParaRPr lang="en-US"/>
        </a:p>
      </dgm:t>
    </dgm:pt>
    <dgm:pt modelId="{8D1A7B6D-BFFA-4BFC-97EF-00714A08C2D8}" type="pres">
      <dgm:prSet presAssocID="{55D54E3C-54C0-45E7-9EF2-2E163108DE8D}" presName="root" presStyleCnt="0">
        <dgm:presLayoutVars>
          <dgm:chMax/>
          <dgm:chPref/>
          <dgm:animLvl val="lvl"/>
        </dgm:presLayoutVars>
      </dgm:prSet>
      <dgm:spPr/>
    </dgm:pt>
    <dgm:pt modelId="{C4663582-B6B3-40B7-B7F8-410DAC686725}" type="pres">
      <dgm:prSet presAssocID="{55D54E3C-54C0-45E7-9EF2-2E163108DE8D}" presName="divider" presStyleLbl="fgAcc1" presStyleIdx="0" presStyleCnt="3"/>
      <dgm:spPr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74419ED3-9857-4567-B161-C9166E405ADC}" type="pres">
      <dgm:prSet presAssocID="{55D54E3C-54C0-45E7-9EF2-2E163108DE8D}" presName="nodes" presStyleCnt="0">
        <dgm:presLayoutVars>
          <dgm:chMax/>
          <dgm:chPref/>
          <dgm:animLvl val="lvl"/>
        </dgm:presLayoutVars>
      </dgm:prSet>
      <dgm:spPr/>
    </dgm:pt>
    <dgm:pt modelId="{385270C8-568B-4657-9596-61C700E79479}" type="pres">
      <dgm:prSet presAssocID="{1BB72AA9-E419-411D-8DF5-AD0B9593DDC3}" presName="composite1" presStyleCnt="0"/>
      <dgm:spPr/>
    </dgm:pt>
    <dgm:pt modelId="{CD33C5DA-0AD1-4F33-9F3F-2EB95EB8C235}" type="pres">
      <dgm:prSet presAssocID="{1BB72AA9-E419-411D-8DF5-AD0B9593DDC3}" presName="ConnectorPoint1" presStyleLbl="lnNode1" presStyleIdx="0" presStyleCnt="2"/>
      <dgm:spPr/>
    </dgm:pt>
    <dgm:pt modelId="{F9EE20CB-CF7E-4615-AF8B-655F38068CEC}" type="pres">
      <dgm:prSet presAssocID="{1BB72AA9-E419-411D-8DF5-AD0B9593DDC3}" presName="DropPinPlaceHolder1" presStyleCnt="0"/>
      <dgm:spPr/>
    </dgm:pt>
    <dgm:pt modelId="{766DDF52-B4C3-482A-A076-EFFBD4DC268B}" type="pres">
      <dgm:prSet presAssocID="{1BB72AA9-E419-411D-8DF5-AD0B9593DDC3}" presName="DropPin1" presStyleLbl="alignNode1" presStyleIdx="0" presStyleCnt="2"/>
      <dgm:spPr/>
    </dgm:pt>
    <dgm:pt modelId="{FA426B5D-C8BB-4AA8-9C78-DA8F4FBE4220}" type="pres">
      <dgm:prSet presAssocID="{1BB72AA9-E419-411D-8DF5-AD0B9593DDC3}" presName="Ellipse1" presStyleLbl="fgAcc1" presStyleIdx="1" presStyleCnt="3"/>
      <dgm:spPr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FDEFEB36-861F-40FD-A2BF-248D6F4AF5BE}" type="pres">
      <dgm:prSet presAssocID="{1BB72AA9-E419-411D-8DF5-AD0B9593DDC3}" presName="L2TextContainer1" presStyleLbl="revTx" presStyleIdx="0" presStyleCnt="4" custScaleX="136238" custLinFactNeighborX="16011" custLinFactNeighborY="-2028">
        <dgm:presLayoutVars>
          <dgm:bulletEnabled val="1"/>
        </dgm:presLayoutVars>
      </dgm:prSet>
      <dgm:spPr/>
    </dgm:pt>
    <dgm:pt modelId="{9D32101C-FB1F-4956-BD63-86D2C4E5B1E5}" type="pres">
      <dgm:prSet presAssocID="{1BB72AA9-E419-411D-8DF5-AD0B9593DDC3}" presName="L1TextContainer1" presStyleLbl="revTx" presStyleIdx="1" presStyleCnt="4">
        <dgm:presLayoutVars>
          <dgm:chMax val="1"/>
          <dgm:chPref val="1"/>
          <dgm:bulletEnabled val="1"/>
        </dgm:presLayoutVars>
      </dgm:prSet>
      <dgm:spPr/>
    </dgm:pt>
    <dgm:pt modelId="{92769EBE-B814-48DF-8193-5574259A492D}" type="pres">
      <dgm:prSet presAssocID="{1BB72AA9-E419-411D-8DF5-AD0B9593DDC3}" presName="ConnectLine1" presStyleLbl="sibTrans1D1" presStyleIdx="0" presStyleCnt="2"/>
      <dgm:spPr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B379B332-4D2C-4FED-A366-FDACE82EA792}" type="pres">
      <dgm:prSet presAssocID="{1BB72AA9-E419-411D-8DF5-AD0B9593DDC3}" presName="EmptyPlaceHolder1" presStyleCnt="0"/>
      <dgm:spPr/>
    </dgm:pt>
    <dgm:pt modelId="{1902CDD1-F61A-40D3-9735-80418BDD5806}" type="pres">
      <dgm:prSet presAssocID="{17DCD556-724E-4184-A471-9E86D9F8D78A}" presName="spaceBetweenRectangles1" presStyleCnt="0"/>
      <dgm:spPr/>
    </dgm:pt>
    <dgm:pt modelId="{BA6BE1A3-09B9-478E-A961-D85092B3EA2C}" type="pres">
      <dgm:prSet presAssocID="{76B91AFF-543B-4C5E-A777-2D1B511B68D5}" presName="composite1" presStyleCnt="0"/>
      <dgm:spPr/>
    </dgm:pt>
    <dgm:pt modelId="{8DAF3C9F-9ED9-455C-B3A0-AA824B98CF32}" type="pres">
      <dgm:prSet presAssocID="{76B91AFF-543B-4C5E-A777-2D1B511B68D5}" presName="ConnectorPoint1" presStyleLbl="lnNode1" presStyleIdx="1" presStyleCnt="2"/>
      <dgm:spPr/>
    </dgm:pt>
    <dgm:pt modelId="{FBBF073F-85BA-4495-94E1-537498202AAE}" type="pres">
      <dgm:prSet presAssocID="{76B91AFF-543B-4C5E-A777-2D1B511B68D5}" presName="DropPinPlaceHolder1" presStyleCnt="0"/>
      <dgm:spPr/>
    </dgm:pt>
    <dgm:pt modelId="{D9B5FBF3-7EE4-48C3-A0B8-D952861DD2AA}" type="pres">
      <dgm:prSet presAssocID="{76B91AFF-543B-4C5E-A777-2D1B511B68D5}" presName="DropPin1" presStyleLbl="alignNode1" presStyleIdx="1" presStyleCnt="2" custLinFactX="-100000" custLinFactNeighborX="-144770" custLinFactNeighborY="5773"/>
      <dgm:spPr/>
    </dgm:pt>
    <dgm:pt modelId="{CB4A76D3-5223-4449-923B-F8F23C304B5B}" type="pres">
      <dgm:prSet presAssocID="{76B91AFF-543B-4C5E-A777-2D1B511B68D5}" presName="Ellipse1" presStyleLbl="fgAcc1" presStyleIdx="2" presStyleCnt="3"/>
      <dgm:spPr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9DBAF02C-235A-4CAD-B043-AA17424096E6}" type="pres">
      <dgm:prSet presAssocID="{76B91AFF-543B-4C5E-A777-2D1B511B68D5}" presName="L2TextContainer1" presStyleLbl="revTx" presStyleIdx="2" presStyleCnt="4" custScaleX="158047">
        <dgm:presLayoutVars>
          <dgm:bulletEnabled val="1"/>
        </dgm:presLayoutVars>
      </dgm:prSet>
      <dgm:spPr/>
    </dgm:pt>
    <dgm:pt modelId="{B5DD2FE5-5B3F-46CE-BC1A-D734AD83EC0B}" type="pres">
      <dgm:prSet presAssocID="{76B91AFF-543B-4C5E-A777-2D1B511B68D5}" presName="L1TextContainer1" presStyleLbl="revTx" presStyleIdx="3" presStyleCnt="4" custLinFactNeighborX="-23731" custLinFactNeighborY="-5773">
        <dgm:presLayoutVars>
          <dgm:chMax val="1"/>
          <dgm:chPref val="1"/>
          <dgm:bulletEnabled val="1"/>
        </dgm:presLayoutVars>
      </dgm:prSet>
      <dgm:spPr/>
    </dgm:pt>
    <dgm:pt modelId="{53581B1E-5AE4-4D96-877D-406EB993CCD9}" type="pres">
      <dgm:prSet presAssocID="{76B91AFF-543B-4C5E-A777-2D1B511B68D5}" presName="ConnectLine1" presStyleLbl="sibTrans1D1" presStyleIdx="1" presStyleCnt="2" custLinFactX="-1500000" custLinFactNeighborX="-1596381" custLinFactNeighborY="1352"/>
      <dgm:spPr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228A770F-5E63-4CD3-BEA0-6295ECF5A3C2}" type="pres">
      <dgm:prSet presAssocID="{76B91AFF-543B-4C5E-A777-2D1B511B68D5}" presName="EmptyPlaceHolder1" presStyleCnt="0"/>
      <dgm:spPr/>
    </dgm:pt>
  </dgm:ptLst>
  <dgm:cxnLst>
    <dgm:cxn modelId="{B20B8615-4BE3-4D31-9394-39C07DE828C6}" type="presOf" srcId="{1BB72AA9-E419-411D-8DF5-AD0B9593DDC3}" destId="{9D32101C-FB1F-4956-BD63-86D2C4E5B1E5}" srcOrd="0" destOrd="0" presId="urn:microsoft.com/office/officeart/2017/3/layout/DropPinTimeline"/>
    <dgm:cxn modelId="{6E5B2529-6418-4281-B059-8965A9BA67D0}" type="presOf" srcId="{1331648A-0CC7-4669-9DFA-956EE696C488}" destId="{FDEFEB36-861F-40FD-A2BF-248D6F4AF5BE}" srcOrd="0" destOrd="0" presId="urn:microsoft.com/office/officeart/2017/3/layout/DropPinTimeline"/>
    <dgm:cxn modelId="{6F1AC22D-2E35-49C1-BA9B-2D6D11EE0509}" srcId="{55D54E3C-54C0-45E7-9EF2-2E163108DE8D}" destId="{1BB72AA9-E419-411D-8DF5-AD0B9593DDC3}" srcOrd="0" destOrd="0" parTransId="{33B15CCC-8C17-487D-B560-793C86784623}" sibTransId="{17DCD556-724E-4184-A471-9E86D9F8D78A}"/>
    <dgm:cxn modelId="{881D3537-EA11-4098-8A5A-0CE278E3FC2E}" srcId="{76B91AFF-543B-4C5E-A777-2D1B511B68D5}" destId="{FD28C56B-BA36-40F2-A053-60A8AD332E39}" srcOrd="0" destOrd="0" parTransId="{A91A8683-8B98-4D6F-8139-143816C25441}" sibTransId="{CBCFF923-9A08-4463-B151-76975BCED026}"/>
    <dgm:cxn modelId="{76D2C854-CBA6-4D0D-9361-3BCB9C0EF458}" type="presOf" srcId="{55D54E3C-54C0-45E7-9EF2-2E163108DE8D}" destId="{8D1A7B6D-BFFA-4BFC-97EF-00714A08C2D8}" srcOrd="0" destOrd="0" presId="urn:microsoft.com/office/officeart/2017/3/layout/DropPinTimeline"/>
    <dgm:cxn modelId="{6DA42F5A-0F3D-4CFF-82B7-559F1B2D4AC5}" type="presOf" srcId="{E9E5553C-6861-46B6-856B-1E7D962E3745}" destId="{FDEFEB36-861F-40FD-A2BF-248D6F4AF5BE}" srcOrd="0" destOrd="1" presId="urn:microsoft.com/office/officeart/2017/3/layout/DropPinTimeline"/>
    <dgm:cxn modelId="{C056F37B-ED93-4EFA-91AD-680BEBC64D74}" type="presOf" srcId="{9708A3ED-3932-498D-808F-E38F61404A0F}" destId="{9DBAF02C-235A-4CAD-B043-AA17424096E6}" srcOrd="0" destOrd="1" presId="urn:microsoft.com/office/officeart/2017/3/layout/DropPinTimeline"/>
    <dgm:cxn modelId="{F14A80AE-2C83-4BD4-BBED-7D44ABD9C9A9}" srcId="{55D54E3C-54C0-45E7-9EF2-2E163108DE8D}" destId="{76B91AFF-543B-4C5E-A777-2D1B511B68D5}" srcOrd="1" destOrd="0" parTransId="{3D696D37-04AA-4A4B-BD54-F9B5D57DEC4F}" sibTransId="{1AE0C835-D5B9-448B-9390-546F8D12BC2E}"/>
    <dgm:cxn modelId="{663C6DCA-A95C-46C6-897C-9637F4FDF652}" srcId="{1331648A-0CC7-4669-9DFA-956EE696C488}" destId="{E9E5553C-6861-46B6-856B-1E7D962E3745}" srcOrd="0" destOrd="0" parTransId="{CCA794C9-E8A9-469B-A068-FD869F3ADFFB}" sibTransId="{5E038496-BDB0-44AC-A7EE-7D807B5F2F60}"/>
    <dgm:cxn modelId="{2DE1E9CE-55E6-45EF-A84E-689D13DCABE3}" srcId="{1BB72AA9-E419-411D-8DF5-AD0B9593DDC3}" destId="{1331648A-0CC7-4669-9DFA-956EE696C488}" srcOrd="0" destOrd="0" parTransId="{FA9B39A9-AA97-4CBB-87EE-D357BE9431D8}" sibTransId="{A03E504C-F35A-4AAA-9CFC-66934E919E54}"/>
    <dgm:cxn modelId="{5CC78AD1-E3BC-4799-8515-70F9E34FEF61}" type="presOf" srcId="{FD28C56B-BA36-40F2-A053-60A8AD332E39}" destId="{9DBAF02C-235A-4CAD-B043-AA17424096E6}" srcOrd="0" destOrd="0" presId="urn:microsoft.com/office/officeart/2017/3/layout/DropPinTimeline"/>
    <dgm:cxn modelId="{6943A0E6-F9A6-4A4C-ABE0-F7EB8A03E0CD}" srcId="{FD28C56B-BA36-40F2-A053-60A8AD332E39}" destId="{9708A3ED-3932-498D-808F-E38F61404A0F}" srcOrd="0" destOrd="0" parTransId="{D3E13DE6-6946-4BC3-983D-CF6E49D42459}" sibTransId="{7271CAE3-D859-495F-ABE4-F6AF71C4BB56}"/>
    <dgm:cxn modelId="{49F8D3E8-EA00-4E2E-A59B-8F7E4D47AA74}" type="presOf" srcId="{76B91AFF-543B-4C5E-A777-2D1B511B68D5}" destId="{B5DD2FE5-5B3F-46CE-BC1A-D734AD83EC0B}" srcOrd="0" destOrd="0" presId="urn:microsoft.com/office/officeart/2017/3/layout/DropPinTimeline"/>
    <dgm:cxn modelId="{6FAEAE2B-9002-41E1-8708-D5BC912CF6E4}" type="presParOf" srcId="{8D1A7B6D-BFFA-4BFC-97EF-00714A08C2D8}" destId="{C4663582-B6B3-40B7-B7F8-410DAC686725}" srcOrd="0" destOrd="0" presId="urn:microsoft.com/office/officeart/2017/3/layout/DropPinTimeline"/>
    <dgm:cxn modelId="{D4B7F956-8C84-4A2B-A02B-0817C86C802B}" type="presParOf" srcId="{8D1A7B6D-BFFA-4BFC-97EF-00714A08C2D8}" destId="{74419ED3-9857-4567-B161-C9166E405ADC}" srcOrd="1" destOrd="0" presId="urn:microsoft.com/office/officeart/2017/3/layout/DropPinTimeline"/>
    <dgm:cxn modelId="{EEEABEE3-0F51-44AC-89F9-733A08200113}" type="presParOf" srcId="{74419ED3-9857-4567-B161-C9166E405ADC}" destId="{385270C8-568B-4657-9596-61C700E79479}" srcOrd="0" destOrd="0" presId="urn:microsoft.com/office/officeart/2017/3/layout/DropPinTimeline"/>
    <dgm:cxn modelId="{FE1E9B34-2837-45FB-9D20-EB3AD6229007}" type="presParOf" srcId="{385270C8-568B-4657-9596-61C700E79479}" destId="{CD33C5DA-0AD1-4F33-9F3F-2EB95EB8C235}" srcOrd="0" destOrd="0" presId="urn:microsoft.com/office/officeart/2017/3/layout/DropPinTimeline"/>
    <dgm:cxn modelId="{196B753C-51C6-49D9-8302-F0086F7AA69D}" type="presParOf" srcId="{385270C8-568B-4657-9596-61C700E79479}" destId="{F9EE20CB-CF7E-4615-AF8B-655F38068CEC}" srcOrd="1" destOrd="0" presId="urn:microsoft.com/office/officeart/2017/3/layout/DropPinTimeline"/>
    <dgm:cxn modelId="{A3C9B197-79EF-4E29-A5CD-78A8D7ADC9D9}" type="presParOf" srcId="{F9EE20CB-CF7E-4615-AF8B-655F38068CEC}" destId="{766DDF52-B4C3-482A-A076-EFFBD4DC268B}" srcOrd="0" destOrd="0" presId="urn:microsoft.com/office/officeart/2017/3/layout/DropPinTimeline"/>
    <dgm:cxn modelId="{B1A45AFF-B773-4595-8B82-095C18FB05DB}" type="presParOf" srcId="{F9EE20CB-CF7E-4615-AF8B-655F38068CEC}" destId="{FA426B5D-C8BB-4AA8-9C78-DA8F4FBE4220}" srcOrd="1" destOrd="0" presId="urn:microsoft.com/office/officeart/2017/3/layout/DropPinTimeline"/>
    <dgm:cxn modelId="{B32FF26F-A5E3-440A-8D10-1621290B5456}" type="presParOf" srcId="{385270C8-568B-4657-9596-61C700E79479}" destId="{FDEFEB36-861F-40FD-A2BF-248D6F4AF5BE}" srcOrd="2" destOrd="0" presId="urn:microsoft.com/office/officeart/2017/3/layout/DropPinTimeline"/>
    <dgm:cxn modelId="{A6FC9510-EEB0-4ECF-B6F5-9061140DC2D5}" type="presParOf" srcId="{385270C8-568B-4657-9596-61C700E79479}" destId="{9D32101C-FB1F-4956-BD63-86D2C4E5B1E5}" srcOrd="3" destOrd="0" presId="urn:microsoft.com/office/officeart/2017/3/layout/DropPinTimeline"/>
    <dgm:cxn modelId="{E789C6E5-74FB-44DA-A113-7527CCD6526A}" type="presParOf" srcId="{385270C8-568B-4657-9596-61C700E79479}" destId="{92769EBE-B814-48DF-8193-5574259A492D}" srcOrd="4" destOrd="0" presId="urn:microsoft.com/office/officeart/2017/3/layout/DropPinTimeline"/>
    <dgm:cxn modelId="{DC5DF02C-B3D5-41E1-B0B9-6FDE1F29189C}" type="presParOf" srcId="{385270C8-568B-4657-9596-61C700E79479}" destId="{B379B332-4D2C-4FED-A366-FDACE82EA792}" srcOrd="5" destOrd="0" presId="urn:microsoft.com/office/officeart/2017/3/layout/DropPinTimeline"/>
    <dgm:cxn modelId="{C1C39AE6-74EF-4628-9715-0D294385BDCA}" type="presParOf" srcId="{74419ED3-9857-4567-B161-C9166E405ADC}" destId="{1902CDD1-F61A-40D3-9735-80418BDD5806}" srcOrd="1" destOrd="0" presId="urn:microsoft.com/office/officeart/2017/3/layout/DropPinTimeline"/>
    <dgm:cxn modelId="{DA7C559A-C93E-47A0-9C75-A40DA97E4206}" type="presParOf" srcId="{74419ED3-9857-4567-B161-C9166E405ADC}" destId="{BA6BE1A3-09B9-478E-A961-D85092B3EA2C}" srcOrd="2" destOrd="0" presId="urn:microsoft.com/office/officeart/2017/3/layout/DropPinTimeline"/>
    <dgm:cxn modelId="{22A7E6DE-D875-426F-A9AF-BC5671167317}" type="presParOf" srcId="{BA6BE1A3-09B9-478E-A961-D85092B3EA2C}" destId="{8DAF3C9F-9ED9-455C-B3A0-AA824B98CF32}" srcOrd="0" destOrd="0" presId="urn:microsoft.com/office/officeart/2017/3/layout/DropPinTimeline"/>
    <dgm:cxn modelId="{24B52EE9-F8C7-4B54-AEA3-B71219D708F8}" type="presParOf" srcId="{BA6BE1A3-09B9-478E-A961-D85092B3EA2C}" destId="{FBBF073F-85BA-4495-94E1-537498202AAE}" srcOrd="1" destOrd="0" presId="urn:microsoft.com/office/officeart/2017/3/layout/DropPinTimeline"/>
    <dgm:cxn modelId="{B55EB2C4-F335-4EC1-8086-8230361F5E26}" type="presParOf" srcId="{FBBF073F-85BA-4495-94E1-537498202AAE}" destId="{D9B5FBF3-7EE4-48C3-A0B8-D952861DD2AA}" srcOrd="0" destOrd="0" presId="urn:microsoft.com/office/officeart/2017/3/layout/DropPinTimeline"/>
    <dgm:cxn modelId="{588103E2-66C3-4066-89F6-16C978F4CAA9}" type="presParOf" srcId="{FBBF073F-85BA-4495-94E1-537498202AAE}" destId="{CB4A76D3-5223-4449-923B-F8F23C304B5B}" srcOrd="1" destOrd="0" presId="urn:microsoft.com/office/officeart/2017/3/layout/DropPinTimeline"/>
    <dgm:cxn modelId="{D75BF309-2ACD-4246-BFDB-426BBBA8B0BC}" type="presParOf" srcId="{BA6BE1A3-09B9-478E-A961-D85092B3EA2C}" destId="{9DBAF02C-235A-4CAD-B043-AA17424096E6}" srcOrd="2" destOrd="0" presId="urn:microsoft.com/office/officeart/2017/3/layout/DropPinTimeline"/>
    <dgm:cxn modelId="{C9EE1B38-8B65-4C25-944F-709C0E305548}" type="presParOf" srcId="{BA6BE1A3-09B9-478E-A961-D85092B3EA2C}" destId="{B5DD2FE5-5B3F-46CE-BC1A-D734AD83EC0B}" srcOrd="3" destOrd="0" presId="urn:microsoft.com/office/officeart/2017/3/layout/DropPinTimeline"/>
    <dgm:cxn modelId="{673ED8AC-898A-4621-9649-CB508AA325B5}" type="presParOf" srcId="{BA6BE1A3-09B9-478E-A961-D85092B3EA2C}" destId="{53581B1E-5AE4-4D96-877D-406EB993CCD9}" srcOrd="4" destOrd="0" presId="urn:microsoft.com/office/officeart/2017/3/layout/DropPinTimeline"/>
    <dgm:cxn modelId="{0E1E5517-A429-4C98-901E-321E6A1CC8DF}" type="presParOf" srcId="{BA6BE1A3-09B9-478E-A961-D85092B3EA2C}" destId="{228A770F-5E63-4CD3-BEA0-6295ECF5A3C2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7C1CA7-594D-4DF1-8425-6732AE6E6CF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46F9F0C-B160-4493-AE6F-A4C4ACE8209D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fr-CA" sz="1500" b="1" dirty="0"/>
            <a:t>Jour 1</a:t>
          </a:r>
          <a:r>
            <a:rPr lang="fr-CA" sz="1100" dirty="0"/>
            <a:t> : Envoi de l’ensemble du matériel et des résultats de l’exercice de maintien aux représentants du syndicat </a:t>
          </a:r>
          <a:r>
            <a:rPr lang="fr-CA" sz="1100" i="1" dirty="0"/>
            <a:t>(ces informations peuvent être transmises à tous les salariés)</a:t>
          </a:r>
          <a:endParaRPr lang="en-US" sz="1100" i="1" dirty="0"/>
        </a:p>
      </dgm:t>
    </dgm:pt>
    <dgm:pt modelId="{BE2A4BD3-F2F8-4B54-A6CA-43244DB6CF1A}" type="parTrans" cxnId="{CB4A343F-D372-462E-ACC6-3147AEAA5EA7}">
      <dgm:prSet/>
      <dgm:spPr/>
      <dgm:t>
        <a:bodyPr/>
        <a:lstStyle/>
        <a:p>
          <a:endParaRPr lang="en-US"/>
        </a:p>
      </dgm:t>
    </dgm:pt>
    <dgm:pt modelId="{B3E23E89-65F3-4398-ABEF-4DCD59D18B09}" type="sibTrans" cxnId="{CB4A343F-D372-462E-ACC6-3147AEAA5EA7}">
      <dgm:prSet/>
      <dgm:spPr/>
      <dgm:t>
        <a:bodyPr/>
        <a:lstStyle/>
        <a:p>
          <a:endParaRPr lang="en-US"/>
        </a:p>
      </dgm:t>
    </dgm:pt>
    <dgm:pt modelId="{E9438746-CE93-4C4B-9AA4-AD01AFF75203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fr-CA" sz="1500" b="1"/>
            <a:t>jour 60 </a:t>
          </a:r>
          <a:r>
            <a:rPr lang="fr-CA" sz="1100"/>
            <a:t>: Affichage des résultats de maintien en incluant les questions reçues de la part du syndicat et des employés, ainsi que les réponses ou commentaires de la part de l’employeur</a:t>
          </a:r>
          <a:endParaRPr lang="en-US" sz="1100"/>
        </a:p>
      </dgm:t>
    </dgm:pt>
    <dgm:pt modelId="{485A83F1-F01F-43E7-ACF6-C9B748DCA9EC}" type="parTrans" cxnId="{86F59FF3-067C-485B-9850-0D0A2B5AC91E}">
      <dgm:prSet/>
      <dgm:spPr/>
      <dgm:t>
        <a:bodyPr/>
        <a:lstStyle/>
        <a:p>
          <a:endParaRPr lang="en-US"/>
        </a:p>
      </dgm:t>
    </dgm:pt>
    <dgm:pt modelId="{C4490416-C884-4C8C-BC46-3F0B57C79AC0}" type="sibTrans" cxnId="{86F59FF3-067C-485B-9850-0D0A2B5AC91E}">
      <dgm:prSet/>
      <dgm:spPr/>
      <dgm:t>
        <a:bodyPr/>
        <a:lstStyle/>
        <a:p>
          <a:endParaRPr lang="en-US"/>
        </a:p>
      </dgm:t>
    </dgm:pt>
    <dgm:pt modelId="{D11A76AE-A015-4AA8-BBD8-B6F32CF73EB3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fr-CA" sz="1500" b="1"/>
            <a:t>jour 120 </a:t>
          </a:r>
          <a:r>
            <a:rPr lang="fr-CA" sz="1400"/>
            <a:t>: </a:t>
          </a:r>
          <a:r>
            <a:rPr lang="fr-CA" sz="1100"/>
            <a:t>Nouvel affichage avec les conclusions de l’exercice de maintien</a:t>
          </a:r>
          <a:endParaRPr lang="en-US" sz="1100"/>
        </a:p>
      </dgm:t>
    </dgm:pt>
    <dgm:pt modelId="{D542ACA5-0FCA-477E-BEEF-B412D60E6E95}" type="parTrans" cxnId="{EA336CDD-8080-4BD1-889E-A0CE4309EE7D}">
      <dgm:prSet/>
      <dgm:spPr/>
      <dgm:t>
        <a:bodyPr/>
        <a:lstStyle/>
        <a:p>
          <a:endParaRPr lang="en-US"/>
        </a:p>
      </dgm:t>
    </dgm:pt>
    <dgm:pt modelId="{4A8ACC0B-466B-43C9-A1C2-AA367BBFE076}" type="sibTrans" cxnId="{EA336CDD-8080-4BD1-889E-A0CE4309EE7D}">
      <dgm:prSet/>
      <dgm:spPr/>
      <dgm:t>
        <a:bodyPr/>
        <a:lstStyle/>
        <a:p>
          <a:endParaRPr lang="en-US"/>
        </a:p>
      </dgm:t>
    </dgm:pt>
    <dgm:pt modelId="{BDBF1C34-9CEC-4484-9EE4-B0EEB34018EA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fr-CA" sz="1500" b="1"/>
            <a:t>jour 150 </a:t>
          </a:r>
          <a:r>
            <a:rPr lang="fr-CA" sz="1400"/>
            <a:t>: </a:t>
          </a:r>
          <a:r>
            <a:rPr lang="fr-CA" sz="1100"/>
            <a:t>Fin de la période de la possibilité pour loger une plainte à la CNESST de la part des employés</a:t>
          </a:r>
          <a:endParaRPr lang="en-US" sz="1100"/>
        </a:p>
      </dgm:t>
    </dgm:pt>
    <dgm:pt modelId="{986FBD9D-A284-408A-A081-88576AF7C14A}" type="parTrans" cxnId="{617461D5-97EF-4814-AC58-D49C5B67975D}">
      <dgm:prSet/>
      <dgm:spPr/>
      <dgm:t>
        <a:bodyPr/>
        <a:lstStyle/>
        <a:p>
          <a:endParaRPr lang="en-US"/>
        </a:p>
      </dgm:t>
    </dgm:pt>
    <dgm:pt modelId="{42DD49BD-4B74-461E-85DF-05B752570F2E}" type="sibTrans" cxnId="{617461D5-97EF-4814-AC58-D49C5B67975D}">
      <dgm:prSet/>
      <dgm:spPr/>
      <dgm:t>
        <a:bodyPr/>
        <a:lstStyle/>
        <a:p>
          <a:endParaRPr lang="en-US"/>
        </a:p>
      </dgm:t>
    </dgm:pt>
    <dgm:pt modelId="{E91AFC4A-1474-4651-A059-612532BAA02D}" type="pres">
      <dgm:prSet presAssocID="{067C1CA7-594D-4DF1-8425-6732AE6E6CF3}" presName="root" presStyleCnt="0">
        <dgm:presLayoutVars>
          <dgm:dir/>
          <dgm:resizeHandles val="exact"/>
        </dgm:presLayoutVars>
      </dgm:prSet>
      <dgm:spPr/>
    </dgm:pt>
    <dgm:pt modelId="{98D757B2-194D-4608-867D-3AA32DEFEBF5}" type="pres">
      <dgm:prSet presAssocID="{146F9F0C-B160-4493-AE6F-A4C4ACE8209D}" presName="compNode" presStyleCnt="0"/>
      <dgm:spPr/>
    </dgm:pt>
    <dgm:pt modelId="{14885BA8-C971-4448-9901-8D4CF7CD445F}" type="pres">
      <dgm:prSet presAssocID="{146F9F0C-B160-4493-AE6F-A4C4ACE8209D}" presName="iconBgRect" presStyleLbl="bgShp" presStyleIdx="0" presStyleCnt="4"/>
      <dgm:spPr/>
    </dgm:pt>
    <dgm:pt modelId="{1AE576C6-D771-4A39-BDB2-60708622C93F}" type="pres">
      <dgm:prSet presAssocID="{146F9F0C-B160-4493-AE6F-A4C4ACE8209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62C2044C-78D6-420C-870E-515BB9343A02}" type="pres">
      <dgm:prSet presAssocID="{146F9F0C-B160-4493-AE6F-A4C4ACE8209D}" presName="spaceRect" presStyleCnt="0"/>
      <dgm:spPr/>
    </dgm:pt>
    <dgm:pt modelId="{CF3EF906-89EC-4631-B964-F4D8126B5212}" type="pres">
      <dgm:prSet presAssocID="{146F9F0C-B160-4493-AE6F-A4C4ACE8209D}" presName="textRect" presStyleLbl="revTx" presStyleIdx="0" presStyleCnt="4">
        <dgm:presLayoutVars>
          <dgm:chMax val="1"/>
          <dgm:chPref val="1"/>
        </dgm:presLayoutVars>
      </dgm:prSet>
      <dgm:spPr/>
    </dgm:pt>
    <dgm:pt modelId="{6EB108D4-2C5B-4FB8-B19B-234620DF5458}" type="pres">
      <dgm:prSet presAssocID="{B3E23E89-65F3-4398-ABEF-4DCD59D18B09}" presName="sibTrans" presStyleCnt="0"/>
      <dgm:spPr/>
    </dgm:pt>
    <dgm:pt modelId="{E7CC0E01-21E1-4755-92AA-2EB9CB6C889C}" type="pres">
      <dgm:prSet presAssocID="{E9438746-CE93-4C4B-9AA4-AD01AFF75203}" presName="compNode" presStyleCnt="0"/>
      <dgm:spPr/>
    </dgm:pt>
    <dgm:pt modelId="{DD4AE733-873F-4C27-9BC7-22DBCD51DEC3}" type="pres">
      <dgm:prSet presAssocID="{E9438746-CE93-4C4B-9AA4-AD01AFF75203}" presName="iconBgRect" presStyleLbl="bgShp" presStyleIdx="1" presStyleCnt="4"/>
      <dgm:spPr/>
    </dgm:pt>
    <dgm:pt modelId="{737ADF42-4B5D-4790-A01F-2B314255044A}" type="pres">
      <dgm:prSet presAssocID="{E9438746-CE93-4C4B-9AA4-AD01AFF7520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1DAF418B-EEF1-494D-9FE3-BE9D553403C5}" type="pres">
      <dgm:prSet presAssocID="{E9438746-CE93-4C4B-9AA4-AD01AFF75203}" presName="spaceRect" presStyleCnt="0"/>
      <dgm:spPr/>
    </dgm:pt>
    <dgm:pt modelId="{F5C7323B-016C-4EF1-9BCA-85B5F1E309B8}" type="pres">
      <dgm:prSet presAssocID="{E9438746-CE93-4C4B-9AA4-AD01AFF75203}" presName="textRect" presStyleLbl="revTx" presStyleIdx="1" presStyleCnt="4">
        <dgm:presLayoutVars>
          <dgm:chMax val="1"/>
          <dgm:chPref val="1"/>
        </dgm:presLayoutVars>
      </dgm:prSet>
      <dgm:spPr/>
    </dgm:pt>
    <dgm:pt modelId="{EB4CC88C-2A85-48A6-A563-DB621D71A0A7}" type="pres">
      <dgm:prSet presAssocID="{C4490416-C884-4C8C-BC46-3F0B57C79AC0}" presName="sibTrans" presStyleCnt="0"/>
      <dgm:spPr/>
    </dgm:pt>
    <dgm:pt modelId="{428E8453-9E6B-42DB-A300-BCF9A2CEE506}" type="pres">
      <dgm:prSet presAssocID="{D11A76AE-A015-4AA8-BBD8-B6F32CF73EB3}" presName="compNode" presStyleCnt="0"/>
      <dgm:spPr/>
    </dgm:pt>
    <dgm:pt modelId="{05925C6F-73EB-4D14-9E14-E3807763B609}" type="pres">
      <dgm:prSet presAssocID="{D11A76AE-A015-4AA8-BBD8-B6F32CF73EB3}" presName="iconBgRect" presStyleLbl="bgShp" presStyleIdx="2" presStyleCnt="4"/>
      <dgm:spPr/>
    </dgm:pt>
    <dgm:pt modelId="{14F60485-6AC2-45D8-872F-FA613BA40BEC}" type="pres">
      <dgm:prSet presAssocID="{D11A76AE-A015-4AA8-BBD8-B6F32CF73EB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ACC98EC6-AC4F-4941-8CD1-508FB1D1E05A}" type="pres">
      <dgm:prSet presAssocID="{D11A76AE-A015-4AA8-BBD8-B6F32CF73EB3}" presName="spaceRect" presStyleCnt="0"/>
      <dgm:spPr/>
    </dgm:pt>
    <dgm:pt modelId="{4128397A-70C0-47C0-BF3E-097D32A73D1A}" type="pres">
      <dgm:prSet presAssocID="{D11A76AE-A015-4AA8-BBD8-B6F32CF73EB3}" presName="textRect" presStyleLbl="revTx" presStyleIdx="2" presStyleCnt="4">
        <dgm:presLayoutVars>
          <dgm:chMax val="1"/>
          <dgm:chPref val="1"/>
        </dgm:presLayoutVars>
      </dgm:prSet>
      <dgm:spPr/>
    </dgm:pt>
    <dgm:pt modelId="{1AB6D558-2D52-4F5B-91BC-51BD0F4954CC}" type="pres">
      <dgm:prSet presAssocID="{4A8ACC0B-466B-43C9-A1C2-AA367BBFE076}" presName="sibTrans" presStyleCnt="0"/>
      <dgm:spPr/>
    </dgm:pt>
    <dgm:pt modelId="{12D45063-B58B-49A5-893F-226652341B80}" type="pres">
      <dgm:prSet presAssocID="{BDBF1C34-9CEC-4484-9EE4-B0EEB34018EA}" presName="compNode" presStyleCnt="0"/>
      <dgm:spPr/>
    </dgm:pt>
    <dgm:pt modelId="{6E976D66-3D47-4A1A-B883-66936987A13D}" type="pres">
      <dgm:prSet presAssocID="{BDBF1C34-9CEC-4484-9EE4-B0EEB34018EA}" presName="iconBgRect" presStyleLbl="bgShp" presStyleIdx="3" presStyleCnt="4"/>
      <dgm:spPr/>
    </dgm:pt>
    <dgm:pt modelId="{A2C5EF3A-E0C1-4383-BA8A-3344043A337F}" type="pres">
      <dgm:prSet presAssocID="{BDBF1C34-9CEC-4484-9EE4-B0EEB34018E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774E08F1-D9B3-4D40-BDCA-FC4F76897BCB}" type="pres">
      <dgm:prSet presAssocID="{BDBF1C34-9CEC-4484-9EE4-B0EEB34018EA}" presName="spaceRect" presStyleCnt="0"/>
      <dgm:spPr/>
    </dgm:pt>
    <dgm:pt modelId="{3A973713-D58C-4CD5-94DC-4AEF6BD96A39}" type="pres">
      <dgm:prSet presAssocID="{BDBF1C34-9CEC-4484-9EE4-B0EEB34018EA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B4A343F-D372-462E-ACC6-3147AEAA5EA7}" srcId="{067C1CA7-594D-4DF1-8425-6732AE6E6CF3}" destId="{146F9F0C-B160-4493-AE6F-A4C4ACE8209D}" srcOrd="0" destOrd="0" parTransId="{BE2A4BD3-F2F8-4B54-A6CA-43244DB6CF1A}" sibTransId="{B3E23E89-65F3-4398-ABEF-4DCD59D18B09}"/>
    <dgm:cxn modelId="{08A27772-84D0-4115-A81D-AD258EB5D27E}" type="presOf" srcId="{146F9F0C-B160-4493-AE6F-A4C4ACE8209D}" destId="{CF3EF906-89EC-4631-B964-F4D8126B5212}" srcOrd="0" destOrd="0" presId="urn:microsoft.com/office/officeart/2018/5/layout/IconCircleLabelList"/>
    <dgm:cxn modelId="{BAEFB976-D897-42DC-8F19-89DDDC2423AA}" type="presOf" srcId="{BDBF1C34-9CEC-4484-9EE4-B0EEB34018EA}" destId="{3A973713-D58C-4CD5-94DC-4AEF6BD96A39}" srcOrd="0" destOrd="0" presId="urn:microsoft.com/office/officeart/2018/5/layout/IconCircleLabelList"/>
    <dgm:cxn modelId="{458F3B82-D3EE-4202-A36E-316333C89ADF}" type="presOf" srcId="{D11A76AE-A015-4AA8-BBD8-B6F32CF73EB3}" destId="{4128397A-70C0-47C0-BF3E-097D32A73D1A}" srcOrd="0" destOrd="0" presId="urn:microsoft.com/office/officeart/2018/5/layout/IconCircleLabelList"/>
    <dgm:cxn modelId="{3BC533B8-E327-464D-8F52-A38DE64CC768}" type="presOf" srcId="{E9438746-CE93-4C4B-9AA4-AD01AFF75203}" destId="{F5C7323B-016C-4EF1-9BCA-85B5F1E309B8}" srcOrd="0" destOrd="0" presId="urn:microsoft.com/office/officeart/2018/5/layout/IconCircleLabelList"/>
    <dgm:cxn modelId="{617461D5-97EF-4814-AC58-D49C5B67975D}" srcId="{067C1CA7-594D-4DF1-8425-6732AE6E6CF3}" destId="{BDBF1C34-9CEC-4484-9EE4-B0EEB34018EA}" srcOrd="3" destOrd="0" parTransId="{986FBD9D-A284-408A-A081-88576AF7C14A}" sibTransId="{42DD49BD-4B74-461E-85DF-05B752570F2E}"/>
    <dgm:cxn modelId="{EA336CDD-8080-4BD1-889E-A0CE4309EE7D}" srcId="{067C1CA7-594D-4DF1-8425-6732AE6E6CF3}" destId="{D11A76AE-A015-4AA8-BBD8-B6F32CF73EB3}" srcOrd="2" destOrd="0" parTransId="{D542ACA5-0FCA-477E-BEEF-B412D60E6E95}" sibTransId="{4A8ACC0B-466B-43C9-A1C2-AA367BBFE076}"/>
    <dgm:cxn modelId="{9635ACDF-58AF-408E-8C10-F8580320C321}" type="presOf" srcId="{067C1CA7-594D-4DF1-8425-6732AE6E6CF3}" destId="{E91AFC4A-1474-4651-A059-612532BAA02D}" srcOrd="0" destOrd="0" presId="urn:microsoft.com/office/officeart/2018/5/layout/IconCircleLabelList"/>
    <dgm:cxn modelId="{86F59FF3-067C-485B-9850-0D0A2B5AC91E}" srcId="{067C1CA7-594D-4DF1-8425-6732AE6E6CF3}" destId="{E9438746-CE93-4C4B-9AA4-AD01AFF75203}" srcOrd="1" destOrd="0" parTransId="{485A83F1-F01F-43E7-ACF6-C9B748DCA9EC}" sibTransId="{C4490416-C884-4C8C-BC46-3F0B57C79AC0}"/>
    <dgm:cxn modelId="{865FAB71-082C-4E4A-A165-821D53930EA5}" type="presParOf" srcId="{E91AFC4A-1474-4651-A059-612532BAA02D}" destId="{98D757B2-194D-4608-867D-3AA32DEFEBF5}" srcOrd="0" destOrd="0" presId="urn:microsoft.com/office/officeart/2018/5/layout/IconCircleLabelList"/>
    <dgm:cxn modelId="{DA69CBB8-0E1C-4DC9-A7F5-213495B051F8}" type="presParOf" srcId="{98D757B2-194D-4608-867D-3AA32DEFEBF5}" destId="{14885BA8-C971-4448-9901-8D4CF7CD445F}" srcOrd="0" destOrd="0" presId="urn:microsoft.com/office/officeart/2018/5/layout/IconCircleLabelList"/>
    <dgm:cxn modelId="{6E044AC6-E37B-46D6-B1D9-60ED2BBAE162}" type="presParOf" srcId="{98D757B2-194D-4608-867D-3AA32DEFEBF5}" destId="{1AE576C6-D771-4A39-BDB2-60708622C93F}" srcOrd="1" destOrd="0" presId="urn:microsoft.com/office/officeart/2018/5/layout/IconCircleLabelList"/>
    <dgm:cxn modelId="{8D9D5EB0-12AD-44F8-99AA-C4ADCE132FD2}" type="presParOf" srcId="{98D757B2-194D-4608-867D-3AA32DEFEBF5}" destId="{62C2044C-78D6-420C-870E-515BB9343A02}" srcOrd="2" destOrd="0" presId="urn:microsoft.com/office/officeart/2018/5/layout/IconCircleLabelList"/>
    <dgm:cxn modelId="{A66A78E2-8EAE-4754-8329-879ED799EE69}" type="presParOf" srcId="{98D757B2-194D-4608-867D-3AA32DEFEBF5}" destId="{CF3EF906-89EC-4631-B964-F4D8126B5212}" srcOrd="3" destOrd="0" presId="urn:microsoft.com/office/officeart/2018/5/layout/IconCircleLabelList"/>
    <dgm:cxn modelId="{84A88BD0-EA03-467A-A06D-3A9BF4998FF9}" type="presParOf" srcId="{E91AFC4A-1474-4651-A059-612532BAA02D}" destId="{6EB108D4-2C5B-4FB8-B19B-234620DF5458}" srcOrd="1" destOrd="0" presId="urn:microsoft.com/office/officeart/2018/5/layout/IconCircleLabelList"/>
    <dgm:cxn modelId="{D72A44E9-9815-45B6-BB35-E8D3FB254A0E}" type="presParOf" srcId="{E91AFC4A-1474-4651-A059-612532BAA02D}" destId="{E7CC0E01-21E1-4755-92AA-2EB9CB6C889C}" srcOrd="2" destOrd="0" presId="urn:microsoft.com/office/officeart/2018/5/layout/IconCircleLabelList"/>
    <dgm:cxn modelId="{CF99FC91-D5A1-437E-8F51-A7F828063FA0}" type="presParOf" srcId="{E7CC0E01-21E1-4755-92AA-2EB9CB6C889C}" destId="{DD4AE733-873F-4C27-9BC7-22DBCD51DEC3}" srcOrd="0" destOrd="0" presId="urn:microsoft.com/office/officeart/2018/5/layout/IconCircleLabelList"/>
    <dgm:cxn modelId="{436D9F53-A5B4-488C-ABB2-00DD965CF1F4}" type="presParOf" srcId="{E7CC0E01-21E1-4755-92AA-2EB9CB6C889C}" destId="{737ADF42-4B5D-4790-A01F-2B314255044A}" srcOrd="1" destOrd="0" presId="urn:microsoft.com/office/officeart/2018/5/layout/IconCircleLabelList"/>
    <dgm:cxn modelId="{74901457-CD56-479C-957B-106540825F08}" type="presParOf" srcId="{E7CC0E01-21E1-4755-92AA-2EB9CB6C889C}" destId="{1DAF418B-EEF1-494D-9FE3-BE9D553403C5}" srcOrd="2" destOrd="0" presId="urn:microsoft.com/office/officeart/2018/5/layout/IconCircleLabelList"/>
    <dgm:cxn modelId="{F938CFF8-24D0-4870-A9FD-38E63068C009}" type="presParOf" srcId="{E7CC0E01-21E1-4755-92AA-2EB9CB6C889C}" destId="{F5C7323B-016C-4EF1-9BCA-85B5F1E309B8}" srcOrd="3" destOrd="0" presId="urn:microsoft.com/office/officeart/2018/5/layout/IconCircleLabelList"/>
    <dgm:cxn modelId="{F4C7C7EE-A8AD-4211-A90A-6184B727D4DB}" type="presParOf" srcId="{E91AFC4A-1474-4651-A059-612532BAA02D}" destId="{EB4CC88C-2A85-48A6-A563-DB621D71A0A7}" srcOrd="3" destOrd="0" presId="urn:microsoft.com/office/officeart/2018/5/layout/IconCircleLabelList"/>
    <dgm:cxn modelId="{A83B7DEB-E618-44B2-9913-FD8029E5B491}" type="presParOf" srcId="{E91AFC4A-1474-4651-A059-612532BAA02D}" destId="{428E8453-9E6B-42DB-A300-BCF9A2CEE506}" srcOrd="4" destOrd="0" presId="urn:microsoft.com/office/officeart/2018/5/layout/IconCircleLabelList"/>
    <dgm:cxn modelId="{0FACE46F-CB2D-4F59-9720-CE6A9762938C}" type="presParOf" srcId="{428E8453-9E6B-42DB-A300-BCF9A2CEE506}" destId="{05925C6F-73EB-4D14-9E14-E3807763B609}" srcOrd="0" destOrd="0" presId="urn:microsoft.com/office/officeart/2018/5/layout/IconCircleLabelList"/>
    <dgm:cxn modelId="{569CF593-BF32-4CED-85EE-8BDA37FE7ACD}" type="presParOf" srcId="{428E8453-9E6B-42DB-A300-BCF9A2CEE506}" destId="{14F60485-6AC2-45D8-872F-FA613BA40BEC}" srcOrd="1" destOrd="0" presId="urn:microsoft.com/office/officeart/2018/5/layout/IconCircleLabelList"/>
    <dgm:cxn modelId="{9E925D0B-E501-4CEA-9021-04C038C94E5C}" type="presParOf" srcId="{428E8453-9E6B-42DB-A300-BCF9A2CEE506}" destId="{ACC98EC6-AC4F-4941-8CD1-508FB1D1E05A}" srcOrd="2" destOrd="0" presId="urn:microsoft.com/office/officeart/2018/5/layout/IconCircleLabelList"/>
    <dgm:cxn modelId="{86CA6854-B094-48EA-84ED-A3D4E6276AE1}" type="presParOf" srcId="{428E8453-9E6B-42DB-A300-BCF9A2CEE506}" destId="{4128397A-70C0-47C0-BF3E-097D32A73D1A}" srcOrd="3" destOrd="0" presId="urn:microsoft.com/office/officeart/2018/5/layout/IconCircleLabelList"/>
    <dgm:cxn modelId="{661D7B4E-143B-4B9E-9278-750D4E104AAE}" type="presParOf" srcId="{E91AFC4A-1474-4651-A059-612532BAA02D}" destId="{1AB6D558-2D52-4F5B-91BC-51BD0F4954CC}" srcOrd="5" destOrd="0" presId="urn:microsoft.com/office/officeart/2018/5/layout/IconCircleLabelList"/>
    <dgm:cxn modelId="{BBC22421-4007-4E44-956C-1AF3D4AAB3A3}" type="presParOf" srcId="{E91AFC4A-1474-4651-A059-612532BAA02D}" destId="{12D45063-B58B-49A5-893F-226652341B80}" srcOrd="6" destOrd="0" presId="urn:microsoft.com/office/officeart/2018/5/layout/IconCircleLabelList"/>
    <dgm:cxn modelId="{8E048AF6-BA26-4B71-BE96-5DE3EB2103CA}" type="presParOf" srcId="{12D45063-B58B-49A5-893F-226652341B80}" destId="{6E976D66-3D47-4A1A-B883-66936987A13D}" srcOrd="0" destOrd="0" presId="urn:microsoft.com/office/officeart/2018/5/layout/IconCircleLabelList"/>
    <dgm:cxn modelId="{BA01E7A4-AB87-4DB5-BE1D-EC60F1A48E95}" type="presParOf" srcId="{12D45063-B58B-49A5-893F-226652341B80}" destId="{A2C5EF3A-E0C1-4383-BA8A-3344043A337F}" srcOrd="1" destOrd="0" presId="urn:microsoft.com/office/officeart/2018/5/layout/IconCircleLabelList"/>
    <dgm:cxn modelId="{1D282F0E-4E03-4E45-88DA-50833CA6388A}" type="presParOf" srcId="{12D45063-B58B-49A5-893F-226652341B80}" destId="{774E08F1-D9B3-4D40-BDCA-FC4F76897BCB}" srcOrd="2" destOrd="0" presId="urn:microsoft.com/office/officeart/2018/5/layout/IconCircleLabelList"/>
    <dgm:cxn modelId="{4C9D8F36-8DDF-4ACD-8077-A7F0F876D4E3}" type="presParOf" srcId="{12D45063-B58B-49A5-893F-226652341B80}" destId="{3A973713-D58C-4CD5-94DC-4AEF6BD96A3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5C448D-7B08-4E31-9717-598BD77FEC5D}" type="doc">
      <dgm:prSet loTypeId="urn:microsoft.com/office/officeart/2005/8/layout/process4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6AFC85D-5263-4170-B43C-C651DC02B41E}">
      <dgm:prSet/>
      <dgm:spPr/>
      <dgm:t>
        <a:bodyPr/>
        <a:lstStyle/>
        <a:p>
          <a:r>
            <a:rPr lang="fr-CA" dirty="0"/>
            <a:t>Les délais du processus de participation sont éliminés si le travail de maintien est effectué en comité conjoint</a:t>
          </a:r>
          <a:endParaRPr lang="en-US" dirty="0"/>
        </a:p>
      </dgm:t>
    </dgm:pt>
    <dgm:pt modelId="{78333CBA-4B32-4F6C-95E4-1A1D2BC7EED8}" type="parTrans" cxnId="{3FE32386-5772-44D6-A077-2CC6FBE44E5D}">
      <dgm:prSet/>
      <dgm:spPr/>
      <dgm:t>
        <a:bodyPr/>
        <a:lstStyle/>
        <a:p>
          <a:endParaRPr lang="en-US"/>
        </a:p>
      </dgm:t>
    </dgm:pt>
    <dgm:pt modelId="{37FF2B57-7451-4274-A92A-7A80588C679C}" type="sibTrans" cxnId="{3FE32386-5772-44D6-A077-2CC6FBE44E5D}">
      <dgm:prSet/>
      <dgm:spPr/>
      <dgm:t>
        <a:bodyPr/>
        <a:lstStyle/>
        <a:p>
          <a:endParaRPr lang="en-US"/>
        </a:p>
      </dgm:t>
    </dgm:pt>
    <dgm:pt modelId="{585E0D26-2087-45EC-8629-721400E41A43}">
      <dgm:prSet/>
      <dgm:spPr/>
      <dgm:t>
        <a:bodyPr/>
        <a:lstStyle/>
        <a:p>
          <a:r>
            <a:rPr lang="fr-CA"/>
            <a:t>Comité conjoint :</a:t>
          </a:r>
          <a:endParaRPr lang="en-US"/>
        </a:p>
      </dgm:t>
    </dgm:pt>
    <dgm:pt modelId="{7C12CBB6-3FCE-4295-8932-CE457C2C1E55}" type="parTrans" cxnId="{6B22FBC3-3B68-4CDB-8919-465A426AB5E2}">
      <dgm:prSet/>
      <dgm:spPr/>
      <dgm:t>
        <a:bodyPr/>
        <a:lstStyle/>
        <a:p>
          <a:endParaRPr lang="en-US"/>
        </a:p>
      </dgm:t>
    </dgm:pt>
    <dgm:pt modelId="{258A034C-D0A9-4C05-85EC-C29A4279E6CD}" type="sibTrans" cxnId="{6B22FBC3-3B68-4CDB-8919-465A426AB5E2}">
      <dgm:prSet/>
      <dgm:spPr/>
      <dgm:t>
        <a:bodyPr/>
        <a:lstStyle/>
        <a:p>
          <a:endParaRPr lang="en-US"/>
        </a:p>
      </dgm:t>
    </dgm:pt>
    <dgm:pt modelId="{82CE94DE-DC39-4F46-B86A-0814AFB26374}">
      <dgm:prSet/>
      <dgm:spPr/>
      <dgm:t>
        <a:bodyPr/>
        <a:lstStyle/>
        <a:p>
          <a:r>
            <a:rPr lang="fr-CA"/>
            <a:t>Rencontres entre les représentants de l’employeur et les représentants des employés</a:t>
          </a:r>
          <a:endParaRPr lang="en-US"/>
        </a:p>
      </dgm:t>
    </dgm:pt>
    <dgm:pt modelId="{49165B4F-8ABB-4E20-B4F7-12B86C8F29DF}" type="parTrans" cxnId="{962E3B06-D319-4C83-9FB7-4B0D43C36A41}">
      <dgm:prSet/>
      <dgm:spPr/>
      <dgm:t>
        <a:bodyPr/>
        <a:lstStyle/>
        <a:p>
          <a:endParaRPr lang="en-US"/>
        </a:p>
      </dgm:t>
    </dgm:pt>
    <dgm:pt modelId="{47F7E6EE-705A-41EA-B922-B299DC567781}" type="sibTrans" cxnId="{962E3B06-D319-4C83-9FB7-4B0D43C36A41}">
      <dgm:prSet/>
      <dgm:spPr/>
      <dgm:t>
        <a:bodyPr/>
        <a:lstStyle/>
        <a:p>
          <a:endParaRPr lang="en-US"/>
        </a:p>
      </dgm:t>
    </dgm:pt>
    <dgm:pt modelId="{3C2A5643-DB6A-411B-8842-2E2F3134685D}">
      <dgm:prSet/>
      <dgm:spPr/>
      <dgm:t>
        <a:bodyPr/>
        <a:lstStyle/>
        <a:p>
          <a:r>
            <a:rPr lang="fr-CA"/>
            <a:t>Entente sur la méthodologie, la démarche, les évaluations et l’estimation des écarts salariaux</a:t>
          </a:r>
          <a:endParaRPr lang="en-US"/>
        </a:p>
      </dgm:t>
    </dgm:pt>
    <dgm:pt modelId="{68D57F9A-F4BE-42A3-A4DD-13A4A30EF054}" type="parTrans" cxnId="{9E0EF3F5-DB14-4277-912D-08A74EE6E161}">
      <dgm:prSet/>
      <dgm:spPr/>
      <dgm:t>
        <a:bodyPr/>
        <a:lstStyle/>
        <a:p>
          <a:endParaRPr lang="en-US"/>
        </a:p>
      </dgm:t>
    </dgm:pt>
    <dgm:pt modelId="{B6AF2672-A572-472D-8531-8790B495642F}" type="sibTrans" cxnId="{9E0EF3F5-DB14-4277-912D-08A74EE6E161}">
      <dgm:prSet/>
      <dgm:spPr/>
      <dgm:t>
        <a:bodyPr/>
        <a:lstStyle/>
        <a:p>
          <a:endParaRPr lang="en-US"/>
        </a:p>
      </dgm:t>
    </dgm:pt>
    <dgm:pt modelId="{0B91CF40-948F-40C0-B6F0-32C7773F0F2A}">
      <dgm:prSet/>
      <dgm:spPr/>
      <dgm:t>
        <a:bodyPr/>
        <a:lstStyle/>
        <a:p>
          <a:r>
            <a:rPr lang="fr-CA" dirty="0"/>
            <a:t>Aucune plainte possible</a:t>
          </a:r>
          <a:endParaRPr lang="en-US" dirty="0"/>
        </a:p>
      </dgm:t>
    </dgm:pt>
    <dgm:pt modelId="{48E1A9E8-7108-427C-9660-337AF1E4A32F}" type="parTrans" cxnId="{C25DAC8F-8C89-4347-9BE2-5D2293ADED8D}">
      <dgm:prSet/>
      <dgm:spPr/>
      <dgm:t>
        <a:bodyPr/>
        <a:lstStyle/>
        <a:p>
          <a:endParaRPr lang="en-US"/>
        </a:p>
      </dgm:t>
    </dgm:pt>
    <dgm:pt modelId="{CE19B06F-B2C7-4D41-9AAA-409DB89D2E72}" type="sibTrans" cxnId="{C25DAC8F-8C89-4347-9BE2-5D2293ADED8D}">
      <dgm:prSet/>
      <dgm:spPr/>
      <dgm:t>
        <a:bodyPr/>
        <a:lstStyle/>
        <a:p>
          <a:endParaRPr lang="en-US"/>
        </a:p>
      </dgm:t>
    </dgm:pt>
    <dgm:pt modelId="{FB6CEDC7-B3EC-4195-8AAC-9A2EDE64804B}" type="pres">
      <dgm:prSet presAssocID="{6A5C448D-7B08-4E31-9717-598BD77FEC5D}" presName="Name0" presStyleCnt="0">
        <dgm:presLayoutVars>
          <dgm:dir/>
          <dgm:animLvl val="lvl"/>
          <dgm:resizeHandles val="exact"/>
        </dgm:presLayoutVars>
      </dgm:prSet>
      <dgm:spPr/>
    </dgm:pt>
    <dgm:pt modelId="{44D6C7F8-6056-4A3A-91A8-9104EE37D26F}" type="pres">
      <dgm:prSet presAssocID="{585E0D26-2087-45EC-8629-721400E41A43}" presName="boxAndChildren" presStyleCnt="0"/>
      <dgm:spPr/>
    </dgm:pt>
    <dgm:pt modelId="{64C91869-C06A-4825-9A6B-F1F39CC801C1}" type="pres">
      <dgm:prSet presAssocID="{585E0D26-2087-45EC-8629-721400E41A43}" presName="parentTextBox" presStyleLbl="node1" presStyleIdx="0" presStyleCnt="2"/>
      <dgm:spPr/>
    </dgm:pt>
    <dgm:pt modelId="{8DA0A0E0-BE29-4CF0-BD55-CB0FC50275C0}" type="pres">
      <dgm:prSet presAssocID="{585E0D26-2087-45EC-8629-721400E41A43}" presName="entireBox" presStyleLbl="node1" presStyleIdx="0" presStyleCnt="2"/>
      <dgm:spPr/>
    </dgm:pt>
    <dgm:pt modelId="{8DBB056D-1BC4-47C3-90B2-246C87662341}" type="pres">
      <dgm:prSet presAssocID="{585E0D26-2087-45EC-8629-721400E41A43}" presName="descendantBox" presStyleCnt="0"/>
      <dgm:spPr/>
    </dgm:pt>
    <dgm:pt modelId="{7D9E8986-1AF8-4E26-88D7-7CD29C87DA7B}" type="pres">
      <dgm:prSet presAssocID="{82CE94DE-DC39-4F46-B86A-0814AFB26374}" presName="childTextBox" presStyleLbl="fgAccFollowNode1" presStyleIdx="0" presStyleCnt="3">
        <dgm:presLayoutVars>
          <dgm:bulletEnabled val="1"/>
        </dgm:presLayoutVars>
      </dgm:prSet>
      <dgm:spPr/>
    </dgm:pt>
    <dgm:pt modelId="{4BAB52BA-D398-42F1-94DB-E59E0F667AD2}" type="pres">
      <dgm:prSet presAssocID="{3C2A5643-DB6A-411B-8842-2E2F3134685D}" presName="childTextBox" presStyleLbl="fgAccFollowNode1" presStyleIdx="1" presStyleCnt="3">
        <dgm:presLayoutVars>
          <dgm:bulletEnabled val="1"/>
        </dgm:presLayoutVars>
      </dgm:prSet>
      <dgm:spPr/>
    </dgm:pt>
    <dgm:pt modelId="{86D07EE4-36FC-47E0-BEFE-F715605B92D0}" type="pres">
      <dgm:prSet presAssocID="{0B91CF40-948F-40C0-B6F0-32C7773F0F2A}" presName="childTextBox" presStyleLbl="fgAccFollowNode1" presStyleIdx="2" presStyleCnt="3">
        <dgm:presLayoutVars>
          <dgm:bulletEnabled val="1"/>
        </dgm:presLayoutVars>
      </dgm:prSet>
      <dgm:spPr/>
    </dgm:pt>
    <dgm:pt modelId="{6C045A88-F90E-47B2-BCAF-2A03FCB8E891}" type="pres">
      <dgm:prSet presAssocID="{37FF2B57-7451-4274-A92A-7A80588C679C}" presName="sp" presStyleCnt="0"/>
      <dgm:spPr/>
    </dgm:pt>
    <dgm:pt modelId="{6C83C82E-97CD-4A0F-870B-ACA9DF50091D}" type="pres">
      <dgm:prSet presAssocID="{E6AFC85D-5263-4170-B43C-C651DC02B41E}" presName="arrowAndChildren" presStyleCnt="0"/>
      <dgm:spPr/>
    </dgm:pt>
    <dgm:pt modelId="{07929126-BDCD-4667-AB56-F49765DE6445}" type="pres">
      <dgm:prSet presAssocID="{E6AFC85D-5263-4170-B43C-C651DC02B41E}" presName="parentTextArrow" presStyleLbl="node1" presStyleIdx="1" presStyleCnt="2"/>
      <dgm:spPr/>
    </dgm:pt>
  </dgm:ptLst>
  <dgm:cxnLst>
    <dgm:cxn modelId="{962E3B06-D319-4C83-9FB7-4B0D43C36A41}" srcId="{585E0D26-2087-45EC-8629-721400E41A43}" destId="{82CE94DE-DC39-4F46-B86A-0814AFB26374}" srcOrd="0" destOrd="0" parTransId="{49165B4F-8ABB-4E20-B4F7-12B86C8F29DF}" sibTransId="{47F7E6EE-705A-41EA-B922-B299DC567781}"/>
    <dgm:cxn modelId="{469AF109-3204-40E7-A83A-DDEEBC22EE38}" type="presOf" srcId="{585E0D26-2087-45EC-8629-721400E41A43}" destId="{64C91869-C06A-4825-9A6B-F1F39CC801C1}" srcOrd="0" destOrd="0" presId="urn:microsoft.com/office/officeart/2005/8/layout/process4"/>
    <dgm:cxn modelId="{C9825F22-93E0-4004-8CB3-F0282C54EEF3}" type="presOf" srcId="{6A5C448D-7B08-4E31-9717-598BD77FEC5D}" destId="{FB6CEDC7-B3EC-4195-8AAC-9A2EDE64804B}" srcOrd="0" destOrd="0" presId="urn:microsoft.com/office/officeart/2005/8/layout/process4"/>
    <dgm:cxn modelId="{9500752C-289A-405C-B3A6-C8C13BD20C06}" type="presOf" srcId="{585E0D26-2087-45EC-8629-721400E41A43}" destId="{8DA0A0E0-BE29-4CF0-BD55-CB0FC50275C0}" srcOrd="1" destOrd="0" presId="urn:microsoft.com/office/officeart/2005/8/layout/process4"/>
    <dgm:cxn modelId="{2EF14380-AF98-4DD5-B6B5-9A89490DE19B}" type="presOf" srcId="{0B91CF40-948F-40C0-B6F0-32C7773F0F2A}" destId="{86D07EE4-36FC-47E0-BEFE-F715605B92D0}" srcOrd="0" destOrd="0" presId="urn:microsoft.com/office/officeart/2005/8/layout/process4"/>
    <dgm:cxn modelId="{3FE32386-5772-44D6-A077-2CC6FBE44E5D}" srcId="{6A5C448D-7B08-4E31-9717-598BD77FEC5D}" destId="{E6AFC85D-5263-4170-B43C-C651DC02B41E}" srcOrd="0" destOrd="0" parTransId="{78333CBA-4B32-4F6C-95E4-1A1D2BC7EED8}" sibTransId="{37FF2B57-7451-4274-A92A-7A80588C679C}"/>
    <dgm:cxn modelId="{C25DAC8F-8C89-4347-9BE2-5D2293ADED8D}" srcId="{585E0D26-2087-45EC-8629-721400E41A43}" destId="{0B91CF40-948F-40C0-B6F0-32C7773F0F2A}" srcOrd="2" destOrd="0" parTransId="{48E1A9E8-7108-427C-9660-337AF1E4A32F}" sibTransId="{CE19B06F-B2C7-4D41-9AAA-409DB89D2E72}"/>
    <dgm:cxn modelId="{FCA95CB3-9392-493C-9B85-06020CB3A41D}" type="presOf" srcId="{82CE94DE-DC39-4F46-B86A-0814AFB26374}" destId="{7D9E8986-1AF8-4E26-88D7-7CD29C87DA7B}" srcOrd="0" destOrd="0" presId="urn:microsoft.com/office/officeart/2005/8/layout/process4"/>
    <dgm:cxn modelId="{548F8CB4-840B-49AA-B88E-16A2289D3C64}" type="presOf" srcId="{3C2A5643-DB6A-411B-8842-2E2F3134685D}" destId="{4BAB52BA-D398-42F1-94DB-E59E0F667AD2}" srcOrd="0" destOrd="0" presId="urn:microsoft.com/office/officeart/2005/8/layout/process4"/>
    <dgm:cxn modelId="{6B22FBC3-3B68-4CDB-8919-465A426AB5E2}" srcId="{6A5C448D-7B08-4E31-9717-598BD77FEC5D}" destId="{585E0D26-2087-45EC-8629-721400E41A43}" srcOrd="1" destOrd="0" parTransId="{7C12CBB6-3FCE-4295-8932-CE457C2C1E55}" sibTransId="{258A034C-D0A9-4C05-85EC-C29A4279E6CD}"/>
    <dgm:cxn modelId="{39DA42CE-1C76-4919-B105-0ADCA89875E9}" type="presOf" srcId="{E6AFC85D-5263-4170-B43C-C651DC02B41E}" destId="{07929126-BDCD-4667-AB56-F49765DE6445}" srcOrd="0" destOrd="0" presId="urn:microsoft.com/office/officeart/2005/8/layout/process4"/>
    <dgm:cxn modelId="{9E0EF3F5-DB14-4277-912D-08A74EE6E161}" srcId="{585E0D26-2087-45EC-8629-721400E41A43}" destId="{3C2A5643-DB6A-411B-8842-2E2F3134685D}" srcOrd="1" destOrd="0" parTransId="{68D57F9A-F4BE-42A3-A4DD-13A4A30EF054}" sibTransId="{B6AF2672-A572-472D-8531-8790B495642F}"/>
    <dgm:cxn modelId="{60294F89-17B8-4521-99F2-129A5F261799}" type="presParOf" srcId="{FB6CEDC7-B3EC-4195-8AAC-9A2EDE64804B}" destId="{44D6C7F8-6056-4A3A-91A8-9104EE37D26F}" srcOrd="0" destOrd="0" presId="urn:microsoft.com/office/officeart/2005/8/layout/process4"/>
    <dgm:cxn modelId="{DB605F79-FBEF-4A9B-B17C-7CD058A945E9}" type="presParOf" srcId="{44D6C7F8-6056-4A3A-91A8-9104EE37D26F}" destId="{64C91869-C06A-4825-9A6B-F1F39CC801C1}" srcOrd="0" destOrd="0" presId="urn:microsoft.com/office/officeart/2005/8/layout/process4"/>
    <dgm:cxn modelId="{19429A54-D145-438E-971F-717220138FA4}" type="presParOf" srcId="{44D6C7F8-6056-4A3A-91A8-9104EE37D26F}" destId="{8DA0A0E0-BE29-4CF0-BD55-CB0FC50275C0}" srcOrd="1" destOrd="0" presId="urn:microsoft.com/office/officeart/2005/8/layout/process4"/>
    <dgm:cxn modelId="{C67D3FBA-AD67-4A0D-9736-7A13E48E1F1A}" type="presParOf" srcId="{44D6C7F8-6056-4A3A-91A8-9104EE37D26F}" destId="{8DBB056D-1BC4-47C3-90B2-246C87662341}" srcOrd="2" destOrd="0" presId="urn:microsoft.com/office/officeart/2005/8/layout/process4"/>
    <dgm:cxn modelId="{BE2DF2B8-CF25-473D-883F-9971C9332268}" type="presParOf" srcId="{8DBB056D-1BC4-47C3-90B2-246C87662341}" destId="{7D9E8986-1AF8-4E26-88D7-7CD29C87DA7B}" srcOrd="0" destOrd="0" presId="urn:microsoft.com/office/officeart/2005/8/layout/process4"/>
    <dgm:cxn modelId="{9C0A3234-D42F-4CE3-B181-9C1A3F5A9CDB}" type="presParOf" srcId="{8DBB056D-1BC4-47C3-90B2-246C87662341}" destId="{4BAB52BA-D398-42F1-94DB-E59E0F667AD2}" srcOrd="1" destOrd="0" presId="urn:microsoft.com/office/officeart/2005/8/layout/process4"/>
    <dgm:cxn modelId="{B1225243-C97B-41D7-A1AF-DE3B94235758}" type="presParOf" srcId="{8DBB056D-1BC4-47C3-90B2-246C87662341}" destId="{86D07EE4-36FC-47E0-BEFE-F715605B92D0}" srcOrd="2" destOrd="0" presId="urn:microsoft.com/office/officeart/2005/8/layout/process4"/>
    <dgm:cxn modelId="{80474F76-C84E-4A36-9145-E16330B93A0B}" type="presParOf" srcId="{FB6CEDC7-B3EC-4195-8AAC-9A2EDE64804B}" destId="{6C045A88-F90E-47B2-BCAF-2A03FCB8E891}" srcOrd="1" destOrd="0" presId="urn:microsoft.com/office/officeart/2005/8/layout/process4"/>
    <dgm:cxn modelId="{48768F6C-40E6-4D26-8A6A-6F14248946B3}" type="presParOf" srcId="{FB6CEDC7-B3EC-4195-8AAC-9A2EDE64804B}" destId="{6C83C82E-97CD-4A0F-870B-ACA9DF50091D}" srcOrd="2" destOrd="0" presId="urn:microsoft.com/office/officeart/2005/8/layout/process4"/>
    <dgm:cxn modelId="{6D338C72-AFFA-4E11-88FF-6B3DF3DD1249}" type="presParOf" srcId="{6C83C82E-97CD-4A0F-870B-ACA9DF50091D}" destId="{07929126-BDCD-4667-AB56-F49765DE644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91139D8-8166-499E-90D0-FC3034A4A00F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21F6AE2-B8A9-4E15-8D21-29BBEA6965D7}">
      <dgm:prSet/>
      <dgm:spPr/>
      <dgm:t>
        <a:bodyPr/>
        <a:lstStyle/>
        <a:p>
          <a:r>
            <a:rPr lang="fr-CA"/>
            <a:t>CEPF : Technicienne à la comptabilité</a:t>
          </a:r>
          <a:endParaRPr lang="en-US"/>
        </a:p>
      </dgm:t>
    </dgm:pt>
    <dgm:pt modelId="{D7B8299D-FD11-4D59-820F-94C8794A6443}" type="parTrans" cxnId="{69897E7C-E197-407C-9A4B-ED11FCBA77E5}">
      <dgm:prSet/>
      <dgm:spPr/>
      <dgm:t>
        <a:bodyPr/>
        <a:lstStyle/>
        <a:p>
          <a:endParaRPr lang="en-US"/>
        </a:p>
      </dgm:t>
    </dgm:pt>
    <dgm:pt modelId="{3C5DEF23-552C-42E5-B32B-77608365177A}" type="sibTrans" cxnId="{69897E7C-E197-407C-9A4B-ED11FCBA77E5}">
      <dgm:prSet/>
      <dgm:spPr/>
      <dgm:t>
        <a:bodyPr/>
        <a:lstStyle/>
        <a:p>
          <a:endParaRPr lang="en-US"/>
        </a:p>
      </dgm:t>
    </dgm:pt>
    <dgm:pt modelId="{003BFE6B-677D-45E7-8941-020C04047621}">
      <dgm:prSet/>
      <dgm:spPr/>
      <dgm:t>
        <a:bodyPr/>
        <a:lstStyle/>
        <a:p>
          <a:r>
            <a:rPr lang="fr-CA"/>
            <a:t>Calcul de la rémunération : 26 $ / heure</a:t>
          </a:r>
          <a:endParaRPr lang="en-US"/>
        </a:p>
      </dgm:t>
    </dgm:pt>
    <dgm:pt modelId="{494F736E-A00C-4760-AE9B-B9064CE6F23F}" type="parTrans" cxnId="{53754B59-6A6B-4174-993C-357CDA2F2278}">
      <dgm:prSet/>
      <dgm:spPr/>
      <dgm:t>
        <a:bodyPr/>
        <a:lstStyle/>
        <a:p>
          <a:endParaRPr lang="en-US"/>
        </a:p>
      </dgm:t>
    </dgm:pt>
    <dgm:pt modelId="{BFAD3A1E-1613-40D7-A003-F8685C93F21D}" type="sibTrans" cxnId="{53754B59-6A6B-4174-993C-357CDA2F2278}">
      <dgm:prSet/>
      <dgm:spPr/>
      <dgm:t>
        <a:bodyPr/>
        <a:lstStyle/>
        <a:p>
          <a:endParaRPr lang="en-US"/>
        </a:p>
      </dgm:t>
    </dgm:pt>
    <dgm:pt modelId="{3812228A-93A3-45E4-9B7C-680A4D4082BF}">
      <dgm:prSet/>
      <dgm:spPr/>
      <dgm:t>
        <a:bodyPr/>
        <a:lstStyle/>
        <a:p>
          <a:r>
            <a:rPr lang="fr-CA" dirty="0"/>
            <a:t>Valeur (pointage) : 450 points</a:t>
          </a:r>
          <a:endParaRPr lang="en-US" dirty="0"/>
        </a:p>
      </dgm:t>
    </dgm:pt>
    <dgm:pt modelId="{F140B065-3E45-488B-A898-827827E3420A}" type="parTrans" cxnId="{1D95EBB6-F47C-4BE1-BD73-2230B6755BF2}">
      <dgm:prSet/>
      <dgm:spPr/>
      <dgm:t>
        <a:bodyPr/>
        <a:lstStyle/>
        <a:p>
          <a:endParaRPr lang="en-US"/>
        </a:p>
      </dgm:t>
    </dgm:pt>
    <dgm:pt modelId="{89CFB886-D4D5-4DEE-85C5-6890281D476E}" type="sibTrans" cxnId="{1D95EBB6-F47C-4BE1-BD73-2230B6755BF2}">
      <dgm:prSet/>
      <dgm:spPr/>
      <dgm:t>
        <a:bodyPr/>
        <a:lstStyle/>
        <a:p>
          <a:endParaRPr lang="en-US"/>
        </a:p>
      </dgm:t>
    </dgm:pt>
    <dgm:pt modelId="{37545908-1AF3-4B93-B3C8-8CEB4F511DA6}">
      <dgm:prSet/>
      <dgm:spPr/>
      <dgm:t>
        <a:bodyPr/>
        <a:lstStyle/>
        <a:p>
          <a:r>
            <a:rPr lang="fr-CA"/>
            <a:t>CEPM : Technicien technologie de l’information</a:t>
          </a:r>
          <a:endParaRPr lang="en-US"/>
        </a:p>
      </dgm:t>
    </dgm:pt>
    <dgm:pt modelId="{029D70E9-ADF6-4BFD-973C-009DE9B53409}" type="parTrans" cxnId="{9A80E229-1049-48F3-951A-D946F7561A84}">
      <dgm:prSet/>
      <dgm:spPr/>
      <dgm:t>
        <a:bodyPr/>
        <a:lstStyle/>
        <a:p>
          <a:endParaRPr lang="en-US"/>
        </a:p>
      </dgm:t>
    </dgm:pt>
    <dgm:pt modelId="{9BA82A54-9B27-49C3-B742-F4038812B575}" type="sibTrans" cxnId="{9A80E229-1049-48F3-951A-D946F7561A84}">
      <dgm:prSet/>
      <dgm:spPr/>
      <dgm:t>
        <a:bodyPr/>
        <a:lstStyle/>
        <a:p>
          <a:endParaRPr lang="en-US"/>
        </a:p>
      </dgm:t>
    </dgm:pt>
    <dgm:pt modelId="{CFBE2845-A131-499C-A0E8-937A5BB94528}">
      <dgm:prSet/>
      <dgm:spPr/>
      <dgm:t>
        <a:bodyPr/>
        <a:lstStyle/>
        <a:p>
          <a:r>
            <a:rPr lang="fr-CA"/>
            <a:t>Calcul de la rémunération : 27 $ / heure</a:t>
          </a:r>
          <a:endParaRPr lang="en-US"/>
        </a:p>
      </dgm:t>
    </dgm:pt>
    <dgm:pt modelId="{08364C5E-2A8E-4369-A78F-214FE4D4A897}" type="parTrans" cxnId="{D051ECED-13D0-45A9-A85F-CF10A75B6D55}">
      <dgm:prSet/>
      <dgm:spPr/>
      <dgm:t>
        <a:bodyPr/>
        <a:lstStyle/>
        <a:p>
          <a:endParaRPr lang="en-US"/>
        </a:p>
      </dgm:t>
    </dgm:pt>
    <dgm:pt modelId="{B84B5EF2-266E-428D-A90F-3530C219EFA5}" type="sibTrans" cxnId="{D051ECED-13D0-45A9-A85F-CF10A75B6D55}">
      <dgm:prSet/>
      <dgm:spPr/>
      <dgm:t>
        <a:bodyPr/>
        <a:lstStyle/>
        <a:p>
          <a:endParaRPr lang="en-US"/>
        </a:p>
      </dgm:t>
    </dgm:pt>
    <dgm:pt modelId="{0725E448-7850-4998-BA95-5EF1DF29223B}">
      <dgm:prSet/>
      <dgm:spPr/>
      <dgm:t>
        <a:bodyPr/>
        <a:lstStyle/>
        <a:p>
          <a:r>
            <a:rPr lang="fr-CA"/>
            <a:t>Valeur (pointage) : 465 points</a:t>
          </a:r>
          <a:endParaRPr lang="en-US"/>
        </a:p>
      </dgm:t>
    </dgm:pt>
    <dgm:pt modelId="{CFA3DB37-C72B-48E2-A42C-9C97FB80B713}" type="parTrans" cxnId="{2996AA86-B1FA-459F-953E-CF572835E6B2}">
      <dgm:prSet/>
      <dgm:spPr/>
      <dgm:t>
        <a:bodyPr/>
        <a:lstStyle/>
        <a:p>
          <a:endParaRPr lang="en-US"/>
        </a:p>
      </dgm:t>
    </dgm:pt>
    <dgm:pt modelId="{2EDCEFFA-9B00-4EFB-BE28-70FDC88C6723}" type="sibTrans" cxnId="{2996AA86-B1FA-459F-953E-CF572835E6B2}">
      <dgm:prSet/>
      <dgm:spPr/>
      <dgm:t>
        <a:bodyPr/>
        <a:lstStyle/>
        <a:p>
          <a:endParaRPr lang="en-US"/>
        </a:p>
      </dgm:t>
    </dgm:pt>
    <dgm:pt modelId="{F4D43AC4-1271-4723-B898-A7675FDC8ECE}">
      <dgm:prSet/>
      <dgm:spPr/>
      <dgm:t>
        <a:bodyPr/>
        <a:lstStyle/>
        <a:p>
          <a:r>
            <a:rPr lang="fr-CA"/>
            <a:t>Salaire équitable : </a:t>
          </a:r>
          <a:endParaRPr lang="en-US"/>
        </a:p>
      </dgm:t>
    </dgm:pt>
    <dgm:pt modelId="{0666A05B-0B77-441D-A0F6-B810E20A69A5}" type="parTrans" cxnId="{1ADAF522-EDD7-47EB-BB58-8E6564900855}">
      <dgm:prSet/>
      <dgm:spPr/>
      <dgm:t>
        <a:bodyPr/>
        <a:lstStyle/>
        <a:p>
          <a:endParaRPr lang="en-US"/>
        </a:p>
      </dgm:t>
    </dgm:pt>
    <dgm:pt modelId="{CA6689C7-4E38-4C61-9DB6-A0D28936BBEA}" type="sibTrans" cxnId="{1ADAF522-EDD7-47EB-BB58-8E6564900855}">
      <dgm:prSet/>
      <dgm:spPr/>
      <dgm:t>
        <a:bodyPr/>
        <a:lstStyle/>
        <a:p>
          <a:endParaRPr lang="en-US"/>
        </a:p>
      </dgm:t>
    </dgm:pt>
    <dgm:pt modelId="{CC3DE95B-B58F-4F41-B35C-A906CC6B4E3B}">
      <dgm:prSet/>
      <dgm:spPr/>
      <dgm:t>
        <a:bodyPr/>
        <a:lstStyle/>
        <a:p>
          <a:r>
            <a:rPr lang="fr-CA"/>
            <a:t>(27 $ x 450 points) / 465 points = 26,13 $</a:t>
          </a:r>
          <a:endParaRPr lang="en-US"/>
        </a:p>
      </dgm:t>
    </dgm:pt>
    <dgm:pt modelId="{5728C6B4-0F7E-4506-8DCE-6A97CF9393F6}" type="parTrans" cxnId="{A514CF8F-E13D-45AF-9E9F-42C79859A755}">
      <dgm:prSet/>
      <dgm:spPr/>
      <dgm:t>
        <a:bodyPr/>
        <a:lstStyle/>
        <a:p>
          <a:endParaRPr lang="en-US"/>
        </a:p>
      </dgm:t>
    </dgm:pt>
    <dgm:pt modelId="{5234D931-17A9-4107-9155-938194B3DE54}" type="sibTrans" cxnId="{A514CF8F-E13D-45AF-9E9F-42C79859A755}">
      <dgm:prSet/>
      <dgm:spPr/>
      <dgm:t>
        <a:bodyPr/>
        <a:lstStyle/>
        <a:p>
          <a:endParaRPr lang="en-US"/>
        </a:p>
      </dgm:t>
    </dgm:pt>
    <dgm:pt modelId="{5AFE5863-773F-4A2A-8354-27D7820DDCC7}">
      <dgm:prSet/>
      <dgm:spPr/>
      <dgm:t>
        <a:bodyPr/>
        <a:lstStyle/>
        <a:p>
          <a:r>
            <a:rPr lang="fr-CA"/>
            <a:t>Ajustement : 26, 13 $ - 26,00 $ = 0,13 $ / heure</a:t>
          </a:r>
          <a:endParaRPr lang="en-US"/>
        </a:p>
      </dgm:t>
    </dgm:pt>
    <dgm:pt modelId="{2DAC70F4-0B04-477D-909F-A23A0C9A164E}" type="parTrans" cxnId="{187D9B43-82A2-4B64-9EC6-7BA8AD012EED}">
      <dgm:prSet/>
      <dgm:spPr/>
      <dgm:t>
        <a:bodyPr/>
        <a:lstStyle/>
        <a:p>
          <a:endParaRPr lang="en-US"/>
        </a:p>
      </dgm:t>
    </dgm:pt>
    <dgm:pt modelId="{176D83A5-A2D2-4EEF-94A7-0FAECC20350F}" type="sibTrans" cxnId="{187D9B43-82A2-4B64-9EC6-7BA8AD012EED}">
      <dgm:prSet/>
      <dgm:spPr/>
      <dgm:t>
        <a:bodyPr/>
        <a:lstStyle/>
        <a:p>
          <a:endParaRPr lang="en-US"/>
        </a:p>
      </dgm:t>
    </dgm:pt>
    <dgm:pt modelId="{E3572126-F92A-4C87-8EA1-55EC338B9C1E}" type="pres">
      <dgm:prSet presAssocID="{E91139D8-8166-499E-90D0-FC3034A4A00F}" presName="linear" presStyleCnt="0">
        <dgm:presLayoutVars>
          <dgm:dir/>
          <dgm:animLvl val="lvl"/>
          <dgm:resizeHandles val="exact"/>
        </dgm:presLayoutVars>
      </dgm:prSet>
      <dgm:spPr/>
    </dgm:pt>
    <dgm:pt modelId="{E6074347-FF53-4463-9A29-EA3CEAFA16AA}" type="pres">
      <dgm:prSet presAssocID="{521F6AE2-B8A9-4E15-8D21-29BBEA6965D7}" presName="parentLin" presStyleCnt="0"/>
      <dgm:spPr/>
    </dgm:pt>
    <dgm:pt modelId="{98B2E805-392C-46C0-8C24-BB9C73B01C4F}" type="pres">
      <dgm:prSet presAssocID="{521F6AE2-B8A9-4E15-8D21-29BBEA6965D7}" presName="parentLeftMargin" presStyleLbl="node1" presStyleIdx="0" presStyleCnt="3"/>
      <dgm:spPr/>
    </dgm:pt>
    <dgm:pt modelId="{9ECA8228-3074-47FD-B9A1-C28B3C39B1F6}" type="pres">
      <dgm:prSet presAssocID="{521F6AE2-B8A9-4E15-8D21-29BBEA6965D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39A566A-0D21-4161-9740-FFB939C7119A}" type="pres">
      <dgm:prSet presAssocID="{521F6AE2-B8A9-4E15-8D21-29BBEA6965D7}" presName="negativeSpace" presStyleCnt="0"/>
      <dgm:spPr/>
    </dgm:pt>
    <dgm:pt modelId="{9FA475D4-E36A-4F75-949E-B9663C6B18DF}" type="pres">
      <dgm:prSet presAssocID="{521F6AE2-B8A9-4E15-8D21-29BBEA6965D7}" presName="childText" presStyleLbl="conFgAcc1" presStyleIdx="0" presStyleCnt="3">
        <dgm:presLayoutVars>
          <dgm:bulletEnabled val="1"/>
        </dgm:presLayoutVars>
      </dgm:prSet>
      <dgm:spPr/>
    </dgm:pt>
    <dgm:pt modelId="{F2C31B97-9510-48DB-AA6B-AAB9F42BB26F}" type="pres">
      <dgm:prSet presAssocID="{3C5DEF23-552C-42E5-B32B-77608365177A}" presName="spaceBetweenRectangles" presStyleCnt="0"/>
      <dgm:spPr/>
    </dgm:pt>
    <dgm:pt modelId="{C2587434-603F-482B-BE88-E0C4E753F9B9}" type="pres">
      <dgm:prSet presAssocID="{37545908-1AF3-4B93-B3C8-8CEB4F511DA6}" presName="parentLin" presStyleCnt="0"/>
      <dgm:spPr/>
    </dgm:pt>
    <dgm:pt modelId="{95F01391-0DED-46A8-9975-77CF15C39DB3}" type="pres">
      <dgm:prSet presAssocID="{37545908-1AF3-4B93-B3C8-8CEB4F511DA6}" presName="parentLeftMargin" presStyleLbl="node1" presStyleIdx="0" presStyleCnt="3"/>
      <dgm:spPr/>
    </dgm:pt>
    <dgm:pt modelId="{537EA001-173E-4626-A3A3-9685D79304EE}" type="pres">
      <dgm:prSet presAssocID="{37545908-1AF3-4B93-B3C8-8CEB4F511DA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9FEAE66-C169-433D-94C1-8A333B1D7CDF}" type="pres">
      <dgm:prSet presAssocID="{37545908-1AF3-4B93-B3C8-8CEB4F511DA6}" presName="negativeSpace" presStyleCnt="0"/>
      <dgm:spPr/>
    </dgm:pt>
    <dgm:pt modelId="{42A72F10-D8A8-4F10-8F32-13DD5ED43891}" type="pres">
      <dgm:prSet presAssocID="{37545908-1AF3-4B93-B3C8-8CEB4F511DA6}" presName="childText" presStyleLbl="conFgAcc1" presStyleIdx="1" presStyleCnt="3">
        <dgm:presLayoutVars>
          <dgm:bulletEnabled val="1"/>
        </dgm:presLayoutVars>
      </dgm:prSet>
      <dgm:spPr/>
    </dgm:pt>
    <dgm:pt modelId="{A8033794-D9AF-4B6A-8F59-38E2444A13AF}" type="pres">
      <dgm:prSet presAssocID="{9BA82A54-9B27-49C3-B742-F4038812B575}" presName="spaceBetweenRectangles" presStyleCnt="0"/>
      <dgm:spPr/>
    </dgm:pt>
    <dgm:pt modelId="{0348301D-4FA4-4817-BA1D-C88ED9279A02}" type="pres">
      <dgm:prSet presAssocID="{F4D43AC4-1271-4723-B898-A7675FDC8ECE}" presName="parentLin" presStyleCnt="0"/>
      <dgm:spPr/>
    </dgm:pt>
    <dgm:pt modelId="{37679C0C-F781-4F94-8307-941C6BCB0A8F}" type="pres">
      <dgm:prSet presAssocID="{F4D43AC4-1271-4723-B898-A7675FDC8ECE}" presName="parentLeftMargin" presStyleLbl="node1" presStyleIdx="1" presStyleCnt="3"/>
      <dgm:spPr/>
    </dgm:pt>
    <dgm:pt modelId="{A505DE6C-39BE-45C8-8054-FFDF317F416D}" type="pres">
      <dgm:prSet presAssocID="{F4D43AC4-1271-4723-B898-A7675FDC8EC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D298D69-119B-4C15-80DC-5969B7405FF2}" type="pres">
      <dgm:prSet presAssocID="{F4D43AC4-1271-4723-B898-A7675FDC8ECE}" presName="negativeSpace" presStyleCnt="0"/>
      <dgm:spPr/>
    </dgm:pt>
    <dgm:pt modelId="{A44AD34B-C36E-4D3F-B654-7451A39C6AF5}" type="pres">
      <dgm:prSet presAssocID="{F4D43AC4-1271-4723-B898-A7675FDC8EC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B005700-6779-45C0-BEF8-183D5AA93D55}" type="presOf" srcId="{0725E448-7850-4998-BA95-5EF1DF29223B}" destId="{42A72F10-D8A8-4F10-8F32-13DD5ED43891}" srcOrd="0" destOrd="1" presId="urn:microsoft.com/office/officeart/2005/8/layout/list1"/>
    <dgm:cxn modelId="{1ADAF522-EDD7-47EB-BB58-8E6564900855}" srcId="{E91139D8-8166-499E-90D0-FC3034A4A00F}" destId="{F4D43AC4-1271-4723-B898-A7675FDC8ECE}" srcOrd="2" destOrd="0" parTransId="{0666A05B-0B77-441D-A0F6-B810E20A69A5}" sibTransId="{CA6689C7-4E38-4C61-9DB6-A0D28936BBEA}"/>
    <dgm:cxn modelId="{9A80E229-1049-48F3-951A-D946F7561A84}" srcId="{E91139D8-8166-499E-90D0-FC3034A4A00F}" destId="{37545908-1AF3-4B93-B3C8-8CEB4F511DA6}" srcOrd="1" destOrd="0" parTransId="{029D70E9-ADF6-4BFD-973C-009DE9B53409}" sibTransId="{9BA82A54-9B27-49C3-B742-F4038812B575}"/>
    <dgm:cxn modelId="{1B09DB2B-26A3-4956-BC71-E9AB9CB0F268}" type="presOf" srcId="{F4D43AC4-1271-4723-B898-A7675FDC8ECE}" destId="{37679C0C-F781-4F94-8307-941C6BCB0A8F}" srcOrd="0" destOrd="0" presId="urn:microsoft.com/office/officeart/2005/8/layout/list1"/>
    <dgm:cxn modelId="{0CED5032-4C2C-4E0F-9472-CE0A3058F412}" type="presOf" srcId="{37545908-1AF3-4B93-B3C8-8CEB4F511DA6}" destId="{95F01391-0DED-46A8-9975-77CF15C39DB3}" srcOrd="0" destOrd="0" presId="urn:microsoft.com/office/officeart/2005/8/layout/list1"/>
    <dgm:cxn modelId="{90CA3C43-F411-4108-B02F-517D6BB983B6}" type="presOf" srcId="{E91139D8-8166-499E-90D0-FC3034A4A00F}" destId="{E3572126-F92A-4C87-8EA1-55EC338B9C1E}" srcOrd="0" destOrd="0" presId="urn:microsoft.com/office/officeart/2005/8/layout/list1"/>
    <dgm:cxn modelId="{187D9B43-82A2-4B64-9EC6-7BA8AD012EED}" srcId="{F4D43AC4-1271-4723-B898-A7675FDC8ECE}" destId="{5AFE5863-773F-4A2A-8354-27D7820DDCC7}" srcOrd="1" destOrd="0" parTransId="{2DAC70F4-0B04-477D-909F-A23A0C9A164E}" sibTransId="{176D83A5-A2D2-4EEF-94A7-0FAECC20350F}"/>
    <dgm:cxn modelId="{1220D074-8612-409F-B9B9-71150E9BD333}" type="presOf" srcId="{003BFE6B-677D-45E7-8941-020C04047621}" destId="{9FA475D4-E36A-4F75-949E-B9663C6B18DF}" srcOrd="0" destOrd="0" presId="urn:microsoft.com/office/officeart/2005/8/layout/list1"/>
    <dgm:cxn modelId="{53754B59-6A6B-4174-993C-357CDA2F2278}" srcId="{521F6AE2-B8A9-4E15-8D21-29BBEA6965D7}" destId="{003BFE6B-677D-45E7-8941-020C04047621}" srcOrd="0" destOrd="0" parTransId="{494F736E-A00C-4760-AE9B-B9064CE6F23F}" sibTransId="{BFAD3A1E-1613-40D7-A003-F8685C93F21D}"/>
    <dgm:cxn modelId="{69897E7C-E197-407C-9A4B-ED11FCBA77E5}" srcId="{E91139D8-8166-499E-90D0-FC3034A4A00F}" destId="{521F6AE2-B8A9-4E15-8D21-29BBEA6965D7}" srcOrd="0" destOrd="0" parTransId="{D7B8299D-FD11-4D59-820F-94C8794A6443}" sibTransId="{3C5DEF23-552C-42E5-B32B-77608365177A}"/>
    <dgm:cxn modelId="{2996AA86-B1FA-459F-953E-CF572835E6B2}" srcId="{37545908-1AF3-4B93-B3C8-8CEB4F511DA6}" destId="{0725E448-7850-4998-BA95-5EF1DF29223B}" srcOrd="1" destOrd="0" parTransId="{CFA3DB37-C72B-48E2-A42C-9C97FB80B713}" sibTransId="{2EDCEFFA-9B00-4EFB-BE28-70FDC88C6723}"/>
    <dgm:cxn modelId="{837FAC86-F745-40DE-8674-3585FFAE37B1}" type="presOf" srcId="{CFBE2845-A131-499C-A0E8-937A5BB94528}" destId="{42A72F10-D8A8-4F10-8F32-13DD5ED43891}" srcOrd="0" destOrd="0" presId="urn:microsoft.com/office/officeart/2005/8/layout/list1"/>
    <dgm:cxn modelId="{A514CF8F-E13D-45AF-9E9F-42C79859A755}" srcId="{F4D43AC4-1271-4723-B898-A7675FDC8ECE}" destId="{CC3DE95B-B58F-4F41-B35C-A906CC6B4E3B}" srcOrd="0" destOrd="0" parTransId="{5728C6B4-0F7E-4506-8DCE-6A97CF9393F6}" sibTransId="{5234D931-17A9-4107-9155-938194B3DE54}"/>
    <dgm:cxn modelId="{EA060C99-35C6-4A83-BB58-7E6DE7E47510}" type="presOf" srcId="{3812228A-93A3-45E4-9B7C-680A4D4082BF}" destId="{9FA475D4-E36A-4F75-949E-B9663C6B18DF}" srcOrd="0" destOrd="1" presId="urn:microsoft.com/office/officeart/2005/8/layout/list1"/>
    <dgm:cxn modelId="{99664BA8-D0C6-4BF3-B1EE-9C041471016E}" type="presOf" srcId="{521F6AE2-B8A9-4E15-8D21-29BBEA6965D7}" destId="{9ECA8228-3074-47FD-B9A1-C28B3C39B1F6}" srcOrd="1" destOrd="0" presId="urn:microsoft.com/office/officeart/2005/8/layout/list1"/>
    <dgm:cxn modelId="{BF2CA8A9-1B7C-41DD-A335-A18DFAE33ED8}" type="presOf" srcId="{37545908-1AF3-4B93-B3C8-8CEB4F511DA6}" destId="{537EA001-173E-4626-A3A3-9685D79304EE}" srcOrd="1" destOrd="0" presId="urn:microsoft.com/office/officeart/2005/8/layout/list1"/>
    <dgm:cxn modelId="{1D95EBB6-F47C-4BE1-BD73-2230B6755BF2}" srcId="{521F6AE2-B8A9-4E15-8D21-29BBEA6965D7}" destId="{3812228A-93A3-45E4-9B7C-680A4D4082BF}" srcOrd="1" destOrd="0" parTransId="{F140B065-3E45-488B-A898-827827E3420A}" sibTransId="{89CFB886-D4D5-4DEE-85C5-6890281D476E}"/>
    <dgm:cxn modelId="{A49CBAC2-71DD-4627-BC11-118C639D1231}" type="presOf" srcId="{F4D43AC4-1271-4723-B898-A7675FDC8ECE}" destId="{A505DE6C-39BE-45C8-8054-FFDF317F416D}" srcOrd="1" destOrd="0" presId="urn:microsoft.com/office/officeart/2005/8/layout/list1"/>
    <dgm:cxn modelId="{A54CF0DE-BC0D-44D9-BDF7-CAC1642FF4C3}" type="presOf" srcId="{CC3DE95B-B58F-4F41-B35C-A906CC6B4E3B}" destId="{A44AD34B-C36E-4D3F-B654-7451A39C6AF5}" srcOrd="0" destOrd="0" presId="urn:microsoft.com/office/officeart/2005/8/layout/list1"/>
    <dgm:cxn modelId="{715C4FEC-B285-431C-A6BF-0E3FF82BB3B7}" type="presOf" srcId="{521F6AE2-B8A9-4E15-8D21-29BBEA6965D7}" destId="{98B2E805-392C-46C0-8C24-BB9C73B01C4F}" srcOrd="0" destOrd="0" presId="urn:microsoft.com/office/officeart/2005/8/layout/list1"/>
    <dgm:cxn modelId="{D051ECED-13D0-45A9-A85F-CF10A75B6D55}" srcId="{37545908-1AF3-4B93-B3C8-8CEB4F511DA6}" destId="{CFBE2845-A131-499C-A0E8-937A5BB94528}" srcOrd="0" destOrd="0" parTransId="{08364C5E-2A8E-4369-A78F-214FE4D4A897}" sibTransId="{B84B5EF2-266E-428D-A90F-3530C219EFA5}"/>
    <dgm:cxn modelId="{A4340FF2-73A7-4975-9C65-651F4A3B808C}" type="presOf" srcId="{5AFE5863-773F-4A2A-8354-27D7820DDCC7}" destId="{A44AD34B-C36E-4D3F-B654-7451A39C6AF5}" srcOrd="0" destOrd="1" presId="urn:microsoft.com/office/officeart/2005/8/layout/list1"/>
    <dgm:cxn modelId="{0B38361E-7CE8-4F9C-AD4F-C4384079BCA0}" type="presParOf" srcId="{E3572126-F92A-4C87-8EA1-55EC338B9C1E}" destId="{E6074347-FF53-4463-9A29-EA3CEAFA16AA}" srcOrd="0" destOrd="0" presId="urn:microsoft.com/office/officeart/2005/8/layout/list1"/>
    <dgm:cxn modelId="{DA0DD199-B404-440F-8AE8-DDA932F4E19E}" type="presParOf" srcId="{E6074347-FF53-4463-9A29-EA3CEAFA16AA}" destId="{98B2E805-392C-46C0-8C24-BB9C73B01C4F}" srcOrd="0" destOrd="0" presId="urn:microsoft.com/office/officeart/2005/8/layout/list1"/>
    <dgm:cxn modelId="{34CBF58B-C1FF-41A3-8043-C371A43CA670}" type="presParOf" srcId="{E6074347-FF53-4463-9A29-EA3CEAFA16AA}" destId="{9ECA8228-3074-47FD-B9A1-C28B3C39B1F6}" srcOrd="1" destOrd="0" presId="urn:microsoft.com/office/officeart/2005/8/layout/list1"/>
    <dgm:cxn modelId="{BA6EC82B-8509-4DE7-A8F2-362A95167C1D}" type="presParOf" srcId="{E3572126-F92A-4C87-8EA1-55EC338B9C1E}" destId="{739A566A-0D21-4161-9740-FFB939C7119A}" srcOrd="1" destOrd="0" presId="urn:microsoft.com/office/officeart/2005/8/layout/list1"/>
    <dgm:cxn modelId="{0B04B2A2-4291-4F26-83D6-3531CABC48E3}" type="presParOf" srcId="{E3572126-F92A-4C87-8EA1-55EC338B9C1E}" destId="{9FA475D4-E36A-4F75-949E-B9663C6B18DF}" srcOrd="2" destOrd="0" presId="urn:microsoft.com/office/officeart/2005/8/layout/list1"/>
    <dgm:cxn modelId="{7EC3D5B9-7AF7-4577-8FCA-4A11E721AF8A}" type="presParOf" srcId="{E3572126-F92A-4C87-8EA1-55EC338B9C1E}" destId="{F2C31B97-9510-48DB-AA6B-AAB9F42BB26F}" srcOrd="3" destOrd="0" presId="urn:microsoft.com/office/officeart/2005/8/layout/list1"/>
    <dgm:cxn modelId="{E672BEF7-35D4-40D1-813A-BBD94E5E66A3}" type="presParOf" srcId="{E3572126-F92A-4C87-8EA1-55EC338B9C1E}" destId="{C2587434-603F-482B-BE88-E0C4E753F9B9}" srcOrd="4" destOrd="0" presId="urn:microsoft.com/office/officeart/2005/8/layout/list1"/>
    <dgm:cxn modelId="{5CBFC7CD-99D4-42F0-A880-8721FB41008F}" type="presParOf" srcId="{C2587434-603F-482B-BE88-E0C4E753F9B9}" destId="{95F01391-0DED-46A8-9975-77CF15C39DB3}" srcOrd="0" destOrd="0" presId="urn:microsoft.com/office/officeart/2005/8/layout/list1"/>
    <dgm:cxn modelId="{7BCB7734-B5F0-43C1-A440-C5E97E8E17CA}" type="presParOf" srcId="{C2587434-603F-482B-BE88-E0C4E753F9B9}" destId="{537EA001-173E-4626-A3A3-9685D79304EE}" srcOrd="1" destOrd="0" presId="urn:microsoft.com/office/officeart/2005/8/layout/list1"/>
    <dgm:cxn modelId="{15F0272D-0CDC-4BB7-83CD-C45717370B00}" type="presParOf" srcId="{E3572126-F92A-4C87-8EA1-55EC338B9C1E}" destId="{39FEAE66-C169-433D-94C1-8A333B1D7CDF}" srcOrd="5" destOrd="0" presId="urn:microsoft.com/office/officeart/2005/8/layout/list1"/>
    <dgm:cxn modelId="{3CDF643C-56C0-42AE-8187-B7C73ED9A36F}" type="presParOf" srcId="{E3572126-F92A-4C87-8EA1-55EC338B9C1E}" destId="{42A72F10-D8A8-4F10-8F32-13DD5ED43891}" srcOrd="6" destOrd="0" presId="urn:microsoft.com/office/officeart/2005/8/layout/list1"/>
    <dgm:cxn modelId="{19FE8440-8CA5-442C-B4EC-A697B9F56C0A}" type="presParOf" srcId="{E3572126-F92A-4C87-8EA1-55EC338B9C1E}" destId="{A8033794-D9AF-4B6A-8F59-38E2444A13AF}" srcOrd="7" destOrd="0" presId="urn:microsoft.com/office/officeart/2005/8/layout/list1"/>
    <dgm:cxn modelId="{2A4BF6AC-FF53-4029-B452-EA3E36BA905B}" type="presParOf" srcId="{E3572126-F92A-4C87-8EA1-55EC338B9C1E}" destId="{0348301D-4FA4-4817-BA1D-C88ED9279A02}" srcOrd="8" destOrd="0" presId="urn:microsoft.com/office/officeart/2005/8/layout/list1"/>
    <dgm:cxn modelId="{37EFE698-D6BB-44C7-B29E-B09C7E38EE6F}" type="presParOf" srcId="{0348301D-4FA4-4817-BA1D-C88ED9279A02}" destId="{37679C0C-F781-4F94-8307-941C6BCB0A8F}" srcOrd="0" destOrd="0" presId="urn:microsoft.com/office/officeart/2005/8/layout/list1"/>
    <dgm:cxn modelId="{D437217A-5950-44C0-A292-DF104D49445A}" type="presParOf" srcId="{0348301D-4FA4-4817-BA1D-C88ED9279A02}" destId="{A505DE6C-39BE-45C8-8054-FFDF317F416D}" srcOrd="1" destOrd="0" presId="urn:microsoft.com/office/officeart/2005/8/layout/list1"/>
    <dgm:cxn modelId="{24689CDE-7081-4E3C-BEEA-DB759BF91856}" type="presParOf" srcId="{E3572126-F92A-4C87-8EA1-55EC338B9C1E}" destId="{CD298D69-119B-4C15-80DC-5969B7405FF2}" srcOrd="9" destOrd="0" presId="urn:microsoft.com/office/officeart/2005/8/layout/list1"/>
    <dgm:cxn modelId="{B3E6CB29-39F3-4D1E-9DE3-3C6C301327B6}" type="presParOf" srcId="{E3572126-F92A-4C87-8EA1-55EC338B9C1E}" destId="{A44AD34B-C36E-4D3F-B654-7451A39C6AF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0143F28-996C-45D0-A729-DEB9ED735B35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854FBA2-1B9E-420A-AECA-69D699E80936}">
      <dgm:prSet/>
      <dgm:spPr/>
      <dgm:t>
        <a:bodyPr/>
        <a:lstStyle/>
        <a:p>
          <a:pPr algn="ctr"/>
          <a:r>
            <a:rPr lang="fr-CA" dirty="0"/>
            <a:t>SFAP rémunération globale</a:t>
          </a:r>
        </a:p>
        <a:p>
          <a:pPr algn="ctr"/>
          <a:r>
            <a:rPr lang="fr-CA" dirty="0"/>
            <a:t> </a:t>
          </a:r>
          <a:r>
            <a:rPr lang="fr-CA" dirty="0">
              <a:hlinkClick xmlns:r="http://schemas.openxmlformats.org/officeDocument/2006/relationships" r:id="rId1"/>
            </a:rPr>
            <a:t>www.sfap.qc.ca</a:t>
          </a:r>
          <a:endParaRPr lang="en-US" dirty="0"/>
        </a:p>
      </dgm:t>
    </dgm:pt>
    <dgm:pt modelId="{5A67E976-5DDE-430A-AA76-BBE8EF31BB6C}" type="parTrans" cxnId="{AA3CB4AF-9FA1-4594-B163-EA876DFD90EE}">
      <dgm:prSet/>
      <dgm:spPr/>
      <dgm:t>
        <a:bodyPr/>
        <a:lstStyle/>
        <a:p>
          <a:endParaRPr lang="en-US"/>
        </a:p>
      </dgm:t>
    </dgm:pt>
    <dgm:pt modelId="{3A5C7714-6DEC-4448-BCFD-FB33FE41085E}" type="sibTrans" cxnId="{AA3CB4AF-9FA1-4594-B163-EA876DFD90EE}">
      <dgm:prSet/>
      <dgm:spPr/>
      <dgm:t>
        <a:bodyPr/>
        <a:lstStyle/>
        <a:p>
          <a:endParaRPr lang="en-US"/>
        </a:p>
      </dgm:t>
    </dgm:pt>
    <dgm:pt modelId="{4C2B1188-B2B5-4CF7-86DC-9B7D821DD6E8}">
      <dgm:prSet/>
      <dgm:spPr/>
      <dgm:t>
        <a:bodyPr/>
        <a:lstStyle/>
        <a:p>
          <a:pPr algn="ctr"/>
          <a:r>
            <a:rPr lang="fr-CA" dirty="0"/>
            <a:t>André Pelletier </a:t>
          </a:r>
        </a:p>
        <a:p>
          <a:pPr algn="ctr"/>
          <a:r>
            <a:rPr lang="fr-CA" dirty="0"/>
            <a:t> 450 466-0055</a:t>
          </a:r>
          <a:endParaRPr lang="en-US" dirty="0"/>
        </a:p>
      </dgm:t>
    </dgm:pt>
    <dgm:pt modelId="{6505FB39-D6AF-4339-B19F-BA01DD931461}" type="parTrans" cxnId="{4BD5A11F-D0B6-4E01-91DE-C9FD1D34F37E}">
      <dgm:prSet/>
      <dgm:spPr/>
      <dgm:t>
        <a:bodyPr/>
        <a:lstStyle/>
        <a:p>
          <a:endParaRPr lang="en-US"/>
        </a:p>
      </dgm:t>
    </dgm:pt>
    <dgm:pt modelId="{2663B905-B540-4937-BE8E-EA4C236A965F}" type="sibTrans" cxnId="{4BD5A11F-D0B6-4E01-91DE-C9FD1D34F37E}">
      <dgm:prSet/>
      <dgm:spPr/>
      <dgm:t>
        <a:bodyPr/>
        <a:lstStyle/>
        <a:p>
          <a:endParaRPr lang="en-US"/>
        </a:p>
      </dgm:t>
    </dgm:pt>
    <dgm:pt modelId="{C46A257E-B3C4-4E90-8B46-C8528725ACC3}">
      <dgm:prSet/>
      <dgm:spPr/>
      <dgm:t>
        <a:bodyPr/>
        <a:lstStyle/>
        <a:p>
          <a:pPr algn="ctr"/>
          <a:r>
            <a:rPr lang="fr-CA" dirty="0">
              <a:hlinkClick xmlns:r="http://schemas.openxmlformats.org/officeDocument/2006/relationships" r:id="rId2"/>
            </a:rPr>
            <a:t>andre.pelletier@sfap.qc.ca</a:t>
          </a:r>
          <a:endParaRPr lang="en-US" dirty="0"/>
        </a:p>
      </dgm:t>
    </dgm:pt>
    <dgm:pt modelId="{80087C57-5C2A-463C-B406-95DC7752E070}" type="parTrans" cxnId="{998B8ADD-581B-4EF9-BA60-A180987B6820}">
      <dgm:prSet/>
      <dgm:spPr/>
      <dgm:t>
        <a:bodyPr/>
        <a:lstStyle/>
        <a:p>
          <a:endParaRPr lang="en-US"/>
        </a:p>
      </dgm:t>
    </dgm:pt>
    <dgm:pt modelId="{FBA6E8ED-2DB2-410C-AD66-E370DE5D3E7F}" type="sibTrans" cxnId="{998B8ADD-581B-4EF9-BA60-A180987B6820}">
      <dgm:prSet/>
      <dgm:spPr/>
      <dgm:t>
        <a:bodyPr/>
        <a:lstStyle/>
        <a:p>
          <a:endParaRPr lang="en-US"/>
        </a:p>
      </dgm:t>
    </dgm:pt>
    <dgm:pt modelId="{0AEF2610-1369-40D9-A2D0-1AEB0FF90C94}" type="pres">
      <dgm:prSet presAssocID="{A0143F28-996C-45D0-A729-DEB9ED735B35}" presName="vert0" presStyleCnt="0">
        <dgm:presLayoutVars>
          <dgm:dir/>
          <dgm:animOne val="branch"/>
          <dgm:animLvl val="lvl"/>
        </dgm:presLayoutVars>
      </dgm:prSet>
      <dgm:spPr/>
    </dgm:pt>
    <dgm:pt modelId="{6C941BBC-962F-407F-A4AF-5F0139395D6B}" type="pres">
      <dgm:prSet presAssocID="{7854FBA2-1B9E-420A-AECA-69D699E80936}" presName="thickLine" presStyleLbl="alignNode1" presStyleIdx="0" presStyleCnt="3"/>
      <dgm:spPr/>
    </dgm:pt>
    <dgm:pt modelId="{B286BB7C-3E17-4910-A85F-FA9BC9B0E733}" type="pres">
      <dgm:prSet presAssocID="{7854FBA2-1B9E-420A-AECA-69D699E80936}" presName="horz1" presStyleCnt="0"/>
      <dgm:spPr/>
    </dgm:pt>
    <dgm:pt modelId="{96A332F1-74CF-4C9F-9F9D-52943EF3CA23}" type="pres">
      <dgm:prSet presAssocID="{7854FBA2-1B9E-420A-AECA-69D699E80936}" presName="tx1" presStyleLbl="revTx" presStyleIdx="0" presStyleCnt="3"/>
      <dgm:spPr/>
    </dgm:pt>
    <dgm:pt modelId="{F43DADD0-AB51-4D19-AD48-4E15A6790F50}" type="pres">
      <dgm:prSet presAssocID="{7854FBA2-1B9E-420A-AECA-69D699E80936}" presName="vert1" presStyleCnt="0"/>
      <dgm:spPr/>
    </dgm:pt>
    <dgm:pt modelId="{A6102F7C-82FB-4273-863B-65FF9E82316C}" type="pres">
      <dgm:prSet presAssocID="{4C2B1188-B2B5-4CF7-86DC-9B7D821DD6E8}" presName="thickLine" presStyleLbl="alignNode1" presStyleIdx="1" presStyleCnt="3"/>
      <dgm:spPr/>
    </dgm:pt>
    <dgm:pt modelId="{10C76FA4-4605-450C-9BB2-EDFBF3452F59}" type="pres">
      <dgm:prSet presAssocID="{4C2B1188-B2B5-4CF7-86DC-9B7D821DD6E8}" presName="horz1" presStyleCnt="0"/>
      <dgm:spPr/>
    </dgm:pt>
    <dgm:pt modelId="{B15E731E-0405-4466-86BD-E681C2081494}" type="pres">
      <dgm:prSet presAssocID="{4C2B1188-B2B5-4CF7-86DC-9B7D821DD6E8}" presName="tx1" presStyleLbl="revTx" presStyleIdx="1" presStyleCnt="3"/>
      <dgm:spPr/>
    </dgm:pt>
    <dgm:pt modelId="{9F56F89A-272E-4525-8AA9-C8878EF9BAC0}" type="pres">
      <dgm:prSet presAssocID="{4C2B1188-B2B5-4CF7-86DC-9B7D821DD6E8}" presName="vert1" presStyleCnt="0"/>
      <dgm:spPr/>
    </dgm:pt>
    <dgm:pt modelId="{22F7C026-7D77-47B1-B64E-9779F8A27F40}" type="pres">
      <dgm:prSet presAssocID="{C46A257E-B3C4-4E90-8B46-C8528725ACC3}" presName="thickLine" presStyleLbl="alignNode1" presStyleIdx="2" presStyleCnt="3"/>
      <dgm:spPr/>
    </dgm:pt>
    <dgm:pt modelId="{CDD5282D-3D98-4938-AC9E-A4F267ED250E}" type="pres">
      <dgm:prSet presAssocID="{C46A257E-B3C4-4E90-8B46-C8528725ACC3}" presName="horz1" presStyleCnt="0"/>
      <dgm:spPr/>
    </dgm:pt>
    <dgm:pt modelId="{B785C107-52C7-4524-B809-80AAF1C4D1C3}" type="pres">
      <dgm:prSet presAssocID="{C46A257E-B3C4-4E90-8B46-C8528725ACC3}" presName="tx1" presStyleLbl="revTx" presStyleIdx="2" presStyleCnt="3"/>
      <dgm:spPr/>
    </dgm:pt>
    <dgm:pt modelId="{D7B8EC18-7458-4927-ACCC-C4A38CE53355}" type="pres">
      <dgm:prSet presAssocID="{C46A257E-B3C4-4E90-8B46-C8528725ACC3}" presName="vert1" presStyleCnt="0"/>
      <dgm:spPr/>
    </dgm:pt>
  </dgm:ptLst>
  <dgm:cxnLst>
    <dgm:cxn modelId="{7BC6600A-B37D-49CB-B52C-C1B70C4B6AFE}" type="presOf" srcId="{A0143F28-996C-45D0-A729-DEB9ED735B35}" destId="{0AEF2610-1369-40D9-A2D0-1AEB0FF90C94}" srcOrd="0" destOrd="0" presId="urn:microsoft.com/office/officeart/2008/layout/LinedList"/>
    <dgm:cxn modelId="{4BD5A11F-D0B6-4E01-91DE-C9FD1D34F37E}" srcId="{A0143F28-996C-45D0-A729-DEB9ED735B35}" destId="{4C2B1188-B2B5-4CF7-86DC-9B7D821DD6E8}" srcOrd="1" destOrd="0" parTransId="{6505FB39-D6AF-4339-B19F-BA01DD931461}" sibTransId="{2663B905-B540-4937-BE8E-EA4C236A965F}"/>
    <dgm:cxn modelId="{EEC68D39-E153-4A89-8F1A-CA611C2D9B74}" type="presOf" srcId="{7854FBA2-1B9E-420A-AECA-69D699E80936}" destId="{96A332F1-74CF-4C9F-9F9D-52943EF3CA23}" srcOrd="0" destOrd="0" presId="urn:microsoft.com/office/officeart/2008/layout/LinedList"/>
    <dgm:cxn modelId="{AA3CB4AF-9FA1-4594-B163-EA876DFD90EE}" srcId="{A0143F28-996C-45D0-A729-DEB9ED735B35}" destId="{7854FBA2-1B9E-420A-AECA-69D699E80936}" srcOrd="0" destOrd="0" parTransId="{5A67E976-5DDE-430A-AA76-BBE8EF31BB6C}" sibTransId="{3A5C7714-6DEC-4448-BCFD-FB33FE41085E}"/>
    <dgm:cxn modelId="{50218BC6-4F32-430A-ACE8-C646E20D37F4}" type="presOf" srcId="{C46A257E-B3C4-4E90-8B46-C8528725ACC3}" destId="{B785C107-52C7-4524-B809-80AAF1C4D1C3}" srcOrd="0" destOrd="0" presId="urn:microsoft.com/office/officeart/2008/layout/LinedList"/>
    <dgm:cxn modelId="{998B8ADD-581B-4EF9-BA60-A180987B6820}" srcId="{A0143F28-996C-45D0-A729-DEB9ED735B35}" destId="{C46A257E-B3C4-4E90-8B46-C8528725ACC3}" srcOrd="2" destOrd="0" parTransId="{80087C57-5C2A-463C-B406-95DC7752E070}" sibTransId="{FBA6E8ED-2DB2-410C-AD66-E370DE5D3E7F}"/>
    <dgm:cxn modelId="{02DC9DF7-89E9-4840-A41F-D8D9CAA9F292}" type="presOf" srcId="{4C2B1188-B2B5-4CF7-86DC-9B7D821DD6E8}" destId="{B15E731E-0405-4466-86BD-E681C2081494}" srcOrd="0" destOrd="0" presId="urn:microsoft.com/office/officeart/2008/layout/LinedList"/>
    <dgm:cxn modelId="{C3F92250-988A-4C47-8C12-18E16C0FF656}" type="presParOf" srcId="{0AEF2610-1369-40D9-A2D0-1AEB0FF90C94}" destId="{6C941BBC-962F-407F-A4AF-5F0139395D6B}" srcOrd="0" destOrd="0" presId="urn:microsoft.com/office/officeart/2008/layout/LinedList"/>
    <dgm:cxn modelId="{FDD15AAC-FFF1-4D0B-ABB9-5B4FD92BE4C9}" type="presParOf" srcId="{0AEF2610-1369-40D9-A2D0-1AEB0FF90C94}" destId="{B286BB7C-3E17-4910-A85F-FA9BC9B0E733}" srcOrd="1" destOrd="0" presId="urn:microsoft.com/office/officeart/2008/layout/LinedList"/>
    <dgm:cxn modelId="{787E85D1-A46A-4B4D-AA72-7CB239F0D252}" type="presParOf" srcId="{B286BB7C-3E17-4910-A85F-FA9BC9B0E733}" destId="{96A332F1-74CF-4C9F-9F9D-52943EF3CA23}" srcOrd="0" destOrd="0" presId="urn:microsoft.com/office/officeart/2008/layout/LinedList"/>
    <dgm:cxn modelId="{131E531C-F081-4CF0-A886-1A5836C10435}" type="presParOf" srcId="{B286BB7C-3E17-4910-A85F-FA9BC9B0E733}" destId="{F43DADD0-AB51-4D19-AD48-4E15A6790F50}" srcOrd="1" destOrd="0" presId="urn:microsoft.com/office/officeart/2008/layout/LinedList"/>
    <dgm:cxn modelId="{2BDDFB4D-9766-4B82-BCC2-4C5A31A0FD48}" type="presParOf" srcId="{0AEF2610-1369-40D9-A2D0-1AEB0FF90C94}" destId="{A6102F7C-82FB-4273-863B-65FF9E82316C}" srcOrd="2" destOrd="0" presId="urn:microsoft.com/office/officeart/2008/layout/LinedList"/>
    <dgm:cxn modelId="{0034BE28-9028-4B29-91C0-1E6AFDBEFEEB}" type="presParOf" srcId="{0AEF2610-1369-40D9-A2D0-1AEB0FF90C94}" destId="{10C76FA4-4605-450C-9BB2-EDFBF3452F59}" srcOrd="3" destOrd="0" presId="urn:microsoft.com/office/officeart/2008/layout/LinedList"/>
    <dgm:cxn modelId="{C43599EC-75C5-413E-A394-B8FBB167BB59}" type="presParOf" srcId="{10C76FA4-4605-450C-9BB2-EDFBF3452F59}" destId="{B15E731E-0405-4466-86BD-E681C2081494}" srcOrd="0" destOrd="0" presId="urn:microsoft.com/office/officeart/2008/layout/LinedList"/>
    <dgm:cxn modelId="{5FF094BC-2E36-4D1C-9578-A9ABB5C398FD}" type="presParOf" srcId="{10C76FA4-4605-450C-9BB2-EDFBF3452F59}" destId="{9F56F89A-272E-4525-8AA9-C8878EF9BAC0}" srcOrd="1" destOrd="0" presId="urn:microsoft.com/office/officeart/2008/layout/LinedList"/>
    <dgm:cxn modelId="{632492A1-EB1F-49CA-B56C-FAADFE8A84EC}" type="presParOf" srcId="{0AEF2610-1369-40D9-A2D0-1AEB0FF90C94}" destId="{22F7C026-7D77-47B1-B64E-9779F8A27F40}" srcOrd="4" destOrd="0" presId="urn:microsoft.com/office/officeart/2008/layout/LinedList"/>
    <dgm:cxn modelId="{08394E34-ADA3-4C6B-AA42-A289072859A5}" type="presParOf" srcId="{0AEF2610-1369-40D9-A2D0-1AEB0FF90C94}" destId="{CDD5282D-3D98-4938-AC9E-A4F267ED250E}" srcOrd="5" destOrd="0" presId="urn:microsoft.com/office/officeart/2008/layout/LinedList"/>
    <dgm:cxn modelId="{CA75C7A2-6E7F-420B-B5C8-5BFFD3C86284}" type="presParOf" srcId="{CDD5282D-3D98-4938-AC9E-A4F267ED250E}" destId="{B785C107-52C7-4524-B809-80AAF1C4D1C3}" srcOrd="0" destOrd="0" presId="urn:microsoft.com/office/officeart/2008/layout/LinedList"/>
    <dgm:cxn modelId="{E8B42E24-4BE2-438F-B67F-8E106C4BE80C}" type="presParOf" srcId="{CDD5282D-3D98-4938-AC9E-A4F267ED250E}" destId="{D7B8EC18-7458-4927-ACCC-C4A38CE533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5A140C-4958-40AE-871F-7CA88A535AAE}">
      <dsp:nvSpPr>
        <dsp:cNvPr id="0" name=""/>
        <dsp:cNvSpPr/>
      </dsp:nvSpPr>
      <dsp:spPr>
        <a:xfrm>
          <a:off x="708495" y="404961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A6A69C-FE9F-4AE7-BE88-6CEB7C7A0779}">
      <dsp:nvSpPr>
        <dsp:cNvPr id="0" name=""/>
        <dsp:cNvSpPr/>
      </dsp:nvSpPr>
      <dsp:spPr>
        <a:xfrm>
          <a:off x="1125307" y="821773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AD832-9966-464C-84E5-AF043F7737F8}">
      <dsp:nvSpPr>
        <dsp:cNvPr id="0" name=""/>
        <dsp:cNvSpPr/>
      </dsp:nvSpPr>
      <dsp:spPr>
        <a:xfrm>
          <a:off x="83276" y="2969961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CA" sz="1900" kern="1200"/>
            <a:t>Principes d’équité salariale</a:t>
          </a:r>
          <a:endParaRPr lang="en-US" sz="1900" kern="1200"/>
        </a:p>
      </dsp:txBody>
      <dsp:txXfrm>
        <a:off x="83276" y="2969961"/>
        <a:ext cx="3206250" cy="720000"/>
      </dsp:txXfrm>
    </dsp:sp>
    <dsp:sp modelId="{5C24A94C-3290-4B70-BCBF-AECF40DA0E1F}">
      <dsp:nvSpPr>
        <dsp:cNvPr id="0" name=""/>
        <dsp:cNvSpPr/>
      </dsp:nvSpPr>
      <dsp:spPr>
        <a:xfrm>
          <a:off x="4475838" y="404961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B9DD15-00B9-4653-B433-95822F206E77}">
      <dsp:nvSpPr>
        <dsp:cNvPr id="0" name=""/>
        <dsp:cNvSpPr/>
      </dsp:nvSpPr>
      <dsp:spPr>
        <a:xfrm>
          <a:off x="4892651" y="821773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307DED-93F9-4FFF-9786-E5D8C0EBC4BB}">
      <dsp:nvSpPr>
        <dsp:cNvPr id="0" name=""/>
        <dsp:cNvSpPr/>
      </dsp:nvSpPr>
      <dsp:spPr>
        <a:xfrm>
          <a:off x="3850620" y="2969961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CA" sz="1900" kern="1200"/>
            <a:t>Les étapes d’un exercice de maintien d’équité salariale</a:t>
          </a:r>
          <a:endParaRPr lang="en-US" sz="1900" kern="1200"/>
        </a:p>
      </dsp:txBody>
      <dsp:txXfrm>
        <a:off x="3850620" y="2969961"/>
        <a:ext cx="3206250" cy="720000"/>
      </dsp:txXfrm>
    </dsp:sp>
    <dsp:sp modelId="{6121F763-251C-4581-9551-B38A6D02CCCF}">
      <dsp:nvSpPr>
        <dsp:cNvPr id="0" name=""/>
        <dsp:cNvSpPr/>
      </dsp:nvSpPr>
      <dsp:spPr>
        <a:xfrm>
          <a:off x="8243182" y="404961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E58FED-79CC-487F-AEF9-A9249358B526}">
      <dsp:nvSpPr>
        <dsp:cNvPr id="0" name=""/>
        <dsp:cNvSpPr/>
      </dsp:nvSpPr>
      <dsp:spPr>
        <a:xfrm>
          <a:off x="8659995" y="821773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DAD5B1-ABFC-4FE6-B30C-446D80EE5703}">
      <dsp:nvSpPr>
        <dsp:cNvPr id="0" name=""/>
        <dsp:cNvSpPr/>
      </dsp:nvSpPr>
      <dsp:spPr>
        <a:xfrm>
          <a:off x="7617963" y="2969961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CA" sz="1900" kern="1200" dirty="0"/>
            <a:t>L’AFFICHAGE DES RÉSULTATS</a:t>
          </a:r>
          <a:endParaRPr lang="en-US" sz="1900" kern="1200" dirty="0"/>
        </a:p>
      </dsp:txBody>
      <dsp:txXfrm>
        <a:off x="7617963" y="2969961"/>
        <a:ext cx="32062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09051-650F-4A6C-8FB8-54C32A2A31BF}">
      <dsp:nvSpPr>
        <dsp:cNvPr id="0" name=""/>
        <dsp:cNvSpPr/>
      </dsp:nvSpPr>
      <dsp:spPr>
        <a:xfrm>
          <a:off x="0" y="7227"/>
          <a:ext cx="6117335" cy="9470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B1F940-64D7-4C3F-9AA6-0AE0D67E2611}">
      <dsp:nvSpPr>
        <dsp:cNvPr id="0" name=""/>
        <dsp:cNvSpPr/>
      </dsp:nvSpPr>
      <dsp:spPr>
        <a:xfrm>
          <a:off x="286480" y="220312"/>
          <a:ext cx="520873" cy="5208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83762E-AA29-4A4E-BB24-79E3972BF130}">
      <dsp:nvSpPr>
        <dsp:cNvPr id="0" name=""/>
        <dsp:cNvSpPr/>
      </dsp:nvSpPr>
      <dsp:spPr>
        <a:xfrm>
          <a:off x="1093834" y="7227"/>
          <a:ext cx="5022432" cy="9470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229" tIns="100229" rIns="100229" bIns="10022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Loi en vigueur depuis 1996</a:t>
          </a:r>
          <a:endParaRPr lang="en-US" sz="1900" kern="1200"/>
        </a:p>
      </dsp:txBody>
      <dsp:txXfrm>
        <a:off x="1093834" y="7227"/>
        <a:ext cx="5022432" cy="947042"/>
      </dsp:txXfrm>
    </dsp:sp>
    <dsp:sp modelId="{9BAA3E8D-6158-4CCA-8B32-4A636CF7FC12}">
      <dsp:nvSpPr>
        <dsp:cNvPr id="0" name=""/>
        <dsp:cNvSpPr/>
      </dsp:nvSpPr>
      <dsp:spPr>
        <a:xfrm>
          <a:off x="0" y="1191031"/>
          <a:ext cx="6117335" cy="9470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FD72BF-CBA2-40AA-97D2-1AB85258A4AE}">
      <dsp:nvSpPr>
        <dsp:cNvPr id="0" name=""/>
        <dsp:cNvSpPr/>
      </dsp:nvSpPr>
      <dsp:spPr>
        <a:xfrm>
          <a:off x="286480" y="1404115"/>
          <a:ext cx="520873" cy="5208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A884CA-AF8B-4B9A-A589-32CC6860F199}">
      <dsp:nvSpPr>
        <dsp:cNvPr id="0" name=""/>
        <dsp:cNvSpPr/>
      </dsp:nvSpPr>
      <dsp:spPr>
        <a:xfrm>
          <a:off x="1093834" y="1191031"/>
          <a:ext cx="5022432" cy="9470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229" tIns="100229" rIns="100229" bIns="10022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Toutes les entreprises de plus de 10 personnes sont sujettes à la Loi</a:t>
          </a:r>
          <a:endParaRPr lang="en-US" sz="1900" kern="1200"/>
        </a:p>
      </dsp:txBody>
      <dsp:txXfrm>
        <a:off x="1093834" y="1191031"/>
        <a:ext cx="5022432" cy="947042"/>
      </dsp:txXfrm>
    </dsp:sp>
    <dsp:sp modelId="{1C5E7147-76DA-43A9-9DCB-BBE17C707E1B}">
      <dsp:nvSpPr>
        <dsp:cNvPr id="0" name=""/>
        <dsp:cNvSpPr/>
      </dsp:nvSpPr>
      <dsp:spPr>
        <a:xfrm>
          <a:off x="0" y="2374834"/>
          <a:ext cx="6117335" cy="9470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505F13-E8F8-45AB-AA5F-F1B0B23972AE}">
      <dsp:nvSpPr>
        <dsp:cNvPr id="0" name=""/>
        <dsp:cNvSpPr/>
      </dsp:nvSpPr>
      <dsp:spPr>
        <a:xfrm>
          <a:off x="286480" y="2587919"/>
          <a:ext cx="520873" cy="52087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2C252-4BF2-4BF9-B68D-6B88EA477269}">
      <dsp:nvSpPr>
        <dsp:cNvPr id="0" name=""/>
        <dsp:cNvSpPr/>
      </dsp:nvSpPr>
      <dsp:spPr>
        <a:xfrm>
          <a:off x="1093834" y="2374834"/>
          <a:ext cx="5022432" cy="9470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229" tIns="100229" rIns="100229" bIns="10022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Démarche initiale en 2001</a:t>
          </a:r>
          <a:endParaRPr lang="en-US" sz="1900" kern="1200"/>
        </a:p>
      </dsp:txBody>
      <dsp:txXfrm>
        <a:off x="1093834" y="2374834"/>
        <a:ext cx="5022432" cy="947042"/>
      </dsp:txXfrm>
    </dsp:sp>
    <dsp:sp modelId="{DDB304B7-ED37-4F4E-8D13-1AC2593CC358}">
      <dsp:nvSpPr>
        <dsp:cNvPr id="0" name=""/>
        <dsp:cNvSpPr/>
      </dsp:nvSpPr>
      <dsp:spPr>
        <a:xfrm>
          <a:off x="0" y="3558638"/>
          <a:ext cx="6117335" cy="9470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3CFFCE-86AF-4CE0-AE0F-46694E921C9C}">
      <dsp:nvSpPr>
        <dsp:cNvPr id="0" name=""/>
        <dsp:cNvSpPr/>
      </dsp:nvSpPr>
      <dsp:spPr>
        <a:xfrm>
          <a:off x="286480" y="3771722"/>
          <a:ext cx="520873" cy="52087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3EF220-DA59-4909-83FB-C628A93283BB}">
      <dsp:nvSpPr>
        <dsp:cNvPr id="0" name=""/>
        <dsp:cNvSpPr/>
      </dsp:nvSpPr>
      <dsp:spPr>
        <a:xfrm>
          <a:off x="1093834" y="3558638"/>
          <a:ext cx="5022432" cy="9470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229" tIns="100229" rIns="100229" bIns="10022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Maintien en 2010 ; 2015 </a:t>
          </a:r>
          <a:endParaRPr lang="en-US" sz="1900" kern="1200"/>
        </a:p>
      </dsp:txBody>
      <dsp:txXfrm>
        <a:off x="1093834" y="3558638"/>
        <a:ext cx="5022432" cy="947042"/>
      </dsp:txXfrm>
    </dsp:sp>
    <dsp:sp modelId="{39B5A21C-9189-4207-B446-6D00F4168689}">
      <dsp:nvSpPr>
        <dsp:cNvPr id="0" name=""/>
        <dsp:cNvSpPr/>
      </dsp:nvSpPr>
      <dsp:spPr>
        <a:xfrm>
          <a:off x="0" y="4742441"/>
          <a:ext cx="6117335" cy="9470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0CFD45-4672-4E2E-AFC0-CD495DBB6E8A}">
      <dsp:nvSpPr>
        <dsp:cNvPr id="0" name=""/>
        <dsp:cNvSpPr/>
      </dsp:nvSpPr>
      <dsp:spPr>
        <a:xfrm>
          <a:off x="286480" y="4955526"/>
          <a:ext cx="520873" cy="52087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1AE486-AAC2-431B-AB12-9A3F6CDF0DAC}">
      <dsp:nvSpPr>
        <dsp:cNvPr id="0" name=""/>
        <dsp:cNvSpPr/>
      </dsp:nvSpPr>
      <dsp:spPr>
        <a:xfrm>
          <a:off x="1093834" y="4742441"/>
          <a:ext cx="2752801" cy="9470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229" tIns="100229" rIns="100229" bIns="10022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Troisième exercice de maintien en 2020</a:t>
          </a:r>
          <a:endParaRPr lang="en-US" sz="1900" kern="1200"/>
        </a:p>
      </dsp:txBody>
      <dsp:txXfrm>
        <a:off x="1093834" y="4742441"/>
        <a:ext cx="2752801" cy="947042"/>
      </dsp:txXfrm>
    </dsp:sp>
    <dsp:sp modelId="{58CDB4E3-09FA-4CB9-B976-B9483CBE03F8}">
      <dsp:nvSpPr>
        <dsp:cNvPr id="0" name=""/>
        <dsp:cNvSpPr/>
      </dsp:nvSpPr>
      <dsp:spPr>
        <a:xfrm>
          <a:off x="3846635" y="4742441"/>
          <a:ext cx="2269631" cy="9470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229" tIns="100229" rIns="100229" bIns="100229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kern="1200"/>
            <a:t>Nouveautés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100" kern="1200"/>
            <a:t>Maintien en continu – rétroactif à 2015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100" kern="1200" dirty="0"/>
            <a:t>Processus de consultation OU comité équité</a:t>
          </a:r>
          <a:endParaRPr lang="en-US" sz="1100" kern="1200" dirty="0"/>
        </a:p>
      </dsp:txBody>
      <dsp:txXfrm>
        <a:off x="3846635" y="4742441"/>
        <a:ext cx="2269631" cy="9470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2C69D-37F4-4018-A1C2-300936E489B4}">
      <dsp:nvSpPr>
        <dsp:cNvPr id="0" name=""/>
        <dsp:cNvSpPr/>
      </dsp:nvSpPr>
      <dsp:spPr>
        <a:xfrm>
          <a:off x="7234526" y="2135270"/>
          <a:ext cx="1498792" cy="520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121"/>
              </a:lnTo>
              <a:lnTo>
                <a:pt x="1498792" y="260121"/>
              </a:lnTo>
              <a:lnTo>
                <a:pt x="1498792" y="52024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B8854-D6A7-4ACD-8435-D8D0E2DA35A8}">
      <dsp:nvSpPr>
        <dsp:cNvPr id="0" name=""/>
        <dsp:cNvSpPr/>
      </dsp:nvSpPr>
      <dsp:spPr>
        <a:xfrm>
          <a:off x="5735733" y="2135270"/>
          <a:ext cx="1498792" cy="520242"/>
        </a:xfrm>
        <a:custGeom>
          <a:avLst/>
          <a:gdLst/>
          <a:ahLst/>
          <a:cxnLst/>
          <a:rect l="0" t="0" r="0" b="0"/>
          <a:pathLst>
            <a:path>
              <a:moveTo>
                <a:pt x="1498792" y="0"/>
              </a:moveTo>
              <a:lnTo>
                <a:pt x="1498792" y="260121"/>
              </a:lnTo>
              <a:lnTo>
                <a:pt x="0" y="260121"/>
              </a:lnTo>
              <a:lnTo>
                <a:pt x="0" y="52024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FA8B2-842A-4DB6-BC90-8D413F0E5339}">
      <dsp:nvSpPr>
        <dsp:cNvPr id="0" name=""/>
        <dsp:cNvSpPr/>
      </dsp:nvSpPr>
      <dsp:spPr>
        <a:xfrm>
          <a:off x="684" y="896599"/>
          <a:ext cx="2477342" cy="12386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 dirty="0"/>
            <a:t>La comparaison des emplois féminins et masculins se fait dans la même entreprise.</a:t>
          </a:r>
          <a:endParaRPr lang="en-US" sz="1500" kern="1200" dirty="0"/>
        </a:p>
      </dsp:txBody>
      <dsp:txXfrm>
        <a:off x="684" y="896599"/>
        <a:ext cx="2477342" cy="1238671"/>
      </dsp:txXfrm>
    </dsp:sp>
    <dsp:sp modelId="{8F9FE3DE-85CB-4215-BA5C-4F50C76175E0}">
      <dsp:nvSpPr>
        <dsp:cNvPr id="0" name=""/>
        <dsp:cNvSpPr/>
      </dsp:nvSpPr>
      <dsp:spPr>
        <a:xfrm>
          <a:off x="2998269" y="896599"/>
          <a:ext cx="2477342" cy="12386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 dirty="0"/>
            <a:t>Si un emploi féminin est jugé moins bien rémunéré qu’un emploi masculin, un ajustement doit être appliqué afin </a:t>
          </a:r>
          <a:r>
            <a:rPr lang="fr-CA" sz="1500" kern="1200"/>
            <a:t>de corriger l’écart observé.</a:t>
          </a:r>
          <a:endParaRPr lang="en-US" sz="1500" kern="1200" dirty="0"/>
        </a:p>
      </dsp:txBody>
      <dsp:txXfrm>
        <a:off x="2998269" y="896599"/>
        <a:ext cx="2477342" cy="1238671"/>
      </dsp:txXfrm>
    </dsp:sp>
    <dsp:sp modelId="{2EE7F33F-84D8-4EE0-BA89-5180A3BC2C9B}">
      <dsp:nvSpPr>
        <dsp:cNvPr id="0" name=""/>
        <dsp:cNvSpPr/>
      </dsp:nvSpPr>
      <dsp:spPr>
        <a:xfrm>
          <a:off x="5995854" y="896599"/>
          <a:ext cx="2477342" cy="12386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/>
            <a:t>Seuls les emplois féminins peuvent recevoir un ajustement.</a:t>
          </a:r>
          <a:endParaRPr lang="en-US" sz="1500" kern="1200"/>
        </a:p>
      </dsp:txBody>
      <dsp:txXfrm>
        <a:off x="5995854" y="896599"/>
        <a:ext cx="2477342" cy="1238671"/>
      </dsp:txXfrm>
    </dsp:sp>
    <dsp:sp modelId="{3CC5E829-195A-46D8-A385-645B64FCC240}">
      <dsp:nvSpPr>
        <dsp:cNvPr id="0" name=""/>
        <dsp:cNvSpPr/>
      </dsp:nvSpPr>
      <dsp:spPr>
        <a:xfrm>
          <a:off x="4497062" y="2655512"/>
          <a:ext cx="2477342" cy="1238671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b="1" kern="1200" dirty="0">
              <a:solidFill>
                <a:srgbClr val="FF0000"/>
              </a:solidFill>
            </a:rPr>
            <a:t>Un emploi féminin peut recevoir une rémunération supérieure en comparaison à un emploi masculin de même valeur.</a:t>
          </a:r>
          <a:endParaRPr lang="en-US" sz="1500" b="1" kern="1200" dirty="0">
            <a:solidFill>
              <a:srgbClr val="FF0000"/>
            </a:solidFill>
          </a:endParaRPr>
        </a:p>
      </dsp:txBody>
      <dsp:txXfrm>
        <a:off x="4497062" y="2655512"/>
        <a:ext cx="2477342" cy="1238671"/>
      </dsp:txXfrm>
    </dsp:sp>
    <dsp:sp modelId="{F5955C7F-4200-4F98-BB43-554E68921506}">
      <dsp:nvSpPr>
        <dsp:cNvPr id="0" name=""/>
        <dsp:cNvSpPr/>
      </dsp:nvSpPr>
      <dsp:spPr>
        <a:xfrm>
          <a:off x="7494647" y="2655512"/>
          <a:ext cx="2477342" cy="1238671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b="1" kern="1200" dirty="0">
              <a:solidFill>
                <a:srgbClr val="FF0000"/>
              </a:solidFill>
            </a:rPr>
            <a:t>Un emploi féminin peut recevoir une rémunération supérieure en comparaison avec un autre emploi féminin de même valeur.</a:t>
          </a:r>
          <a:endParaRPr lang="en-US" sz="1500" b="1" kern="1200" dirty="0">
            <a:solidFill>
              <a:srgbClr val="FF0000"/>
            </a:solidFill>
          </a:endParaRPr>
        </a:p>
      </dsp:txBody>
      <dsp:txXfrm>
        <a:off x="7494647" y="2655512"/>
        <a:ext cx="2477342" cy="12386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663582-B6B3-40B7-B7F8-410DAC686725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6DDF52-B4C3-482A-A076-EFFBD4DC268B}">
      <dsp:nvSpPr>
        <dsp:cNvPr id="0" name=""/>
        <dsp:cNvSpPr/>
      </dsp:nvSpPr>
      <dsp:spPr>
        <a:xfrm rot="8100000">
          <a:off x="199596" y="501406"/>
          <a:ext cx="319993" cy="319993"/>
        </a:xfrm>
        <a:prstGeom prst="teardrop">
          <a:avLst>
            <a:gd name="adj" fmla="val 115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26B5D-C8BB-4AA8-9C78-DA8F4FBE4220}">
      <dsp:nvSpPr>
        <dsp:cNvPr id="0" name=""/>
        <dsp:cNvSpPr/>
      </dsp:nvSpPr>
      <dsp:spPr>
        <a:xfrm>
          <a:off x="235144" y="536955"/>
          <a:ext cx="248896" cy="248896"/>
        </a:xfrm>
        <a:prstGeom prst="ellips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EFEB36-861F-40FD-A2BF-248D6F4AF5BE}">
      <dsp:nvSpPr>
        <dsp:cNvPr id="0" name=""/>
        <dsp:cNvSpPr/>
      </dsp:nvSpPr>
      <dsp:spPr>
        <a:xfrm>
          <a:off x="518215" y="861552"/>
          <a:ext cx="4371952" cy="128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7000" rIns="0" bIns="1905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b="1" kern="1200" noProof="0" dirty="0">
              <a:solidFill>
                <a:srgbClr val="FF0000"/>
              </a:solidFill>
            </a:rPr>
            <a:t>Photo</a:t>
          </a:r>
          <a:r>
            <a:rPr lang="fr-CA" sz="1400" kern="1200" noProof="0" dirty="0"/>
            <a:t> au moment exact de la date de maintien :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400" kern="1200" noProof="0" dirty="0"/>
            <a:t>On prend un portrait de la situation à une date précise et l’analyse se fait uniquement avec ces données</a:t>
          </a:r>
        </a:p>
      </dsp:txBody>
      <dsp:txXfrm>
        <a:off x="518215" y="861552"/>
        <a:ext cx="4371952" cy="1287996"/>
      </dsp:txXfrm>
    </dsp:sp>
    <dsp:sp modelId="{9D32101C-FB1F-4956-BD63-86D2C4E5B1E5}">
      <dsp:nvSpPr>
        <dsp:cNvPr id="0" name=""/>
        <dsp:cNvSpPr/>
      </dsp:nvSpPr>
      <dsp:spPr>
        <a:xfrm>
          <a:off x="585862" y="435133"/>
          <a:ext cx="3209055" cy="452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2015–2016</a:t>
          </a:r>
        </a:p>
      </dsp:txBody>
      <dsp:txXfrm>
        <a:off x="585862" y="435133"/>
        <a:ext cx="3209055" cy="452539"/>
      </dsp:txXfrm>
    </dsp:sp>
    <dsp:sp modelId="{92769EBE-B814-48DF-8193-5574259A492D}">
      <dsp:nvSpPr>
        <dsp:cNvPr id="0" name=""/>
        <dsp:cNvSpPr/>
      </dsp:nvSpPr>
      <dsp:spPr>
        <a:xfrm>
          <a:off x="359592" y="887672"/>
          <a:ext cx="0" cy="1287996"/>
        </a:xfrm>
        <a:prstGeom prst="line">
          <a:avLst/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C5DA-0AD1-4F33-9F3F-2EB95EB8C235}">
      <dsp:nvSpPr>
        <dsp:cNvPr id="0" name=""/>
        <dsp:cNvSpPr/>
      </dsp:nvSpPr>
      <dsp:spPr>
        <a:xfrm>
          <a:off x="318864" y="2134940"/>
          <a:ext cx="81457" cy="8145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B5FBF3-7EE4-48C3-A0B8-D952861DD2AA}">
      <dsp:nvSpPr>
        <dsp:cNvPr id="0" name=""/>
        <dsp:cNvSpPr/>
      </dsp:nvSpPr>
      <dsp:spPr>
        <a:xfrm rot="18900000">
          <a:off x="4892779" y="3556062"/>
          <a:ext cx="319993" cy="319993"/>
        </a:xfrm>
        <a:prstGeom prst="teardrop">
          <a:avLst>
            <a:gd name="adj" fmla="val 115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A76D3-5223-4449-923B-F8F23C304B5B}">
      <dsp:nvSpPr>
        <dsp:cNvPr id="0" name=""/>
        <dsp:cNvSpPr/>
      </dsp:nvSpPr>
      <dsp:spPr>
        <a:xfrm>
          <a:off x="4928327" y="3591611"/>
          <a:ext cx="248896" cy="248896"/>
        </a:xfrm>
        <a:prstGeom prst="ellips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BAF02C-235A-4CAD-B043-AA17424096E6}">
      <dsp:nvSpPr>
        <dsp:cNvPr id="0" name=""/>
        <dsp:cNvSpPr/>
      </dsp:nvSpPr>
      <dsp:spPr>
        <a:xfrm>
          <a:off x="5458939" y="2175669"/>
          <a:ext cx="5052247" cy="128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0" rIns="127000" bIns="1270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b="1" kern="1200" noProof="0" dirty="0">
              <a:solidFill>
                <a:srgbClr val="FF0000"/>
              </a:solidFill>
            </a:rPr>
            <a:t>Vidéo</a:t>
          </a:r>
          <a:r>
            <a:rPr lang="fr-CA" sz="1400" b="1" kern="1200" noProof="0" dirty="0"/>
            <a:t> </a:t>
          </a:r>
          <a:r>
            <a:rPr lang="fr-CA" sz="1400" kern="1200" noProof="0" dirty="0"/>
            <a:t>des évènements pouvant créer des impacts sur l’équité salariale entre chaque maintien :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400" kern="1200" noProof="0" dirty="0"/>
            <a:t>On prend un portrait de chaque situation pouvant générer des impacts sur l’équité salariale et l’analyse se fait pour chacune des situations avec impact potentiel : </a:t>
          </a:r>
          <a:r>
            <a:rPr lang="fr-CA" sz="1400" b="1" u="sng" kern="1200" noProof="0" dirty="0"/>
            <a:t>maintien en continu</a:t>
          </a:r>
        </a:p>
      </dsp:txBody>
      <dsp:txXfrm>
        <a:off x="5458939" y="2175669"/>
        <a:ext cx="5052247" cy="1287996"/>
      </dsp:txXfrm>
    </dsp:sp>
    <dsp:sp modelId="{B5DD2FE5-5B3F-46CE-BC1A-D734AD83EC0B}">
      <dsp:nvSpPr>
        <dsp:cNvPr id="0" name=""/>
        <dsp:cNvSpPr/>
      </dsp:nvSpPr>
      <dsp:spPr>
        <a:xfrm>
          <a:off x="5628123" y="3437539"/>
          <a:ext cx="3196673" cy="452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2020–2021</a:t>
          </a:r>
        </a:p>
      </dsp:txBody>
      <dsp:txXfrm>
        <a:off x="5628123" y="3437539"/>
        <a:ext cx="3196673" cy="452539"/>
      </dsp:txXfrm>
    </dsp:sp>
    <dsp:sp modelId="{53581B1E-5AE4-4D96-877D-406EB993CCD9}">
      <dsp:nvSpPr>
        <dsp:cNvPr id="0" name=""/>
        <dsp:cNvSpPr/>
      </dsp:nvSpPr>
      <dsp:spPr>
        <a:xfrm>
          <a:off x="5045758" y="2193082"/>
          <a:ext cx="0" cy="1287996"/>
        </a:xfrm>
        <a:prstGeom prst="line">
          <a:avLst/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AF3C9F-9ED9-455C-B3A0-AA824B98CF32}">
      <dsp:nvSpPr>
        <dsp:cNvPr id="0" name=""/>
        <dsp:cNvSpPr/>
      </dsp:nvSpPr>
      <dsp:spPr>
        <a:xfrm>
          <a:off x="5005030" y="2152354"/>
          <a:ext cx="81457" cy="8145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885BA8-C971-4448-9901-8D4CF7CD445F}">
      <dsp:nvSpPr>
        <dsp:cNvPr id="0" name=""/>
        <dsp:cNvSpPr/>
      </dsp:nvSpPr>
      <dsp:spPr>
        <a:xfrm>
          <a:off x="973190" y="717416"/>
          <a:ext cx="1264141" cy="12641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E576C6-D771-4A39-BDB2-60708622C93F}">
      <dsp:nvSpPr>
        <dsp:cNvPr id="0" name=""/>
        <dsp:cNvSpPr/>
      </dsp:nvSpPr>
      <dsp:spPr>
        <a:xfrm>
          <a:off x="1242597" y="986823"/>
          <a:ext cx="725326" cy="725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3EF906-89EC-4631-B964-F4D8126B5212}">
      <dsp:nvSpPr>
        <dsp:cNvPr id="0" name=""/>
        <dsp:cNvSpPr/>
      </dsp:nvSpPr>
      <dsp:spPr>
        <a:xfrm>
          <a:off x="569079" y="2375306"/>
          <a:ext cx="2072362" cy="1258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CA" sz="1500" b="1" kern="1200" dirty="0"/>
            <a:t>Jour 1</a:t>
          </a:r>
          <a:r>
            <a:rPr lang="fr-CA" sz="1100" kern="1200" dirty="0"/>
            <a:t> : Envoi de l’ensemble du matériel et des résultats de l’exercice de maintien aux représentants du syndicat </a:t>
          </a:r>
          <a:r>
            <a:rPr lang="fr-CA" sz="1100" i="1" kern="1200" dirty="0"/>
            <a:t>(ces informations peuvent être transmises à tous les salariés)</a:t>
          </a:r>
          <a:endParaRPr lang="en-US" sz="1100" i="1" kern="1200" dirty="0"/>
        </a:p>
      </dsp:txBody>
      <dsp:txXfrm>
        <a:off x="569079" y="2375306"/>
        <a:ext cx="2072362" cy="1258615"/>
      </dsp:txXfrm>
    </dsp:sp>
    <dsp:sp modelId="{DD4AE733-873F-4C27-9BC7-22DBCD51DEC3}">
      <dsp:nvSpPr>
        <dsp:cNvPr id="0" name=""/>
        <dsp:cNvSpPr/>
      </dsp:nvSpPr>
      <dsp:spPr>
        <a:xfrm>
          <a:off x="3408216" y="717416"/>
          <a:ext cx="1264141" cy="12641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ADF42-4B5D-4790-A01F-2B314255044A}">
      <dsp:nvSpPr>
        <dsp:cNvPr id="0" name=""/>
        <dsp:cNvSpPr/>
      </dsp:nvSpPr>
      <dsp:spPr>
        <a:xfrm>
          <a:off x="3677623" y="986823"/>
          <a:ext cx="725326" cy="725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7323B-016C-4EF1-9BCA-85B5F1E309B8}">
      <dsp:nvSpPr>
        <dsp:cNvPr id="0" name=""/>
        <dsp:cNvSpPr/>
      </dsp:nvSpPr>
      <dsp:spPr>
        <a:xfrm>
          <a:off x="3004105" y="2375306"/>
          <a:ext cx="2072362" cy="1258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CA" sz="1500" b="1" kern="1200"/>
            <a:t>jour 60 </a:t>
          </a:r>
          <a:r>
            <a:rPr lang="fr-CA" sz="1100" kern="1200"/>
            <a:t>: Affichage des résultats de maintien en incluant les questions reçues de la part du syndicat et des employés, ainsi que les réponses ou commentaires de la part de l’employeur</a:t>
          </a:r>
          <a:endParaRPr lang="en-US" sz="1100" kern="1200"/>
        </a:p>
      </dsp:txBody>
      <dsp:txXfrm>
        <a:off x="3004105" y="2375306"/>
        <a:ext cx="2072362" cy="1258615"/>
      </dsp:txXfrm>
    </dsp:sp>
    <dsp:sp modelId="{05925C6F-73EB-4D14-9E14-E3807763B609}">
      <dsp:nvSpPr>
        <dsp:cNvPr id="0" name=""/>
        <dsp:cNvSpPr/>
      </dsp:nvSpPr>
      <dsp:spPr>
        <a:xfrm>
          <a:off x="5843242" y="717416"/>
          <a:ext cx="1264141" cy="12641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F60485-6AC2-45D8-872F-FA613BA40BEC}">
      <dsp:nvSpPr>
        <dsp:cNvPr id="0" name=""/>
        <dsp:cNvSpPr/>
      </dsp:nvSpPr>
      <dsp:spPr>
        <a:xfrm>
          <a:off x="6112649" y="986823"/>
          <a:ext cx="725326" cy="725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28397A-70C0-47C0-BF3E-097D32A73D1A}">
      <dsp:nvSpPr>
        <dsp:cNvPr id="0" name=""/>
        <dsp:cNvSpPr/>
      </dsp:nvSpPr>
      <dsp:spPr>
        <a:xfrm>
          <a:off x="5439131" y="2375306"/>
          <a:ext cx="2072362" cy="1258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CA" sz="1500" b="1" kern="1200"/>
            <a:t>jour 120 </a:t>
          </a:r>
          <a:r>
            <a:rPr lang="fr-CA" sz="1400" kern="1200"/>
            <a:t>: </a:t>
          </a:r>
          <a:r>
            <a:rPr lang="fr-CA" sz="1100" kern="1200"/>
            <a:t>Nouvel affichage avec les conclusions de l’exercice de maintien</a:t>
          </a:r>
          <a:endParaRPr lang="en-US" sz="1100" kern="1200"/>
        </a:p>
      </dsp:txBody>
      <dsp:txXfrm>
        <a:off x="5439131" y="2375306"/>
        <a:ext cx="2072362" cy="1258615"/>
      </dsp:txXfrm>
    </dsp:sp>
    <dsp:sp modelId="{6E976D66-3D47-4A1A-B883-66936987A13D}">
      <dsp:nvSpPr>
        <dsp:cNvPr id="0" name=""/>
        <dsp:cNvSpPr/>
      </dsp:nvSpPr>
      <dsp:spPr>
        <a:xfrm>
          <a:off x="8278268" y="717416"/>
          <a:ext cx="1264141" cy="126414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C5EF3A-E0C1-4383-BA8A-3344043A337F}">
      <dsp:nvSpPr>
        <dsp:cNvPr id="0" name=""/>
        <dsp:cNvSpPr/>
      </dsp:nvSpPr>
      <dsp:spPr>
        <a:xfrm>
          <a:off x="8547675" y="986823"/>
          <a:ext cx="725326" cy="725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973713-D58C-4CD5-94DC-4AEF6BD96A39}">
      <dsp:nvSpPr>
        <dsp:cNvPr id="0" name=""/>
        <dsp:cNvSpPr/>
      </dsp:nvSpPr>
      <dsp:spPr>
        <a:xfrm>
          <a:off x="7874157" y="2375306"/>
          <a:ext cx="2072362" cy="1258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CA" sz="1500" b="1" kern="1200"/>
            <a:t>jour 150 </a:t>
          </a:r>
          <a:r>
            <a:rPr lang="fr-CA" sz="1400" kern="1200"/>
            <a:t>: </a:t>
          </a:r>
          <a:r>
            <a:rPr lang="fr-CA" sz="1100" kern="1200"/>
            <a:t>Fin de la période de la possibilité pour loger une plainte à la CNESST de la part des employés</a:t>
          </a:r>
          <a:endParaRPr lang="en-US" sz="1100" kern="1200"/>
        </a:p>
      </dsp:txBody>
      <dsp:txXfrm>
        <a:off x="7874157" y="2375306"/>
        <a:ext cx="2072362" cy="12586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0A0E0-BE29-4CF0-BD55-CB0FC50275C0}">
      <dsp:nvSpPr>
        <dsp:cNvPr id="0" name=""/>
        <dsp:cNvSpPr/>
      </dsp:nvSpPr>
      <dsp:spPr>
        <a:xfrm>
          <a:off x="0" y="2626990"/>
          <a:ext cx="10515600" cy="17235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300" kern="1200"/>
            <a:t>Comité conjoint :</a:t>
          </a:r>
          <a:endParaRPr lang="en-US" sz="3300" kern="1200"/>
        </a:p>
      </dsp:txBody>
      <dsp:txXfrm>
        <a:off x="0" y="2626990"/>
        <a:ext cx="10515600" cy="930738"/>
      </dsp:txXfrm>
    </dsp:sp>
    <dsp:sp modelId="{7D9E8986-1AF8-4E26-88D7-7CD29C87DA7B}">
      <dsp:nvSpPr>
        <dsp:cNvPr id="0" name=""/>
        <dsp:cNvSpPr/>
      </dsp:nvSpPr>
      <dsp:spPr>
        <a:xfrm>
          <a:off x="5134" y="3523257"/>
          <a:ext cx="3501776" cy="79285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700" kern="1200"/>
            <a:t>Rencontres entre les représentants de l’employeur et les représentants des employés</a:t>
          </a:r>
          <a:endParaRPr lang="en-US" sz="1700" kern="1200"/>
        </a:p>
      </dsp:txBody>
      <dsp:txXfrm>
        <a:off x="5134" y="3523257"/>
        <a:ext cx="3501776" cy="792851"/>
      </dsp:txXfrm>
    </dsp:sp>
    <dsp:sp modelId="{4BAB52BA-D398-42F1-94DB-E59E0F667AD2}">
      <dsp:nvSpPr>
        <dsp:cNvPr id="0" name=""/>
        <dsp:cNvSpPr/>
      </dsp:nvSpPr>
      <dsp:spPr>
        <a:xfrm>
          <a:off x="3506911" y="3523257"/>
          <a:ext cx="3501776" cy="79285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700" kern="1200"/>
            <a:t>Entente sur la méthodologie, la démarche, les évaluations et l’estimation des écarts salariaux</a:t>
          </a:r>
          <a:endParaRPr lang="en-US" sz="1700" kern="1200"/>
        </a:p>
      </dsp:txBody>
      <dsp:txXfrm>
        <a:off x="3506911" y="3523257"/>
        <a:ext cx="3501776" cy="792851"/>
      </dsp:txXfrm>
    </dsp:sp>
    <dsp:sp modelId="{86D07EE4-36FC-47E0-BEFE-F715605B92D0}">
      <dsp:nvSpPr>
        <dsp:cNvPr id="0" name=""/>
        <dsp:cNvSpPr/>
      </dsp:nvSpPr>
      <dsp:spPr>
        <a:xfrm>
          <a:off x="7008688" y="3523257"/>
          <a:ext cx="3501776" cy="79285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700" kern="1200" dirty="0"/>
            <a:t>Aucune plainte possible</a:t>
          </a:r>
          <a:endParaRPr lang="en-US" sz="1700" kern="1200" dirty="0"/>
        </a:p>
      </dsp:txBody>
      <dsp:txXfrm>
        <a:off x="7008688" y="3523257"/>
        <a:ext cx="3501776" cy="792851"/>
      </dsp:txXfrm>
    </dsp:sp>
    <dsp:sp modelId="{07929126-BDCD-4667-AB56-F49765DE6445}">
      <dsp:nvSpPr>
        <dsp:cNvPr id="0" name=""/>
        <dsp:cNvSpPr/>
      </dsp:nvSpPr>
      <dsp:spPr>
        <a:xfrm rot="10800000">
          <a:off x="0" y="1962"/>
          <a:ext cx="10515600" cy="2650882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300" kern="1200" dirty="0"/>
            <a:t>Les délais du processus de participation sont éliminés si le travail de maintien est effectué en comité conjoint</a:t>
          </a:r>
          <a:endParaRPr lang="en-US" sz="3300" kern="1200" dirty="0"/>
        </a:p>
      </dsp:txBody>
      <dsp:txXfrm rot="10800000">
        <a:off x="0" y="1962"/>
        <a:ext cx="10515600" cy="17224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475D4-E36A-4F75-949E-B9663C6B18DF}">
      <dsp:nvSpPr>
        <dsp:cNvPr id="0" name=""/>
        <dsp:cNvSpPr/>
      </dsp:nvSpPr>
      <dsp:spPr>
        <a:xfrm>
          <a:off x="0" y="1149263"/>
          <a:ext cx="6263640" cy="93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333248" rIns="48612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600" kern="1200"/>
            <a:t>Calcul de la rémunération : 26 $ / heure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600" kern="1200" dirty="0"/>
            <a:t>Valeur (pointage) : 450 points</a:t>
          </a:r>
          <a:endParaRPr lang="en-US" sz="1600" kern="1200" dirty="0"/>
        </a:p>
      </dsp:txBody>
      <dsp:txXfrm>
        <a:off x="0" y="1149263"/>
        <a:ext cx="6263640" cy="932400"/>
      </dsp:txXfrm>
    </dsp:sp>
    <dsp:sp modelId="{9ECA8228-3074-47FD-B9A1-C28B3C39B1F6}">
      <dsp:nvSpPr>
        <dsp:cNvPr id="0" name=""/>
        <dsp:cNvSpPr/>
      </dsp:nvSpPr>
      <dsp:spPr>
        <a:xfrm>
          <a:off x="313182" y="913103"/>
          <a:ext cx="4384548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kern="1200"/>
            <a:t>CEPF : Technicienne à la comptabilité</a:t>
          </a:r>
          <a:endParaRPr lang="en-US" sz="1600" kern="1200"/>
        </a:p>
      </dsp:txBody>
      <dsp:txXfrm>
        <a:off x="336239" y="936160"/>
        <a:ext cx="4338434" cy="426206"/>
      </dsp:txXfrm>
    </dsp:sp>
    <dsp:sp modelId="{42A72F10-D8A8-4F10-8F32-13DD5ED43891}">
      <dsp:nvSpPr>
        <dsp:cNvPr id="0" name=""/>
        <dsp:cNvSpPr/>
      </dsp:nvSpPr>
      <dsp:spPr>
        <a:xfrm>
          <a:off x="0" y="2404223"/>
          <a:ext cx="6263640" cy="93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333248" rIns="48612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600" kern="1200"/>
            <a:t>Calcul de la rémunération : 27 $ / heure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600" kern="1200"/>
            <a:t>Valeur (pointage) : 465 points</a:t>
          </a:r>
          <a:endParaRPr lang="en-US" sz="1600" kern="1200"/>
        </a:p>
      </dsp:txBody>
      <dsp:txXfrm>
        <a:off x="0" y="2404223"/>
        <a:ext cx="6263640" cy="932400"/>
      </dsp:txXfrm>
    </dsp:sp>
    <dsp:sp modelId="{537EA001-173E-4626-A3A3-9685D79304EE}">
      <dsp:nvSpPr>
        <dsp:cNvPr id="0" name=""/>
        <dsp:cNvSpPr/>
      </dsp:nvSpPr>
      <dsp:spPr>
        <a:xfrm>
          <a:off x="313182" y="2168063"/>
          <a:ext cx="4384548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kern="1200"/>
            <a:t>CEPM : Technicien technologie de l’information</a:t>
          </a:r>
          <a:endParaRPr lang="en-US" sz="1600" kern="1200"/>
        </a:p>
      </dsp:txBody>
      <dsp:txXfrm>
        <a:off x="336239" y="2191120"/>
        <a:ext cx="4338434" cy="426206"/>
      </dsp:txXfrm>
    </dsp:sp>
    <dsp:sp modelId="{A44AD34B-C36E-4D3F-B654-7451A39C6AF5}">
      <dsp:nvSpPr>
        <dsp:cNvPr id="0" name=""/>
        <dsp:cNvSpPr/>
      </dsp:nvSpPr>
      <dsp:spPr>
        <a:xfrm>
          <a:off x="0" y="3659184"/>
          <a:ext cx="6263640" cy="93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333248" rIns="48612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600" kern="1200"/>
            <a:t>(27 $ x 450 points) / 465 points = 26,13 $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600" kern="1200"/>
            <a:t>Ajustement : 26, 13 $ - 26,00 $ = 0,13 $ / heure</a:t>
          </a:r>
          <a:endParaRPr lang="en-US" sz="1600" kern="1200"/>
        </a:p>
      </dsp:txBody>
      <dsp:txXfrm>
        <a:off x="0" y="3659184"/>
        <a:ext cx="6263640" cy="932400"/>
      </dsp:txXfrm>
    </dsp:sp>
    <dsp:sp modelId="{A505DE6C-39BE-45C8-8054-FFDF317F416D}">
      <dsp:nvSpPr>
        <dsp:cNvPr id="0" name=""/>
        <dsp:cNvSpPr/>
      </dsp:nvSpPr>
      <dsp:spPr>
        <a:xfrm>
          <a:off x="313182" y="3423023"/>
          <a:ext cx="4384548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kern="1200"/>
            <a:t>Salaire équitable : </a:t>
          </a:r>
          <a:endParaRPr lang="en-US" sz="1600" kern="1200"/>
        </a:p>
      </dsp:txBody>
      <dsp:txXfrm>
        <a:off x="336239" y="3446080"/>
        <a:ext cx="4338434" cy="42620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41BBC-962F-407F-A4AF-5F0139395D6B}">
      <dsp:nvSpPr>
        <dsp:cNvPr id="0" name=""/>
        <dsp:cNvSpPr/>
      </dsp:nvSpPr>
      <dsp:spPr>
        <a:xfrm>
          <a:off x="0" y="2643"/>
          <a:ext cx="626364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A332F1-74CF-4C9F-9F9D-52943EF3CA23}">
      <dsp:nvSpPr>
        <dsp:cNvPr id="0" name=""/>
        <dsp:cNvSpPr/>
      </dsp:nvSpPr>
      <dsp:spPr>
        <a:xfrm>
          <a:off x="0" y="2643"/>
          <a:ext cx="6263640" cy="1802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4200" kern="1200" dirty="0"/>
            <a:t>SFAP rémunération globale</a:t>
          </a:r>
        </a:p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4200" kern="1200" dirty="0"/>
            <a:t> </a:t>
          </a:r>
          <a:r>
            <a:rPr lang="fr-CA" sz="4200" kern="1200" dirty="0">
              <a:hlinkClick xmlns:r="http://schemas.openxmlformats.org/officeDocument/2006/relationships" r:id="rId1"/>
            </a:rPr>
            <a:t>www.sfap.qc.ca</a:t>
          </a:r>
          <a:endParaRPr lang="en-US" sz="4200" kern="1200" dirty="0"/>
        </a:p>
      </dsp:txBody>
      <dsp:txXfrm>
        <a:off x="0" y="2643"/>
        <a:ext cx="6263640" cy="1802653"/>
      </dsp:txXfrm>
    </dsp:sp>
    <dsp:sp modelId="{A6102F7C-82FB-4273-863B-65FF9E82316C}">
      <dsp:nvSpPr>
        <dsp:cNvPr id="0" name=""/>
        <dsp:cNvSpPr/>
      </dsp:nvSpPr>
      <dsp:spPr>
        <a:xfrm>
          <a:off x="0" y="1805297"/>
          <a:ext cx="6263640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E731E-0405-4466-86BD-E681C2081494}">
      <dsp:nvSpPr>
        <dsp:cNvPr id="0" name=""/>
        <dsp:cNvSpPr/>
      </dsp:nvSpPr>
      <dsp:spPr>
        <a:xfrm>
          <a:off x="0" y="1805297"/>
          <a:ext cx="6263640" cy="1802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4200" kern="1200" dirty="0"/>
            <a:t>André Pelletier </a:t>
          </a:r>
        </a:p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4200" kern="1200" dirty="0"/>
            <a:t> 450 466-0055</a:t>
          </a:r>
          <a:endParaRPr lang="en-US" sz="4200" kern="1200" dirty="0"/>
        </a:p>
      </dsp:txBody>
      <dsp:txXfrm>
        <a:off x="0" y="1805297"/>
        <a:ext cx="6263640" cy="1802653"/>
      </dsp:txXfrm>
    </dsp:sp>
    <dsp:sp modelId="{22F7C026-7D77-47B1-B64E-9779F8A27F40}">
      <dsp:nvSpPr>
        <dsp:cNvPr id="0" name=""/>
        <dsp:cNvSpPr/>
      </dsp:nvSpPr>
      <dsp:spPr>
        <a:xfrm>
          <a:off x="0" y="3607950"/>
          <a:ext cx="6263640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85C107-52C7-4524-B809-80AAF1C4D1C3}">
      <dsp:nvSpPr>
        <dsp:cNvPr id="0" name=""/>
        <dsp:cNvSpPr/>
      </dsp:nvSpPr>
      <dsp:spPr>
        <a:xfrm>
          <a:off x="0" y="3607950"/>
          <a:ext cx="6263640" cy="1802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4200" kern="1200" dirty="0">
              <a:hlinkClick xmlns:r="http://schemas.openxmlformats.org/officeDocument/2006/relationships" r:id="rId2"/>
            </a:rPr>
            <a:t>andre.pelletier@sfap.qc.ca</a:t>
          </a:r>
          <a:endParaRPr lang="en-US" sz="4200" kern="1200" dirty="0"/>
        </a:p>
      </dsp:txBody>
      <dsp:txXfrm>
        <a:off x="0" y="3607950"/>
        <a:ext cx="6263640" cy="1802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C029B-88E0-478B-A45C-63A7057EF905}" type="datetimeFigureOut">
              <a:rPr lang="fr-CA" smtClean="0"/>
              <a:t>2023-02-05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50107-63BE-4B0B-9D34-6F4B9DF9C1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6623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288013-4820-4D98-A1E0-A603EAF92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85B8A2-085B-4859-A6DD-067DFEAB8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06DD9C-8FBB-431A-A78C-C5302DF1E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B649-B3FD-43B8-9AB6-F0F06A796DF0}" type="datetime1">
              <a:rPr lang="fr-CA" smtClean="0"/>
              <a:t>2023-02-05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69D758-3A83-441D-8232-583A8AA26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7C798C-C198-4103-9AFE-8D5BBA3E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7B8E-84C3-419C-BE14-CFAF4920C4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934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C90236-FD8C-4FA2-8040-A8561E133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BF7CC0-1B2D-4072-AF16-688DAF15A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3D8B7-2BD5-49C4-96A9-E8C836EF6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4AA5F-9E1D-4A47-ACBF-3F84FB22B02A}" type="datetime1">
              <a:rPr lang="fr-CA" smtClean="0"/>
              <a:t>2023-02-05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3B59B-E4F2-463D-A1AA-F099F430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581BA3-E10E-48D9-B47A-F33050F4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7B8E-84C3-419C-BE14-CFAF4920C4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115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660A3EB-3636-4668-9891-ECAD44B21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3078502-FBC6-49DE-86EE-A4DC6D3FD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3BCE6A-C6D3-41D5-9AD8-A5B62C3D7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311C-706B-4E55-B28A-C2635AEE5897}" type="datetime1">
              <a:rPr lang="fr-CA" smtClean="0"/>
              <a:t>2023-02-05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3554A4-EC01-4657-A80C-91B5A0C5E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5E8F09-D24A-45C6-8841-A0E5EB8CD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7B8E-84C3-419C-BE14-CFAF4920C4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206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33B323-2A81-410C-A988-9A111250D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E46CB3-9730-427F-8E28-BCAC8100D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D671A6-E6ED-4F64-8D6B-75ACE30D3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AE0F-A604-4432-BE20-25D5E25B078F}" type="datetime1">
              <a:rPr lang="fr-CA" smtClean="0"/>
              <a:t>2023-02-05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8334AF-F5C5-461B-A64F-00B66E59A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CB4D13-FA10-48B9-B342-6A29B3616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7B8E-84C3-419C-BE14-CFAF4920C4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040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D663DD-4ED3-43EA-8D9D-C03845F34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1A5AE2-21B6-4ABE-ABFD-A2997C435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950DCA-30DB-4C18-A302-05394151B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F292-B9A0-4B67-815E-A386F063C89C}" type="datetime1">
              <a:rPr lang="fr-CA" smtClean="0"/>
              <a:t>2023-02-05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B7F945-1AD4-4ACE-99AF-153BCB55E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CCF9FD-3300-4D57-8FB9-7F7873E15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7B8E-84C3-419C-BE14-CFAF4920C4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542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CE45DE-FA65-4203-803E-71359D7BD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40CF2F-2CEA-4DAA-A967-18C2122D76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91E321-BFAA-40DB-A068-B13596A4D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0FF36B-6DFB-4EF6-A5BF-A69BD230B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54AFB-9E42-46B1-BADF-C7FC7B8A7CAD}" type="datetime1">
              <a:rPr lang="fr-CA" smtClean="0"/>
              <a:t>2023-02-05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E670DD-FA73-4BBB-BE25-C32A6B046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4D8108-AAD8-4754-9A42-575488E8F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7B8E-84C3-419C-BE14-CFAF4920C4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116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1B1455-1C61-419F-AB16-01A0993B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5A81D0-D535-4A0C-9128-DAD9BADDB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47C134-3712-4D18-BF55-19F793DF0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D9D8B01-F3EA-4C26-B28F-6EBE62013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01DD56B-0BDC-4CEE-B1AA-AFB025CE9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E449D7-966C-4091-AF26-B5BE423F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4A33-A820-4604-92EF-C9A7308A49B9}" type="datetime1">
              <a:rPr lang="fr-CA" smtClean="0"/>
              <a:t>2023-02-05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37E0D46-49E5-46A6-A9CA-60018D68D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9E675B8-AA60-4BAD-939A-48814FE41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7B8E-84C3-419C-BE14-CFAF4920C4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9310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73B4AD-8173-4B5A-A429-6662DEC57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0F25858-580A-4BAB-89A2-9633254E0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B947D-D5C5-4B23-8241-649606ABD8EE}" type="datetime1">
              <a:rPr lang="fr-CA" smtClean="0"/>
              <a:t>2023-02-05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37C2C48-1C90-4F49-9ED6-47F9113F7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39A50E-9AF5-40BB-8A7A-B8AFF5713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7B8E-84C3-419C-BE14-CFAF4920C4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046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A100ECB-6F43-4EF8-AF83-DB85CC499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0CF6-B885-4783-8A88-763F97761C00}" type="datetime1">
              <a:rPr lang="fr-CA" smtClean="0"/>
              <a:t>2023-02-05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04DD85-483D-4A20-94D8-CE82DB01D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3291066-5D25-42E3-A0A6-11D3E5183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7B8E-84C3-419C-BE14-CFAF4920C4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748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2BC5AA-2120-479A-A1CC-B1B51A4E0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C00116-231C-413D-9BBC-733D8A43A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ED32DD-0056-4C13-928A-DB6EF3E5E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93DAE1-67CE-448D-B0AA-F70DEA267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C6F3-66A6-4F25-8700-E4A8AF6DE10A}" type="datetime1">
              <a:rPr lang="fr-CA" smtClean="0"/>
              <a:t>2023-02-05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C5300A-B7E2-48DC-908B-00AAEBDCE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A8BFF7-077C-4277-A30D-327C6A12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7B8E-84C3-419C-BE14-CFAF4920C4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451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6EC74C-8CDF-4E72-9813-EC8F06064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BF68059-E8F2-43A9-9148-0C674C73B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CFDC08-5615-43E7-8393-A8346FE95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F7DB65-3E80-482A-8845-A743CBC06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054E-32D4-40EB-AAB1-E52469863125}" type="datetime1">
              <a:rPr lang="fr-CA" smtClean="0"/>
              <a:t>2023-02-05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41C0CD-940B-4781-B72B-24BFC972D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71929F-4ED6-40AE-A1A4-205C99579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7B8E-84C3-419C-BE14-CFAF4920C4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573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4640E58-6D77-4DA1-BC41-6B385F0AD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EBC3A4-BDD5-489F-991E-48C186649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DF314B-FC69-4F02-BB1E-B48C70501E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93A87-9F0E-481C-A04E-0A94A8FB37C0}" type="datetime1">
              <a:rPr lang="fr-CA" smtClean="0"/>
              <a:t>2023-02-05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076680-63A8-4E41-8FC0-E4BAEB0336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5E1266-AF1E-42EF-9A53-5CAA7532D6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37B8E-84C3-419C-BE14-CFAF4920C48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392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F4AC6C68-F125-48AD-A5B4-89AD5E797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04C0E5DA-5624-49BC-AC1E-30229AA5B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05709" y="682754"/>
            <a:ext cx="5492493" cy="5492493"/>
          </a:xfrm>
          <a:custGeom>
            <a:avLst/>
            <a:gdLst>
              <a:gd name="connsiteX0" fmla="*/ 2746247 w 5492493"/>
              <a:gd name="connsiteY0" fmla="*/ 0 h 5492493"/>
              <a:gd name="connsiteX1" fmla="*/ 5492493 w 5492493"/>
              <a:gd name="connsiteY1" fmla="*/ 2746247 h 5492493"/>
              <a:gd name="connsiteX2" fmla="*/ 2746247 w 5492493"/>
              <a:gd name="connsiteY2" fmla="*/ 5492493 h 5492493"/>
              <a:gd name="connsiteX3" fmla="*/ 0 w 5492493"/>
              <a:gd name="connsiteY3" fmla="*/ 2746247 h 5492493"/>
              <a:gd name="connsiteX4" fmla="*/ 2746247 w 5492493"/>
              <a:gd name="connsiteY4" fmla="*/ 0 h 549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2493" h="5492493">
                <a:moveTo>
                  <a:pt x="2746247" y="0"/>
                </a:moveTo>
                <a:cubicBezTo>
                  <a:pt x="4262957" y="0"/>
                  <a:pt x="5492493" y="1229536"/>
                  <a:pt x="5492493" y="2746247"/>
                </a:cubicBezTo>
                <a:cubicBezTo>
                  <a:pt x="5492493" y="4262957"/>
                  <a:pt x="4262957" y="5492493"/>
                  <a:pt x="2746247" y="5492493"/>
                </a:cubicBezTo>
                <a:cubicBezTo>
                  <a:pt x="1229536" y="5492493"/>
                  <a:pt x="0" y="4262957"/>
                  <a:pt x="0" y="2746247"/>
                </a:cubicBezTo>
                <a:cubicBezTo>
                  <a:pt x="0" y="1229536"/>
                  <a:pt x="1229536" y="0"/>
                  <a:pt x="274624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5E157ED-E992-43F3-9A84-96C30A5C4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301542" y="3567390"/>
            <a:ext cx="2311806" cy="2303982"/>
          </a:xfrm>
          <a:custGeom>
            <a:avLst/>
            <a:gdLst>
              <a:gd name="connsiteX0" fmla="*/ 0 w 3108399"/>
              <a:gd name="connsiteY0" fmla="*/ 0 h 3097879"/>
              <a:gd name="connsiteX1" fmla="*/ 159985 w 3108399"/>
              <a:gd name="connsiteY1" fmla="*/ 4045 h 3097879"/>
              <a:gd name="connsiteX2" fmla="*/ 3092907 w 3108399"/>
              <a:gd name="connsiteY2" fmla="*/ 2791087 h 3097879"/>
              <a:gd name="connsiteX3" fmla="*/ 3108399 w 3108399"/>
              <a:gd name="connsiteY3" fmla="*/ 3097879 h 3097879"/>
              <a:gd name="connsiteX4" fmla="*/ 2470733 w 3108399"/>
              <a:gd name="connsiteY4" fmla="*/ 3097879 h 3097879"/>
              <a:gd name="connsiteX5" fmla="*/ 2458534 w 3108399"/>
              <a:gd name="connsiteY5" fmla="*/ 2856285 h 3097879"/>
              <a:gd name="connsiteX6" fmla="*/ 252674 w 3108399"/>
              <a:gd name="connsiteY6" fmla="*/ 650424 h 3097879"/>
              <a:gd name="connsiteX7" fmla="*/ 0 w 3108399"/>
              <a:gd name="connsiteY7" fmla="*/ 637665 h 309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08399" h="3097879">
                <a:moveTo>
                  <a:pt x="0" y="0"/>
                </a:moveTo>
                <a:lnTo>
                  <a:pt x="159985" y="4045"/>
                </a:lnTo>
                <a:cubicBezTo>
                  <a:pt x="1696687" y="81941"/>
                  <a:pt x="2939004" y="1275632"/>
                  <a:pt x="3092907" y="2791087"/>
                </a:cubicBezTo>
                <a:lnTo>
                  <a:pt x="3108399" y="3097879"/>
                </a:lnTo>
                <a:lnTo>
                  <a:pt x="2470733" y="3097879"/>
                </a:lnTo>
                <a:lnTo>
                  <a:pt x="2458534" y="2856285"/>
                </a:lnTo>
                <a:cubicBezTo>
                  <a:pt x="2340416" y="1693197"/>
                  <a:pt x="1415762" y="768542"/>
                  <a:pt x="252674" y="650424"/>
                </a:cubicBezTo>
                <a:lnTo>
                  <a:pt x="0" y="637665"/>
                </a:ln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C72C08A-CDEA-489C-B0C3-1564A4A0E82E}"/>
              </a:ext>
            </a:extLst>
          </p:cNvPr>
          <p:cNvSpPr txBox="1"/>
          <p:nvPr/>
        </p:nvSpPr>
        <p:spPr>
          <a:xfrm>
            <a:off x="2060812" y="1533463"/>
            <a:ext cx="4101152" cy="3514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Centre de recherche CHU</a:t>
            </a:r>
            <a:endParaRPr lang="en-US" sz="5200" b="1" kern="1200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SÉANCE D’INFORMATION CONCERNANT LE MAINTIEN DE L’ÉQUITÉ SALARIALE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7 </a:t>
            </a: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février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2023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EFD253A-9BCA-430B-979A-AA2F8445D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8360" y="3024171"/>
            <a:ext cx="435428" cy="435428"/>
          </a:xfrm>
          <a:prstGeom prst="ellipse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66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BB2A00A-8D5D-4B22-A456-40DF2CC5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fr-CA" sz="4400" dirty="0">
                <a:solidFill>
                  <a:schemeClr val="accent1"/>
                </a:solidFill>
              </a:rPr>
              <a:t>Événements pouvant générer des impacts entre deux exercices de maintien 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space réservé du contenu 2">
            <a:extLst>
              <a:ext uri="{FF2B5EF4-FFF2-40B4-BE49-F238E27FC236}">
                <a16:creationId xmlns:a16="http://schemas.microsoft.com/office/drawing/2014/main" id="{8166275F-9DF7-4437-9214-DECBC44E4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 fontScale="92500" lnSpcReduction="20000"/>
          </a:bodyPr>
          <a:lstStyle/>
          <a:p>
            <a:endParaRPr lang="fr-CA" sz="2000" dirty="0"/>
          </a:p>
          <a:p>
            <a:r>
              <a:rPr lang="fr-CA" dirty="0"/>
              <a:t>la création/disparition de catégories d’emplois</a:t>
            </a:r>
          </a:p>
          <a:p>
            <a:endParaRPr lang="fr-CA" dirty="0"/>
          </a:p>
          <a:p>
            <a:r>
              <a:rPr lang="fr-CA" dirty="0"/>
              <a:t>le changement dans l’évaluation des emplois (fonctions, responsabilités, etc.)</a:t>
            </a:r>
          </a:p>
          <a:p>
            <a:endParaRPr lang="fr-CA" dirty="0"/>
          </a:p>
          <a:p>
            <a:r>
              <a:rPr lang="fr-CA" dirty="0"/>
              <a:t>le changement dans la rémunération d’une ou de plusieurs catégories d’emplois</a:t>
            </a:r>
          </a:p>
          <a:p>
            <a:endParaRPr lang="fr-CA" dirty="0"/>
          </a:p>
          <a:p>
            <a:r>
              <a:rPr lang="fr-CA" dirty="0"/>
              <a:t>les changements touchant la structure de l’entreprise (par exemple l’acquisition d’une entreprise)</a:t>
            </a:r>
            <a:r>
              <a:rPr lang="fr-CA" sz="2000" dirty="0"/>
              <a:t>	</a:t>
            </a:r>
          </a:p>
          <a:p>
            <a:endParaRPr lang="fr-CA" sz="200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5C90C1F-890A-4402-93AB-7FE7EB5AA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fr-CA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917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6DBC1-89B0-4C57-83F9-813B05D1F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811" y="1573586"/>
            <a:ext cx="9122584" cy="13255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CA" sz="4400" dirty="0"/>
              <a:t>Changement législatif (2) – processus de participation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A9195D-8787-49AA-AA97-3410130E5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1811" y="3060017"/>
            <a:ext cx="6066118" cy="2438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400" dirty="0"/>
              <a:t>Pour un programme donné, s’il y avait un comité d’équité salariale lors de l’exercice initial, ou s’il y a un syndicat qui représente les employés, ou une partie des employés, il y a maintenant un </a:t>
            </a:r>
            <a:r>
              <a:rPr lang="fr-CA" sz="2400" b="1" u="sng" dirty="0"/>
              <a:t>processus de participation </a:t>
            </a:r>
            <a:r>
              <a:rPr lang="fr-CA" sz="2400" dirty="0"/>
              <a:t>qui s’ajoute aux étapes de l’exercice de maintien 2020/2021.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6AB8B71-D363-4860-AF0D-930A62C46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5899" y="3191551"/>
            <a:ext cx="2194559" cy="2194559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F252D7-282E-4454-A889-18054424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 sz="12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fr-CA" sz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46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706989-7782-4C83-B539-B3B44585F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CA" u="sng" dirty="0"/>
              <a:t>Processus de participation</a:t>
            </a:r>
          </a:p>
        </p:txBody>
      </p:sp>
      <p:graphicFrame>
        <p:nvGraphicFramePr>
          <p:cNvPr id="39" name="Espace réservé du contenu 2">
            <a:extLst>
              <a:ext uri="{FF2B5EF4-FFF2-40B4-BE49-F238E27FC236}">
                <a16:creationId xmlns:a16="http://schemas.microsoft.com/office/drawing/2014/main" id="{E5158C89-E0C9-4655-9690-034E0A7939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7BEF614-3145-4422-A729-6716608A9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7B8E-84C3-419C-BE14-CFAF4920C482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2221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195E5BF-FA08-4B9E-81F3-5682FD020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fr-CA" sz="4000"/>
              <a:t>Processus de participation ou comité conjoint ?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434BA7A-614F-48C0-9852-2BC079CB3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 smtClean="0"/>
              <a:pPr>
                <a:spcAft>
                  <a:spcPts val="600"/>
                </a:spcAft>
              </a:pPr>
              <a:t>13</a:t>
            </a:fld>
            <a:endParaRPr lang="fr-CA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0E8BF8F4-9E9A-4AD0-A978-3CBBD798B6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61957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9094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4CE5841-C184-4A70-A609-5FE4A5078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A405C2-10ED-4DEE-8E25-D0484C5C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1208328"/>
            <a:ext cx="4068849" cy="4148586"/>
          </a:xfrm>
        </p:spPr>
        <p:txBody>
          <a:bodyPr anchor="t">
            <a:normAutofit/>
          </a:bodyPr>
          <a:lstStyle/>
          <a:p>
            <a:r>
              <a:rPr lang="fr-CA" sz="3600" dirty="0"/>
              <a:t>Étape 2 –</a:t>
            </a:r>
            <a:br>
              <a:rPr lang="fr-CA" sz="3600" dirty="0"/>
            </a:br>
            <a:br>
              <a:rPr lang="fr-CA" sz="3600" dirty="0"/>
            </a:br>
            <a:r>
              <a:rPr lang="fr-CA" sz="3600" dirty="0"/>
              <a:t>Établissement des catégories d’emplois</a:t>
            </a:r>
            <a:br>
              <a:rPr lang="fr-CA" sz="3600" dirty="0"/>
            </a:br>
            <a:br>
              <a:rPr lang="fr-CA" sz="3600" dirty="0"/>
            </a:br>
            <a:r>
              <a:rPr lang="fr-CA" sz="3600" dirty="0"/>
              <a:t>et </a:t>
            </a:r>
            <a:br>
              <a:rPr lang="fr-CA" sz="3600" dirty="0"/>
            </a:br>
            <a:br>
              <a:rPr lang="fr-CA" sz="3600" dirty="0"/>
            </a:br>
            <a:r>
              <a:rPr lang="fr-CA" sz="3600" dirty="0"/>
              <a:t>des prédominances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707C91-93B7-4C34-8881-E4EB3B977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304" y="566860"/>
            <a:ext cx="5818248" cy="5417269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fr-CA" sz="2000" b="1" dirty="0"/>
              <a:t>Caractéristiques d’un emploi</a:t>
            </a:r>
          </a:p>
          <a:p>
            <a:endParaRPr lang="fr-CA" sz="1200" dirty="0"/>
          </a:p>
          <a:p>
            <a:pPr lvl="0"/>
            <a:r>
              <a:rPr lang="fr-CA" sz="2000" i="1" dirty="0"/>
              <a:t>Fonctions ou responsabilités semblables</a:t>
            </a:r>
            <a:endParaRPr lang="fr-CA" sz="2000" dirty="0"/>
          </a:p>
          <a:p>
            <a:pPr lvl="0"/>
            <a:r>
              <a:rPr lang="fr-CA" sz="2000" i="1" dirty="0"/>
              <a:t>Qualifications semblables</a:t>
            </a:r>
            <a:endParaRPr lang="fr-CA" sz="2000" dirty="0"/>
          </a:p>
          <a:p>
            <a:pPr lvl="0"/>
            <a:r>
              <a:rPr lang="fr-CA" sz="2000" i="1" dirty="0"/>
              <a:t>Même rémunération, soit un même taux ou une même échelle de salaire et mêmes avantages (retraite, bénéfices, bonification, etc..)</a:t>
            </a:r>
            <a:endParaRPr lang="fr-CA" sz="2000" dirty="0"/>
          </a:p>
          <a:p>
            <a:endParaRPr lang="fr-CA" sz="2000" dirty="0"/>
          </a:p>
          <a:p>
            <a:pPr marL="0" lvl="0" indent="0">
              <a:buNone/>
            </a:pPr>
            <a:r>
              <a:rPr lang="fr-CA" sz="2000" b="1" dirty="0"/>
              <a:t>Prédominance féminine ou masculine</a:t>
            </a:r>
            <a:endParaRPr lang="fr-CA" sz="2000" dirty="0"/>
          </a:p>
          <a:p>
            <a:endParaRPr lang="fr-CA" sz="1200" dirty="0"/>
          </a:p>
          <a:p>
            <a:pPr lvl="0"/>
            <a:r>
              <a:rPr lang="fr-CA" sz="2000" i="1" dirty="0"/>
              <a:t>Si au moins 60 % des salariés sont du même sexe</a:t>
            </a:r>
            <a:endParaRPr lang="fr-CA" sz="2000" dirty="0"/>
          </a:p>
          <a:p>
            <a:pPr lvl="0"/>
            <a:r>
              <a:rPr lang="fr-CA" sz="2000" i="1" dirty="0"/>
              <a:t>Stéréotypes occupationnels</a:t>
            </a:r>
            <a:endParaRPr lang="fr-CA" sz="2000" dirty="0"/>
          </a:p>
          <a:p>
            <a:pPr lvl="0"/>
            <a:r>
              <a:rPr lang="fr-CA" sz="2000" i="1" dirty="0"/>
              <a:t>Évolution historique dans l’entreprise</a:t>
            </a:r>
            <a:endParaRPr lang="fr-CA" sz="2000" dirty="0"/>
          </a:p>
          <a:p>
            <a:pPr lvl="0"/>
            <a:r>
              <a:rPr lang="fr-CA" sz="2000" i="1" dirty="0"/>
              <a:t>Taux de représentation jugé significatif</a:t>
            </a:r>
          </a:p>
          <a:p>
            <a:pPr lvl="0"/>
            <a:endParaRPr lang="fr-CA" sz="2000" i="1" dirty="0"/>
          </a:p>
          <a:p>
            <a:pPr marL="0" lvl="0" indent="0">
              <a:buNone/>
            </a:pPr>
            <a:r>
              <a:rPr lang="fr-CA" sz="2000" b="1" dirty="0"/>
              <a:t>Conservation de la prédominance à travers le temps</a:t>
            </a:r>
            <a:endParaRPr lang="fr-CA" sz="2000" dirty="0"/>
          </a:p>
          <a:p>
            <a:endParaRPr lang="fr-CA" sz="1200" dirty="0"/>
          </a:p>
          <a:p>
            <a:pPr lvl="0"/>
            <a:r>
              <a:rPr lang="fr-CA" sz="2000" i="1" dirty="0"/>
              <a:t>En règle général, une prédominance conserve son statut à travers le temps, seuls des changements majeurs peuvent justifier le changement de la prédominance d’une catégorie d’emploi.</a:t>
            </a:r>
            <a:endParaRPr lang="fr-CA" sz="2000" dirty="0"/>
          </a:p>
          <a:p>
            <a:endParaRPr lang="fr-CA" sz="1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2065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16936" y="4000284"/>
            <a:ext cx="54864" cy="4206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064E228-B5C1-4443-A178-3857725A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348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14</a:t>
            </a:fld>
            <a:endParaRPr lang="fr-CA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635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B4CCBA6-36D0-4DD7-BE08-798D043C6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fr-CA" sz="3100">
                <a:solidFill>
                  <a:srgbClr val="000000"/>
                </a:solidFill>
              </a:rPr>
              <a:t>Étape 3 – Calcul de la rémunération de chaque catégorie d’emploi</a:t>
            </a:r>
          </a:p>
        </p:txBody>
      </p:sp>
      <p:sp>
        <p:nvSpPr>
          <p:cNvPr id="28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4CD4F5A-4951-43FC-8907-F4D76016F7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671FEF-950A-41E1-A8FE-C06A9E2D3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CA" sz="2000">
                <a:solidFill>
                  <a:srgbClr val="000000"/>
                </a:solidFill>
              </a:rPr>
              <a:t>Taux de salaire maximal pouvant être atteint (en fonction de la classe salariale de l’emploi)</a:t>
            </a:r>
          </a:p>
          <a:p>
            <a:pPr marL="0" indent="0">
              <a:buNone/>
            </a:pPr>
            <a:endParaRPr lang="fr-CA" sz="20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CA" sz="2000">
                <a:solidFill>
                  <a:srgbClr val="000000"/>
                </a:solidFill>
              </a:rPr>
              <a:t>+</a:t>
            </a:r>
          </a:p>
          <a:p>
            <a:pPr marL="0" indent="0">
              <a:buNone/>
            </a:pPr>
            <a:endParaRPr lang="fr-CA" sz="20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CA" sz="2000">
                <a:solidFill>
                  <a:srgbClr val="000000"/>
                </a:solidFill>
              </a:rPr>
              <a:t>Autres avantages à valeur monétaire si ceux-ci ne sont pas équivalents pour toutes les catégories d’emplois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E99B15-613B-42B0-B806-99E0291EF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 sz="11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15</a:t>
            </a:fld>
            <a:endParaRPr lang="fr-CA" sz="11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688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2A33DD-5A78-40B6-8B77-F7C399DC6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579" y="629266"/>
            <a:ext cx="6422849" cy="1676603"/>
          </a:xfrm>
        </p:spPr>
        <p:txBody>
          <a:bodyPr>
            <a:normAutofit/>
          </a:bodyPr>
          <a:lstStyle/>
          <a:p>
            <a:r>
              <a:rPr lang="fr-CA" dirty="0"/>
              <a:t>Étape 4 – Évaluation des catégories d’emplois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EE918BA-640C-4C02-B266-BEA88E966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1364" y="1872360"/>
            <a:ext cx="3113280" cy="3113280"/>
          </a:xfrm>
          <a:prstGeom prst="rect">
            <a:avLst/>
          </a:prstGeom>
          <a:effectLst/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7620D5-DC94-4354-937A-6D28724A5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581" y="2438400"/>
            <a:ext cx="6422848" cy="3785419"/>
          </a:xfrm>
        </p:spPr>
        <p:txBody>
          <a:bodyPr>
            <a:normAutofit/>
          </a:bodyPr>
          <a:lstStyle/>
          <a:p>
            <a:r>
              <a:rPr lang="fr-CA" sz="2000" dirty="0"/>
              <a:t>Deux choix possibles</a:t>
            </a:r>
          </a:p>
          <a:p>
            <a:pPr lvl="1"/>
            <a:r>
              <a:rPr lang="fr-CA" sz="2000" dirty="0"/>
              <a:t>Rangement</a:t>
            </a:r>
          </a:p>
          <a:p>
            <a:pPr lvl="1"/>
            <a:r>
              <a:rPr lang="fr-CA" sz="2000" dirty="0"/>
              <a:t>Points – facteurs</a:t>
            </a:r>
          </a:p>
          <a:p>
            <a:pPr lvl="1"/>
            <a:endParaRPr lang="fr-CA" sz="2000" dirty="0"/>
          </a:p>
          <a:p>
            <a:r>
              <a:rPr lang="fr-CA" sz="2000" dirty="0"/>
              <a:t>Méthode points facteurs – 4 caractéristiques obligatoires</a:t>
            </a:r>
          </a:p>
          <a:p>
            <a:pPr lvl="1"/>
            <a:r>
              <a:rPr lang="fr-CA" sz="2000" dirty="0"/>
              <a:t>Qualifications</a:t>
            </a:r>
          </a:p>
          <a:p>
            <a:pPr lvl="1"/>
            <a:r>
              <a:rPr lang="fr-CA" sz="2000" dirty="0"/>
              <a:t>Responsabilités</a:t>
            </a:r>
          </a:p>
          <a:p>
            <a:pPr lvl="1"/>
            <a:r>
              <a:rPr lang="fr-CA" sz="2000" dirty="0"/>
              <a:t>Efforts</a:t>
            </a:r>
          </a:p>
          <a:p>
            <a:pPr lvl="1"/>
            <a:r>
              <a:rPr lang="fr-CA" sz="2000" dirty="0"/>
              <a:t>Conditions de travail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C5FD75-664D-4E50-911D-7E5D0EAE9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608" y="6356350"/>
            <a:ext cx="685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>
                <a:solidFill>
                  <a:srgbClr val="595959"/>
                </a:solidFill>
              </a:rPr>
              <a:pPr>
                <a:spcAft>
                  <a:spcPts val="600"/>
                </a:spcAft>
              </a:pPr>
              <a:t>16</a:t>
            </a:fld>
            <a:endParaRPr lang="fr-CA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16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FE2FE29-1120-4FE4-9FDA-311CBA66F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D926EC-6F88-4D89-9AED-1C4C1AC00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2"/>
            <a:ext cx="4688632" cy="6857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8226" y="926649"/>
            <a:ext cx="4415290" cy="5066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3BE3671-0C43-4D05-A267-3400AD09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3679" y="3758184"/>
            <a:ext cx="2139190" cy="2373963"/>
            <a:chOff x="723679" y="3758184"/>
            <a:chExt cx="2139190" cy="2373963"/>
          </a:xfrm>
        </p:grpSpPr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4284BA9C-01AC-48B3-8010-804869A07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6051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3E232F3A-24DA-47FC-A6E7-8347EA07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4630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2B7D041A-D364-4BF2-9F8A-0294D0918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3209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1CB5A6AE-FC55-4655-AE45-5E9A3F328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88940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500BEBAD-632B-4E00-AD16-C6A03CD11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7472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29BEDA70-8722-46C0-A1EB-8CDFEE5920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17111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2">
              <a:extLst>
                <a:ext uri="{FF2B5EF4-FFF2-40B4-BE49-F238E27FC236}">
                  <a16:creationId xmlns:a16="http://schemas.microsoft.com/office/drawing/2014/main" id="{3979BE25-E2B2-4CF8-85A1-65AD3E0CF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17495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2C9FF4D0-2F5C-4E54-AC5A-58A6169BA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02841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B94E4ABC-1B44-4E4D-9065-F67D887D7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375948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2">
              <a:extLst>
                <a:ext uri="{FF2B5EF4-FFF2-40B4-BE49-F238E27FC236}">
                  <a16:creationId xmlns:a16="http://schemas.microsoft.com/office/drawing/2014/main" id="{FDDFF3EB-39A2-4D3F-AD9F-0CF4409EA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389627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DB732EBE-ED01-4374-8D0C-8AF6E5A5B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04333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2">
              <a:extLst>
                <a:ext uri="{FF2B5EF4-FFF2-40B4-BE49-F238E27FC236}">
                  <a16:creationId xmlns:a16="http://schemas.microsoft.com/office/drawing/2014/main" id="{D22DDEF5-6AF3-4D7C-BC62-4409D396B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32691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2">
              <a:extLst>
                <a:ext uri="{FF2B5EF4-FFF2-40B4-BE49-F238E27FC236}">
                  <a16:creationId xmlns:a16="http://schemas.microsoft.com/office/drawing/2014/main" id="{C376CD22-707A-45BF-B1E0-3F62124A5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4743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2">
              <a:extLst>
                <a:ext uri="{FF2B5EF4-FFF2-40B4-BE49-F238E27FC236}">
                  <a16:creationId xmlns:a16="http://schemas.microsoft.com/office/drawing/2014/main" id="{77D3C970-47FF-4506-B61A-DCAA632891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765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3D0163D1-030C-49AE-83F7-8B6F17D3F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6188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68397BEB-F2C5-49D6-8F17-BC81796AC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9104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8C1B7012-AA7A-4E78-965E-ABD7EC337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61453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2">
              <a:extLst>
                <a:ext uri="{FF2B5EF4-FFF2-40B4-BE49-F238E27FC236}">
                  <a16:creationId xmlns:a16="http://schemas.microsoft.com/office/drawing/2014/main" id="{ADA7F354-F3A6-49A0-AF9C-EC69C2A31F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38030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82531391-74CB-4FBD-97B7-D73D91C44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61525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3CD46824-FF3A-460F-8F13-1B2A420A1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85019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15EE979E-5456-4D5F-83BF-158EB8B24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29443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B5123B19-3717-4BC1-B7CE-C6727099C0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5293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59">
              <a:extLst>
                <a:ext uri="{FF2B5EF4-FFF2-40B4-BE49-F238E27FC236}">
                  <a16:creationId xmlns:a16="http://schemas.microsoft.com/office/drawing/2014/main" id="{25F3BA9E-DEA1-4368-A4BE-FB9C9C350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0425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2">
              <a:extLst>
                <a:ext uri="{FF2B5EF4-FFF2-40B4-BE49-F238E27FC236}">
                  <a16:creationId xmlns:a16="http://schemas.microsoft.com/office/drawing/2014/main" id="{0EFD15C2-3CE6-43C9-AA85-2000C0A69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9173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2">
              <a:extLst>
                <a:ext uri="{FF2B5EF4-FFF2-40B4-BE49-F238E27FC236}">
                  <a16:creationId xmlns:a16="http://schemas.microsoft.com/office/drawing/2014/main" id="{A7D19408-5ACA-46A3-8FC7-0A2B511B2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6393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59">
              <a:extLst>
                <a:ext uri="{FF2B5EF4-FFF2-40B4-BE49-F238E27FC236}">
                  <a16:creationId xmlns:a16="http://schemas.microsoft.com/office/drawing/2014/main" id="{C39A546E-F35B-4AF5-9F7E-F7CC78DD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743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4C051F4E-E13F-4468-BCAB-379380355A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2339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99A94C11-96BF-4E23-9B0F-CCCF0E690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5833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2C253E13-7D4F-4651-B26F-C9A398426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8745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C607944-C3DA-49D0-B76C-ECF13B2E8D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61095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A044E8D2-BE36-4B3B-BF61-A4ED4D637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34445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08C4C63A-4388-4C37-9D9C-5C1F9925C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57940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14866A3A-FA92-4434-98E9-418FEC9B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81434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64">
              <a:extLst>
                <a:ext uri="{FF2B5EF4-FFF2-40B4-BE49-F238E27FC236}">
                  <a16:creationId xmlns:a16="http://schemas.microsoft.com/office/drawing/2014/main" id="{AF97CA9B-731E-47BF-B724-E6CD2C915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25858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6">
              <a:extLst>
                <a:ext uri="{FF2B5EF4-FFF2-40B4-BE49-F238E27FC236}">
                  <a16:creationId xmlns:a16="http://schemas.microsoft.com/office/drawing/2014/main" id="{B9B7DB1A-1165-4D7C-95DC-D710F20E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4935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737B22B9-9D11-4F36-9B12-FB41FBA4E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0067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FBCEABA9-0D42-4E75-BBFB-8374262E8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2">
              <a:extLst>
                <a:ext uri="{FF2B5EF4-FFF2-40B4-BE49-F238E27FC236}">
                  <a16:creationId xmlns:a16="http://schemas.microsoft.com/office/drawing/2014/main" id="{66428691-A429-4D5E-AE96-E43B6F0E2D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6035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9">
              <a:extLst>
                <a:ext uri="{FF2B5EF4-FFF2-40B4-BE49-F238E27FC236}">
                  <a16:creationId xmlns:a16="http://schemas.microsoft.com/office/drawing/2014/main" id="{5BCC330F-9915-4B86-97E9-BA49CBFEC0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384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4">
              <a:extLst>
                <a:ext uri="{FF2B5EF4-FFF2-40B4-BE49-F238E27FC236}">
                  <a16:creationId xmlns:a16="http://schemas.microsoft.com/office/drawing/2014/main" id="{9A1A7FCA-8137-4FF0-9940-FB481BFD2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798754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6">
              <a:extLst>
                <a:ext uri="{FF2B5EF4-FFF2-40B4-BE49-F238E27FC236}">
                  <a16:creationId xmlns:a16="http://schemas.microsoft.com/office/drawing/2014/main" id="{3A9167A0-5576-4F2F-B5FE-431186597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248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1D55C15B-9B66-4FA1-AE66-CAC43008F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965" y="1321743"/>
            <a:ext cx="3144285" cy="4277890"/>
          </a:xfrm>
        </p:spPr>
        <p:txBody>
          <a:bodyPr anchor="ctr">
            <a:normAutofit/>
          </a:bodyPr>
          <a:lstStyle/>
          <a:p>
            <a:r>
              <a:rPr lang="fr-CA" sz="4800" dirty="0">
                <a:solidFill>
                  <a:srgbClr val="FFFFFF"/>
                </a:solidFill>
              </a:rPr>
              <a:t>Évaluation des catégories d’emplois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83F107F-9294-4679-B247-91D8556A6E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59" name="Rectangle 64">
              <a:extLst>
                <a:ext uri="{FF2B5EF4-FFF2-40B4-BE49-F238E27FC236}">
                  <a16:creationId xmlns:a16="http://schemas.microsoft.com/office/drawing/2014/main" id="{20F93971-D547-4C36-A076-D57249994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6">
              <a:extLst>
                <a:ext uri="{FF2B5EF4-FFF2-40B4-BE49-F238E27FC236}">
                  <a16:creationId xmlns:a16="http://schemas.microsoft.com/office/drawing/2014/main" id="{012A36A9-DFAE-4F57-9711-172E65EDA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4">
              <a:extLst>
                <a:ext uri="{FF2B5EF4-FFF2-40B4-BE49-F238E27FC236}">
                  <a16:creationId xmlns:a16="http://schemas.microsoft.com/office/drawing/2014/main" id="{8B6B96C8-D832-4071-A5D2-1F11CBF9F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6">
              <a:extLst>
                <a:ext uri="{FF2B5EF4-FFF2-40B4-BE49-F238E27FC236}">
                  <a16:creationId xmlns:a16="http://schemas.microsoft.com/office/drawing/2014/main" id="{0FF1DEB5-31F1-464D-BDB3-EFE620642A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4">
              <a:extLst>
                <a:ext uri="{FF2B5EF4-FFF2-40B4-BE49-F238E27FC236}">
                  <a16:creationId xmlns:a16="http://schemas.microsoft.com/office/drawing/2014/main" id="{96B80410-DC2C-4DFC-B52E-CC5E6788B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6">
              <a:extLst>
                <a:ext uri="{FF2B5EF4-FFF2-40B4-BE49-F238E27FC236}">
                  <a16:creationId xmlns:a16="http://schemas.microsoft.com/office/drawing/2014/main" id="{9CE51CA3-95B8-44B4-B784-CE35A844D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A1EB8B0-6221-4A35-A5F2-46E9A78CB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6">
              <a:extLst>
                <a:ext uri="{FF2B5EF4-FFF2-40B4-BE49-F238E27FC236}">
                  <a16:creationId xmlns:a16="http://schemas.microsoft.com/office/drawing/2014/main" id="{FDA530E1-5E88-4861-8642-F5B6A715B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4">
              <a:extLst>
                <a:ext uri="{FF2B5EF4-FFF2-40B4-BE49-F238E27FC236}">
                  <a16:creationId xmlns:a16="http://schemas.microsoft.com/office/drawing/2014/main" id="{854D2927-5C3A-424C-B30D-6048719C8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9B9A782D-CE07-499E-81BB-3F6D2E7EF0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4">
              <a:extLst>
                <a:ext uri="{FF2B5EF4-FFF2-40B4-BE49-F238E27FC236}">
                  <a16:creationId xmlns:a16="http://schemas.microsoft.com/office/drawing/2014/main" id="{BDEBE12E-1915-4596-A0A7-9C61CAF8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4FBDEF84-1447-47C6-998D-A35B78E0C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7D4161-E593-4750-AE98-B902FFE3B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9376" y="786303"/>
            <a:ext cx="6283423" cy="5602305"/>
          </a:xfrm>
        </p:spPr>
        <p:txBody>
          <a:bodyPr anchor="ctr">
            <a:normAutofit fontScale="25000" lnSpcReduction="20000"/>
          </a:bodyPr>
          <a:lstStyle/>
          <a:p>
            <a:pPr lvl="0"/>
            <a:r>
              <a:rPr lang="fr-CA" sz="6000" b="1" dirty="0"/>
              <a:t>Les qualifications requises</a:t>
            </a:r>
            <a:r>
              <a:rPr lang="fr-CA" sz="6000" dirty="0"/>
              <a:t> :</a:t>
            </a:r>
          </a:p>
          <a:p>
            <a:pPr lvl="4"/>
            <a:r>
              <a:rPr lang="fr-CA" sz="6000" dirty="0"/>
              <a:t>Formation / Scolarité</a:t>
            </a:r>
          </a:p>
          <a:p>
            <a:pPr lvl="4"/>
            <a:r>
              <a:rPr lang="fr-CA" sz="6000" dirty="0"/>
              <a:t>Expérience</a:t>
            </a:r>
          </a:p>
          <a:p>
            <a:pPr lvl="4"/>
            <a:r>
              <a:rPr lang="fr-CA" sz="6000" dirty="0"/>
              <a:t>Initiation, adaptation</a:t>
            </a:r>
          </a:p>
          <a:p>
            <a:pPr lvl="4"/>
            <a:r>
              <a:rPr lang="fr-CA" sz="6000" dirty="0"/>
              <a:t>Mise à jour des connaissances</a:t>
            </a:r>
          </a:p>
          <a:p>
            <a:pPr lvl="4"/>
            <a:r>
              <a:rPr lang="fr-CA" sz="6000" dirty="0"/>
              <a:t>Habiletés physiques et dextérité manuelle</a:t>
            </a:r>
          </a:p>
          <a:p>
            <a:pPr lvl="4"/>
            <a:endParaRPr lang="fr-CA" sz="6000" dirty="0"/>
          </a:p>
          <a:p>
            <a:pPr lvl="0"/>
            <a:r>
              <a:rPr lang="fr-CA" sz="6000" b="1" dirty="0"/>
              <a:t>Les responsabilités assumées :</a:t>
            </a:r>
            <a:endParaRPr lang="fr-CA" sz="6000" dirty="0"/>
          </a:p>
          <a:p>
            <a:pPr lvl="4"/>
            <a:r>
              <a:rPr lang="fr-CA" sz="6000" dirty="0"/>
              <a:t>Imputabilité</a:t>
            </a:r>
          </a:p>
          <a:p>
            <a:pPr lvl="4"/>
            <a:r>
              <a:rPr lang="fr-CA" sz="6000" dirty="0"/>
              <a:t>Responsabilité d’autrui</a:t>
            </a:r>
          </a:p>
          <a:p>
            <a:pPr lvl="4"/>
            <a:r>
              <a:rPr lang="fr-CA" sz="6000" dirty="0"/>
              <a:t>Supervision</a:t>
            </a:r>
          </a:p>
          <a:p>
            <a:pPr lvl="4"/>
            <a:r>
              <a:rPr lang="fr-CA" sz="6000" dirty="0"/>
              <a:t>Communications</a:t>
            </a:r>
          </a:p>
          <a:p>
            <a:pPr lvl="4"/>
            <a:r>
              <a:rPr lang="fr-CA" sz="6000" dirty="0"/>
              <a:t>Relations interpersonnelles</a:t>
            </a:r>
          </a:p>
          <a:p>
            <a:pPr lvl="4"/>
            <a:r>
              <a:rPr lang="fr-CA" sz="6000" dirty="0"/>
              <a:t>Autonomie et jugement</a:t>
            </a:r>
          </a:p>
          <a:p>
            <a:pPr lvl="0"/>
            <a:r>
              <a:rPr lang="fr-CA" sz="6000" b="1" dirty="0"/>
              <a:t>Les efforts requis :</a:t>
            </a:r>
            <a:endParaRPr lang="fr-CA" sz="6000" dirty="0"/>
          </a:p>
          <a:p>
            <a:pPr lvl="4"/>
            <a:r>
              <a:rPr lang="fr-CA" sz="6000" dirty="0"/>
              <a:t>Complexité</a:t>
            </a:r>
          </a:p>
          <a:p>
            <a:pPr lvl="4"/>
            <a:r>
              <a:rPr lang="fr-CA" sz="6000" dirty="0"/>
              <a:t>Créativité</a:t>
            </a:r>
          </a:p>
          <a:p>
            <a:pPr lvl="4"/>
            <a:r>
              <a:rPr lang="fr-CA" sz="6000" dirty="0"/>
              <a:t>Concentration et attention sensorielle</a:t>
            </a:r>
          </a:p>
          <a:p>
            <a:pPr lvl="4"/>
            <a:r>
              <a:rPr lang="fr-CA" sz="6000" dirty="0"/>
              <a:t>Efforts physiques</a:t>
            </a:r>
          </a:p>
          <a:p>
            <a:endParaRPr lang="fr-CA" sz="6000" dirty="0"/>
          </a:p>
          <a:p>
            <a:pPr lvl="0"/>
            <a:r>
              <a:rPr lang="fr-CA" sz="6000" b="1" dirty="0"/>
              <a:t>Les conditions dans lesquelles le travail est effectué :</a:t>
            </a:r>
            <a:endParaRPr lang="fr-CA" sz="6000" dirty="0"/>
          </a:p>
          <a:p>
            <a:pPr lvl="4"/>
            <a:r>
              <a:rPr lang="fr-CA" sz="6000" dirty="0"/>
              <a:t>Conditions physiques</a:t>
            </a:r>
          </a:p>
          <a:p>
            <a:pPr lvl="4"/>
            <a:r>
              <a:rPr lang="fr-CA" sz="6000" dirty="0"/>
              <a:t>Conditions psychologiques</a:t>
            </a:r>
          </a:p>
          <a:p>
            <a:endParaRPr lang="fr-CA" sz="7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79B4E44-5900-4B93-9568-0DD44A7E7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5168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17</a:t>
            </a:fld>
            <a:endParaRPr lang="fr-CA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333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BB2A00A-8D5D-4B22-A456-40DF2CC5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Exemple : sous-facteur d’une grille d’évaluation d’emploi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F82DDFFA-63FE-DE17-3B40-86952C2ED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687572"/>
            <a:ext cx="7188199" cy="5146158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5C90C1F-890A-4402-93AB-7FE7EB5AA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0257" y="6356350"/>
            <a:ext cx="56000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18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13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2A33DD-5A78-40B6-8B77-F7C399DC6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579" y="629266"/>
            <a:ext cx="6422849" cy="1676603"/>
          </a:xfrm>
        </p:spPr>
        <p:txBody>
          <a:bodyPr>
            <a:normAutofit/>
          </a:bodyPr>
          <a:lstStyle/>
          <a:p>
            <a:r>
              <a:rPr lang="fr-CA" sz="3600" dirty="0"/>
              <a:t>Étape 5 – Compilation et analyse des résultats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EE918BA-640C-4C02-B266-BEA88E966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1364" y="1872360"/>
            <a:ext cx="3113280" cy="3113280"/>
          </a:xfrm>
          <a:prstGeom prst="rect">
            <a:avLst/>
          </a:prstGeom>
          <a:effectLst/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7620D5-DC94-4354-937A-6D28724A5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581" y="2086708"/>
            <a:ext cx="6422848" cy="4396154"/>
          </a:xfrm>
        </p:spPr>
        <p:txBody>
          <a:bodyPr>
            <a:normAutofit/>
          </a:bodyPr>
          <a:lstStyle/>
          <a:p>
            <a:r>
              <a:rPr lang="fr-CA" sz="2000" dirty="0"/>
              <a:t>À cette étape, l’employeur ou le comité d’équité salariale, selon le cas, dispose, pour chaque catégorie d’emploi, des deux informations suivantes :</a:t>
            </a:r>
          </a:p>
          <a:p>
            <a:endParaRPr lang="fr-CA" sz="800" dirty="0"/>
          </a:p>
          <a:p>
            <a:pPr lvl="1"/>
            <a:r>
              <a:rPr lang="fr-CA" sz="2000" dirty="0"/>
              <a:t>Calcul de la rémunération ($ / heure)</a:t>
            </a:r>
          </a:p>
          <a:p>
            <a:pPr lvl="1"/>
            <a:r>
              <a:rPr lang="fr-CA" sz="2000" dirty="0"/>
              <a:t>Valeur de l’évaluation (pointage)</a:t>
            </a:r>
          </a:p>
          <a:p>
            <a:pPr lvl="1"/>
            <a:endParaRPr lang="fr-CA" sz="2000" dirty="0"/>
          </a:p>
          <a:p>
            <a:r>
              <a:rPr lang="fr-CA" sz="2000" dirty="0"/>
              <a:t>Comparaison des emplois féminins en relation avec les emplois masculins :</a:t>
            </a:r>
          </a:p>
          <a:p>
            <a:pPr marL="0" indent="0">
              <a:buNone/>
            </a:pPr>
            <a:endParaRPr lang="fr-CA" sz="800" dirty="0"/>
          </a:p>
          <a:p>
            <a:pPr lvl="1"/>
            <a:r>
              <a:rPr lang="fr-CA" sz="2000" dirty="0"/>
              <a:t>Méthode individuelle</a:t>
            </a:r>
          </a:p>
          <a:p>
            <a:pPr lvl="1"/>
            <a:r>
              <a:rPr lang="fr-CA" sz="2000" dirty="0"/>
              <a:t>Méthode globale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C5FD75-664D-4E50-911D-7E5D0EAE9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608" y="6356350"/>
            <a:ext cx="685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>
                <a:solidFill>
                  <a:srgbClr val="595959"/>
                </a:solidFill>
              </a:rPr>
              <a:pPr>
                <a:spcAft>
                  <a:spcPts val="600"/>
                </a:spcAft>
              </a:pPr>
              <a:t>19</a:t>
            </a:fld>
            <a:endParaRPr lang="fr-CA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73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0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D6E37E1-AFCB-4042-8FCD-698AE65A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fr-CA" u="sng"/>
              <a:t>Agenda</a:t>
            </a:r>
            <a:endParaRPr lang="fr-CA" u="sng" dirty="0"/>
          </a:p>
        </p:txBody>
      </p:sp>
      <p:grpSp>
        <p:nvGrpSpPr>
          <p:cNvPr id="28" name="Group 22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EE70C11-3E83-4C59-92F7-5EF6CF395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6536" y="6035040"/>
            <a:ext cx="548640" cy="548640"/>
          </a:xfrm>
          <a:prstGeom prst="ellipse">
            <a:avLst/>
          </a:prstGeom>
          <a:solidFill>
            <a:schemeClr val="tx1">
              <a:alpha val="80000"/>
            </a:schemeClr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A3F37B8E-84C3-419C-BE14-CFAF4920C482}" type="slidenum">
              <a:rPr lang="fr-CA">
                <a:solidFill>
                  <a:schemeClr val="bg1"/>
                </a:solidFill>
              </a:rPr>
              <a:pPr algn="ctr">
                <a:spcAft>
                  <a:spcPts val="600"/>
                </a:spcAft>
              </a:pPr>
              <a:t>2</a:t>
            </a:fld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16" name="Espace réservé du contenu 2">
            <a:extLst>
              <a:ext uri="{FF2B5EF4-FFF2-40B4-BE49-F238E27FC236}">
                <a16:creationId xmlns:a16="http://schemas.microsoft.com/office/drawing/2014/main" id="{F2789AAF-458E-4A52-8FA1-CB3D8FB8E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476070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43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2C845-D394-9E85-D90A-E704F64EE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r-CA" dirty="0">
                <a:solidFill>
                  <a:srgbClr val="FFFFFF"/>
                </a:solidFill>
              </a:rPr>
              <a:t>Méthode individuelle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3A110-923A-D161-FA5E-A3F5CCF66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fr-CA" sz="1800" dirty="0"/>
              <a:t>Méthode individuelle :</a:t>
            </a:r>
          </a:p>
          <a:p>
            <a:endParaRPr lang="fr-CA" sz="1800" dirty="0"/>
          </a:p>
          <a:p>
            <a:pPr lvl="1"/>
            <a:r>
              <a:rPr lang="fr-CA" sz="1800" b="1" u="sng" dirty="0"/>
              <a:t>Rémunération équitable </a:t>
            </a:r>
            <a:r>
              <a:rPr lang="fr-CA" sz="1800" dirty="0"/>
              <a:t>= (A x B ) / C</a:t>
            </a:r>
          </a:p>
          <a:p>
            <a:pPr lvl="1"/>
            <a:r>
              <a:rPr lang="fr-CA" sz="1800" dirty="0"/>
              <a:t>A : représente la rémunération de la catégorie d’emploi masculine qui a l’évaluation la plus proche de l’évaluation de la catégorie d’emploi féminine à comparer.</a:t>
            </a:r>
          </a:p>
          <a:p>
            <a:pPr lvl="1"/>
            <a:r>
              <a:rPr lang="fr-CA" sz="1800" dirty="0"/>
              <a:t>B : représente la valeur (pointage) de la catégorie féminine à comparer.</a:t>
            </a:r>
          </a:p>
          <a:p>
            <a:pPr lvl="1"/>
            <a:r>
              <a:rPr lang="fr-CA" sz="1800" dirty="0"/>
              <a:t>C : représente la valeur (pointage) de la catégorie masculine servant de comparateur.</a:t>
            </a:r>
          </a:p>
          <a:p>
            <a:pPr lvl="1"/>
            <a:endParaRPr lang="fr-CA" sz="1800" dirty="0"/>
          </a:p>
          <a:p>
            <a:pPr lvl="1"/>
            <a:r>
              <a:rPr lang="fr-CA" sz="1800" dirty="0"/>
              <a:t>Si plus d’une catégorie d’emploi dans un même pointage, la moyenne de la rémunération et de la valeur est utilisée dans le calcul.</a:t>
            </a:r>
          </a:p>
          <a:p>
            <a:pPr lvl="1"/>
            <a:endParaRPr lang="fr-CA" sz="1800" dirty="0"/>
          </a:p>
          <a:p>
            <a:r>
              <a:rPr lang="fr-CA" sz="1800" dirty="0"/>
              <a:t>Écart salarial à corriger : Si la rémunération équitable d’une catégorie d’emploi féminine est supérieure à la rémunération de cette catégorie.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6EE654-37D4-319F-8744-B4E68C0B9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/>
              <a:pPr>
                <a:spcAft>
                  <a:spcPts val="600"/>
                </a:spcAft>
              </a:pPr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625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2C845-D394-9E85-D90A-E704F64EE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fr-CA" sz="6000">
                <a:solidFill>
                  <a:schemeClr val="bg1"/>
                </a:solidFill>
              </a:rPr>
              <a:t>Exemple : méthode individuelle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6EE654-37D4-319F-8744-B4E68C0B9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/>
              <a:pPr>
                <a:spcAft>
                  <a:spcPts val="600"/>
                </a:spcAft>
              </a:pPr>
              <a:t>21</a:t>
            </a:fld>
            <a:endParaRPr lang="fr-CA"/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20A0E519-EEE2-CB11-42AC-04F72170D1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878493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633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412C845-D394-9E85-D90A-E704F64EE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fr-CA" dirty="0">
                <a:solidFill>
                  <a:srgbClr val="FFFFFF"/>
                </a:solidFill>
              </a:rPr>
              <a:t>Méthode globale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3A110-923A-D161-FA5E-A3F5CCF66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fr-CA" sz="1900" dirty="0"/>
              <a:t>Une droite de régression est établie à l’égard de l’évaluation et de la rémunération de toutes les catégories d’emploi à prédominance masculine (CEPM) </a:t>
            </a:r>
          </a:p>
          <a:p>
            <a:r>
              <a:rPr lang="fr-CA" sz="1900" dirty="0"/>
              <a:t>La rémunération associée à une catégorie d’emploi à prédominance féminine (CEPF) est augmentée si :</a:t>
            </a:r>
          </a:p>
          <a:p>
            <a:endParaRPr lang="fr-CA" sz="1000" dirty="0"/>
          </a:p>
          <a:p>
            <a:pPr lvl="1"/>
            <a:r>
              <a:rPr lang="fr-CA" sz="1900" dirty="0"/>
              <a:t>La valeur d’une CEPF se situe en dessous de la droite de régression établie à l’égard des CEPM</a:t>
            </a:r>
          </a:p>
          <a:p>
            <a:pPr lvl="1"/>
            <a:endParaRPr lang="fr-CA" sz="1900" dirty="0"/>
          </a:p>
          <a:p>
            <a:r>
              <a:rPr lang="fr-CA" sz="1900" dirty="0"/>
              <a:t>Une validation supplémentaire peut être effectuée pour comparer la droite de régression des CEPF avec la droite de régression des CEPM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6EE654-37D4-319F-8744-B4E68C0B9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 sz="1000"/>
              <a:pPr>
                <a:spcAft>
                  <a:spcPts val="600"/>
                </a:spcAft>
              </a:pPr>
              <a:t>22</a:t>
            </a:fld>
            <a:endParaRPr lang="fr-CA" sz="1000"/>
          </a:p>
        </p:txBody>
      </p:sp>
    </p:spTree>
    <p:extLst>
      <p:ext uri="{BB962C8B-B14F-4D97-AF65-F5344CB8AC3E}">
        <p14:creationId xmlns:p14="http://schemas.microsoft.com/office/powerpoint/2010/main" val="28348748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2C845-D394-9E85-D90A-E704F64EE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19"/>
            <a:ext cx="3429000" cy="3691475"/>
          </a:xfrm>
        </p:spPr>
        <p:txBody>
          <a:bodyPr anchor="b">
            <a:normAutofit/>
          </a:bodyPr>
          <a:lstStyle/>
          <a:p>
            <a:r>
              <a:rPr lang="fr-CA" sz="3800" dirty="0"/>
              <a:t>Exemple : méthode globale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3A110-923A-D161-FA5E-A3F5CCF66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pPr lvl="1"/>
            <a:endParaRPr lang="fr-CA" sz="2200"/>
          </a:p>
          <a:p>
            <a:endParaRPr lang="fr-CA" sz="22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E7DC66-AC9E-4AD0-3160-4DA9ABDCA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5553" y="639519"/>
            <a:ext cx="7262463" cy="557840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6EE654-37D4-319F-8744-B4E68C0B9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/>
              <a:pPr>
                <a:spcAft>
                  <a:spcPts val="600"/>
                </a:spcAft>
              </a:pPr>
              <a:t>23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9664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4D6730D-2128-4961-9F27-BDA6C9783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fr-CA" sz="5400"/>
              <a:t>Étape 6 – Affichage des résultats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6A7C82-BFD7-4118-B897-3DE6AC937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fr-CA" altLang="fr-FR" sz="2200" kern="0" dirty="0">
                <a:latin typeface="Arial Narrow" panose="020B0606020202030204" pitchFamily="34" charset="0"/>
              </a:rPr>
              <a:t>C’est le moyen pour communiquer aux salariés les résultats des différentes étapes du plan d’équité salariale.</a:t>
            </a:r>
          </a:p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fr-CA" altLang="fr-FR" sz="2200" kern="0" dirty="0">
              <a:latin typeface="Arial Narrow" panose="020B0606020202030204" pitchFamily="34" charset="0"/>
            </a:endParaRPr>
          </a:p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fr-CA" altLang="fr-FR" sz="2200" kern="0" dirty="0">
                <a:latin typeface="Arial Narrow" panose="020B0606020202030204" pitchFamily="34" charset="0"/>
              </a:rPr>
              <a:t> C’est le moyen pour les salariés d’apporter leurs commentaires et d’exercer les recours appropriés, le cas échéant.</a:t>
            </a:r>
          </a:p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fr-CA" altLang="fr-FR" sz="2200" kern="0" dirty="0">
              <a:latin typeface="Arial Narrow" panose="020B0606020202030204" pitchFamily="34" charset="0"/>
            </a:endParaRPr>
          </a:p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fr-CA" altLang="fr-FR" sz="2200" kern="0" dirty="0">
                <a:latin typeface="Arial Narrow" panose="020B0606020202030204" pitchFamily="34" charset="0"/>
              </a:rPr>
              <a:t>L’affichage doit faire mention des droits des salariés et des délais pour exercer ces droits.</a:t>
            </a:r>
          </a:p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fr-CA" altLang="fr-FR" sz="2200" kern="0" dirty="0">
              <a:latin typeface="Arial Narrow" panose="020B0606020202030204" pitchFamily="34" charset="0"/>
            </a:endParaRPr>
          </a:p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fr-CA" altLang="fr-FR" sz="2200" kern="0" dirty="0">
                <a:latin typeface="Arial Narrow" panose="020B0606020202030204" pitchFamily="34" charset="0"/>
              </a:rPr>
              <a:t> Règle générale, tout salarié peut demander des renseignements additionnels ou présenter ses observations au comité.</a:t>
            </a:r>
          </a:p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fr-CA" altLang="fr-FR" sz="2200" kern="0" dirty="0">
              <a:latin typeface="Arial Narrow" panose="020B0606020202030204" pitchFamily="34" charset="0"/>
            </a:endParaRPr>
          </a:p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fr-CA" sz="22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8237EA-BA03-4FEE-9EDC-0ABC99AB6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/>
              <a:pPr>
                <a:spcAft>
                  <a:spcPts val="600"/>
                </a:spcAft>
              </a:pPr>
              <a:t>24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34671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C06AFB-6D99-47C9-ABA9-76CC17157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5506358"/>
          </a:xfrm>
        </p:spPr>
        <p:txBody>
          <a:bodyPr>
            <a:normAutofit/>
          </a:bodyPr>
          <a:lstStyle/>
          <a:p>
            <a:r>
              <a:rPr lang="fr-CA" sz="4000"/>
              <a:t>Nous contacter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23EC2F-3011-4808-A2F6-1793065BF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608" y="6356350"/>
            <a:ext cx="685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 sz="1200" smtClean="0"/>
              <a:pPr>
                <a:spcAft>
                  <a:spcPts val="600"/>
                </a:spcAft>
              </a:pPr>
              <a:t>25</a:t>
            </a:fld>
            <a:endParaRPr lang="fr-CA" sz="1200"/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F8C003E6-5E5A-4094-B52F-9AC7099EE6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85232" y="722376"/>
          <a:ext cx="6263640" cy="541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9265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02E612C7-B066-4023-9D0A-7C54D1E33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8089244-6B58-46F1-909B-8ABBC3000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6015" y="305291"/>
            <a:ext cx="3812300" cy="1935464"/>
          </a:xfrm>
        </p:spPr>
        <p:txBody>
          <a:bodyPr anchor="b">
            <a:normAutofit fontScale="90000"/>
          </a:bodyPr>
          <a:lstStyle/>
          <a:p>
            <a:r>
              <a:rPr lang="fr-CA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Principes d’équité salariale</a:t>
            </a:r>
            <a:br>
              <a:rPr lang="fr-CA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6B0D130E-005A-4A8B-AE4A-4F9E6A10E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420" y="470193"/>
            <a:ext cx="2446744" cy="2452562"/>
          </a:xfrm>
          <a:custGeom>
            <a:avLst/>
            <a:gdLst>
              <a:gd name="connsiteX0" fmla="*/ 0 w 2446744"/>
              <a:gd name="connsiteY0" fmla="*/ 0 h 2452562"/>
              <a:gd name="connsiteX1" fmla="*/ 230730 w 2446744"/>
              <a:gd name="connsiteY1" fmla="*/ 35214 h 2452562"/>
              <a:gd name="connsiteX2" fmla="*/ 2410483 w 2446744"/>
              <a:gd name="connsiteY2" fmla="*/ 2214968 h 2452562"/>
              <a:gd name="connsiteX3" fmla="*/ 2446744 w 2446744"/>
              <a:gd name="connsiteY3" fmla="*/ 2452562 h 2452562"/>
              <a:gd name="connsiteX4" fmla="*/ 1847625 w 2446744"/>
              <a:gd name="connsiteY4" fmla="*/ 2452562 h 2452562"/>
              <a:gd name="connsiteX5" fmla="*/ 1829601 w 2446744"/>
              <a:gd name="connsiteY5" fmla="*/ 2334463 h 2452562"/>
              <a:gd name="connsiteX6" fmla="*/ 111235 w 2446744"/>
              <a:gd name="connsiteY6" fmla="*/ 616095 h 2452562"/>
              <a:gd name="connsiteX7" fmla="*/ 0 w 2446744"/>
              <a:gd name="connsiteY7" fmla="*/ 599119 h 2452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46744" h="2452562">
                <a:moveTo>
                  <a:pt x="0" y="0"/>
                </a:moveTo>
                <a:lnTo>
                  <a:pt x="230730" y="35214"/>
                </a:lnTo>
                <a:cubicBezTo>
                  <a:pt x="1324840" y="259101"/>
                  <a:pt x="2186596" y="1120858"/>
                  <a:pt x="2410483" y="2214968"/>
                </a:cubicBezTo>
                <a:lnTo>
                  <a:pt x="2446744" y="2452562"/>
                </a:lnTo>
                <a:lnTo>
                  <a:pt x="1847625" y="2452562"/>
                </a:lnTo>
                <a:lnTo>
                  <a:pt x="1829601" y="2334463"/>
                </a:lnTo>
                <a:cubicBezTo>
                  <a:pt x="1653104" y="1471942"/>
                  <a:pt x="973755" y="792593"/>
                  <a:pt x="111235" y="616095"/>
                </a:cubicBezTo>
                <a:lnTo>
                  <a:pt x="0" y="599119"/>
                </a:ln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DE0FBC4-76C2-4FA1-A14B-AF5A773FF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47613" y="3163625"/>
            <a:ext cx="530750" cy="530750"/>
          </a:xfrm>
          <a:prstGeom prst="ellipse">
            <a:avLst/>
          </a:prstGeom>
          <a:solidFill>
            <a:schemeClr val="tx1">
              <a:lumMod val="65000"/>
              <a:lumOff val="3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148E37C-65C3-4071-BAEA-E19DD5A5B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3504" y="3977640"/>
            <a:ext cx="457200" cy="457200"/>
          </a:xfrm>
          <a:prstGeom prst="ellipse">
            <a:avLst/>
          </a:prstGeom>
          <a:solidFill>
            <a:schemeClr val="tx1">
              <a:alpha val="80000"/>
            </a:schemeClr>
          </a:solidFill>
          <a:ln w="19050">
            <a:noFill/>
          </a:ln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A3F37B8E-84C3-419C-BE14-CFAF4920C482}" type="slidenum">
              <a:rPr lang="fr-CA">
                <a:solidFill>
                  <a:schemeClr val="bg1"/>
                </a:solidFill>
              </a:rPr>
              <a:pPr algn="ctr">
                <a:spcAft>
                  <a:spcPts val="600"/>
                </a:spcAft>
              </a:pPr>
              <a:t>3</a:t>
            </a:fld>
            <a:endParaRPr lang="fr-CA">
              <a:solidFill>
                <a:schemeClr val="bg1"/>
              </a:solidFill>
            </a:endParaRPr>
          </a:p>
        </p:txBody>
      </p:sp>
      <p:pic>
        <p:nvPicPr>
          <p:cNvPr id="17" name="Graphic 7" descr="Homme et femme">
            <a:extLst>
              <a:ext uri="{FF2B5EF4-FFF2-40B4-BE49-F238E27FC236}">
                <a16:creationId xmlns:a16="http://schemas.microsoft.com/office/drawing/2014/main" id="{23F18571-B8F3-413D-BCD3-F8C4BFFC644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488520" y="1777928"/>
            <a:ext cx="4021734" cy="402173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C8E4FB0-E879-4219-B0D0-0DFB806121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66016" y="1847850"/>
            <a:ext cx="3812299" cy="4167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fr-F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“</a:t>
            </a:r>
            <a:r>
              <a:rPr lang="fr-CA" altLang="fr-FR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un salaire égal pour un travail différent, mais équivalent”</a:t>
            </a:r>
            <a:endParaRPr lang="fr-CA" altLang="fr-FR" sz="16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  <a:p>
            <a:endParaRPr lang="fr-CA" altLang="fr-FR" sz="16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fr-CA" altLang="fr-F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Faire l’équité salariale, c’est attribuer à des emplois traditionnellement occupés par des femmes un salaire égal à celui d’emplois traditionnellement occupés par des hommes. Même si ces emplois sont différents, pourvu qu’ils soient de même valeur ou de valeur comparable pour l’entreprise.</a:t>
            </a:r>
          </a:p>
          <a:p>
            <a:endParaRPr lang="fr-CA" altLang="fr-FR" sz="16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fr-CA" altLang="fr-F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Le principe de l’équité salariale va plus loin que celui stipulant “un salaire égal pour un travail égal”, puisqu’il exige “un salaire égal pour un travail différent mais équivalent”.</a:t>
            </a:r>
          </a:p>
        </p:txBody>
      </p:sp>
    </p:spTree>
    <p:extLst>
      <p:ext uri="{BB962C8B-B14F-4D97-AF65-F5344CB8AC3E}">
        <p14:creationId xmlns:p14="http://schemas.microsoft.com/office/powerpoint/2010/main" val="420514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66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68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72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D6E37E1-AFCB-4042-8FCD-698AE65A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anchor="ctr">
            <a:normAutofit fontScale="90000"/>
          </a:bodyPr>
          <a:lstStyle/>
          <a:p>
            <a:pPr>
              <a:tabLst>
                <a:tab pos="990600" algn="l"/>
              </a:tabLst>
            </a:pPr>
            <a:r>
              <a:rPr lang="fr-CA" sz="4800" u="sng" dirty="0">
                <a:solidFill>
                  <a:schemeClr val="bg1"/>
                </a:solidFill>
              </a:rPr>
              <a:t>Équité salariale</a:t>
            </a:r>
            <a:br>
              <a:rPr lang="fr-CA" sz="4800" u="sng" dirty="0">
                <a:solidFill>
                  <a:schemeClr val="bg1"/>
                </a:solidFill>
              </a:rPr>
            </a:br>
            <a:r>
              <a:rPr lang="fr-CA" sz="4800" u="sng" dirty="0">
                <a:solidFill>
                  <a:schemeClr val="bg1"/>
                </a:solidFill>
              </a:rPr>
              <a:t> </a:t>
            </a:r>
            <a:br>
              <a:rPr lang="fr-CA" sz="4800" u="sng" dirty="0">
                <a:solidFill>
                  <a:schemeClr val="bg1"/>
                </a:solidFill>
              </a:rPr>
            </a:br>
            <a:r>
              <a:rPr lang="fr-CA" sz="4800" u="sng" dirty="0">
                <a:solidFill>
                  <a:schemeClr val="bg1"/>
                </a:solidFill>
              </a:rPr>
              <a:t>vs. </a:t>
            </a:r>
            <a:br>
              <a:rPr lang="fr-CA" sz="4800" u="sng" dirty="0">
                <a:solidFill>
                  <a:schemeClr val="bg1"/>
                </a:solidFill>
              </a:rPr>
            </a:br>
            <a:br>
              <a:rPr lang="fr-CA" sz="4800" u="sng" dirty="0">
                <a:solidFill>
                  <a:schemeClr val="bg1"/>
                </a:solidFill>
              </a:rPr>
            </a:br>
            <a:r>
              <a:rPr lang="fr-CA" sz="4800" u="sng" dirty="0">
                <a:solidFill>
                  <a:schemeClr val="bg1"/>
                </a:solidFill>
              </a:rPr>
              <a:t>Égalité salariale</a:t>
            </a:r>
          </a:p>
        </p:txBody>
      </p:sp>
      <p:sp>
        <p:nvSpPr>
          <p:cNvPr id="62" name="Espace réservé du contenu 3">
            <a:extLst>
              <a:ext uri="{FF2B5EF4-FFF2-40B4-BE49-F238E27FC236}">
                <a16:creationId xmlns:a16="http://schemas.microsoft.com/office/drawing/2014/main" id="{503B8475-A7EB-4288-B352-1A9153753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3864" y="1166933"/>
            <a:ext cx="5716988" cy="427970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CA" sz="1900"/>
              <a:t> </a:t>
            </a:r>
          </a:p>
          <a:p>
            <a:pPr marL="0" lvl="0" indent="0">
              <a:buNone/>
            </a:pPr>
            <a:r>
              <a:rPr lang="fr-CA" sz="1900" b="1"/>
              <a:t>L’équité salariale…</a:t>
            </a:r>
          </a:p>
          <a:p>
            <a:pPr marL="0" indent="0">
              <a:buNone/>
            </a:pPr>
            <a:r>
              <a:rPr lang="fr-CA" sz="1900"/>
              <a:t> </a:t>
            </a:r>
          </a:p>
          <a:p>
            <a:pPr marL="0" indent="0">
              <a:buNone/>
            </a:pPr>
            <a:r>
              <a:rPr lang="fr-CA" sz="1900"/>
              <a:t>″les emplois féminins sont-ils payés à leur juste valeur relativement à des emplois masculins qui sont </a:t>
            </a:r>
            <a:r>
              <a:rPr lang="fr-CA" sz="1900" b="1" u="sng"/>
              <a:t>différents mais jugés équivalents</a:t>
            </a:r>
            <a:r>
              <a:rPr lang="fr-CA" sz="1900"/>
              <a:t> ?″</a:t>
            </a:r>
          </a:p>
          <a:p>
            <a:pPr marL="0" indent="0">
              <a:buNone/>
            </a:pPr>
            <a:r>
              <a:rPr lang="fr-CA" sz="1900"/>
              <a:t> </a:t>
            </a:r>
          </a:p>
          <a:p>
            <a:pPr marL="0" indent="0">
              <a:buNone/>
            </a:pPr>
            <a:endParaRPr lang="fr-CA" sz="1900"/>
          </a:p>
          <a:p>
            <a:pPr marL="0" lvl="0" indent="0">
              <a:buNone/>
            </a:pPr>
            <a:r>
              <a:rPr lang="fr-CA" sz="1900" b="1"/>
              <a:t>L’égalité en emploi…</a:t>
            </a:r>
          </a:p>
          <a:p>
            <a:pPr marL="0" indent="0">
              <a:buNone/>
            </a:pPr>
            <a:r>
              <a:rPr lang="fr-CA" sz="1900"/>
              <a:t> </a:t>
            </a:r>
          </a:p>
          <a:p>
            <a:pPr marL="0" indent="0">
              <a:buNone/>
            </a:pPr>
            <a:r>
              <a:rPr lang="fr-CA" sz="1900"/>
              <a:t>″les femmes qui occupent le </a:t>
            </a:r>
            <a:r>
              <a:rPr lang="fr-CA" sz="1900" b="1" u="sng"/>
              <a:t>même emploi</a:t>
            </a:r>
            <a:r>
              <a:rPr lang="fr-CA" sz="1900"/>
              <a:t> que des hommes ont-elles accès à la même échelle salariale ?″</a:t>
            </a:r>
          </a:p>
          <a:p>
            <a:endParaRPr lang="fr-CA" sz="190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C68358D-E127-466E-B78D-5A9B37654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6536" y="6035040"/>
            <a:ext cx="548640" cy="548640"/>
          </a:xfrm>
          <a:prstGeom prst="ellipse">
            <a:avLst/>
          </a:prstGeom>
          <a:solidFill>
            <a:schemeClr val="tx1">
              <a:alpha val="80000"/>
            </a:schemeClr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A3F37B8E-84C3-419C-BE14-CFAF4920C482}" type="slidenum">
              <a:rPr lang="fr-CA">
                <a:solidFill>
                  <a:schemeClr val="bg1"/>
                </a:solidFill>
              </a:rPr>
              <a:pPr algn="ctr">
                <a:spcAft>
                  <a:spcPts val="600"/>
                </a:spcAft>
              </a:pPr>
              <a:t>4</a:t>
            </a:fld>
            <a:endParaRPr lang="fr-CA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621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44BCC2E-7E39-4A11-8081-9673D79C8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fr-CA" sz="5000"/>
              <a:t>Historique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1999B20-6058-4C55-882E-A1FB050B6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2569464"/>
            <a:ext cx="242107" cy="1340860"/>
            <a:chOff x="56167" y="2761488"/>
            <a:chExt cx="242107" cy="1340860"/>
          </a:xfrm>
        </p:grpSpPr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168AC90C-344A-4A64-BC4B-AEE98034B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59">
              <a:extLst>
                <a:ext uri="{FF2B5EF4-FFF2-40B4-BE49-F238E27FC236}">
                  <a16:creationId xmlns:a16="http://schemas.microsoft.com/office/drawing/2014/main" id="{47AEB9AE-7E63-42CA-A3E5-F8EF7D8CA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076031FA-B93F-4A7D-AE66-85ADC613E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0C1FC8D1-E08A-4B12-A48F-BF225E5B0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F62D5F69-2C82-4007-8EF0-EBC9C2350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677FAED6-5057-4B80-B1CF-196DC022B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CE77C39F-572F-4435-85B4-9E9A35CF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B3283BD4-0BC4-41D1-B09B-CBDC4292C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BA3E687B-951E-45B2-BEFE-4CBEB32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A49870CA-6E02-4787-82A6-28C0CB6B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5639C028-DD6E-4E69-AE6E-1CC158EDC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B1CD1FE8-3027-45AA-AD53-5B131FB03D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1FD2B706-0BB9-4A30-9206-252E09A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D5783E13-BA0A-4F1E-A4F0-BFC9FF103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D0847D6C-8036-43A9-BA3E-D1E892888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1D610CBF-7C35-498A-9BDD-A2954A7CA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BCB60915-0422-4144-87E9-2289DBC0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9D64F486-DA93-45CE-9075-4110C67F1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DA8356F6-E822-44E0-8A11-33E5A5432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C825C106-0BD3-41C1-8520-50F54BD67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21E1D0D-A206-4BFF-99F9-EF599B00F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5444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5</a:t>
            </a:fld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6" name="Espace réservé du contenu 3">
            <a:extLst>
              <a:ext uri="{FF2B5EF4-FFF2-40B4-BE49-F238E27FC236}">
                <a16:creationId xmlns:a16="http://schemas.microsoft.com/office/drawing/2014/main" id="{0E5267B2-8449-4C45-B563-F458C22CFF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526031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581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5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9F752D8-8413-4A8F-A02A-6BC3A98F7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195"/>
            <a:ext cx="10165218" cy="703530"/>
          </a:xfrm>
        </p:spPr>
        <p:txBody>
          <a:bodyPr anchor="b">
            <a:normAutofit/>
          </a:bodyPr>
          <a:lstStyle/>
          <a:p>
            <a:r>
              <a:rPr lang="fr-CA" sz="4000" dirty="0">
                <a:solidFill>
                  <a:srgbClr val="000000"/>
                </a:solidFill>
              </a:rPr>
              <a:t>Application de la Loi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70E44C-1809-43D0-A8FB-55F114A64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/>
              <a:pPr>
                <a:spcAft>
                  <a:spcPts val="600"/>
                </a:spcAft>
              </a:pPr>
              <a:t>6</a:t>
            </a:fld>
            <a:endParaRPr lang="fr-CA"/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7833DEDF-BF6B-4388-B851-62062F6F1A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15819"/>
              </p:ext>
            </p:extLst>
          </p:nvPr>
        </p:nvGraphicFramePr>
        <p:xfrm>
          <a:off x="838200" y="1323975"/>
          <a:ext cx="9972675" cy="4790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9688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7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573559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38CE180-E7E2-4048-B184-C6CE186CB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5239512" cy="1344975"/>
          </a:xfrm>
        </p:spPr>
        <p:txBody>
          <a:bodyPr>
            <a:normAutofit/>
          </a:bodyPr>
          <a:lstStyle/>
          <a:p>
            <a:pPr algn="ctr"/>
            <a:r>
              <a:rPr lang="fr-CA" sz="3700" b="1" dirty="0"/>
              <a:t>Comparaisons typiques dans une même entreprise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341AA8-CF48-47B0-995A-26C2E76C4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5235490" cy="3773010"/>
          </a:xfrm>
        </p:spPr>
        <p:txBody>
          <a:bodyPr>
            <a:normAutofit/>
          </a:bodyPr>
          <a:lstStyle/>
          <a:p>
            <a:r>
              <a:rPr lang="fr-CA" sz="1700" dirty="0"/>
              <a:t>Dans un hôtel, l’emploi féminin </a:t>
            </a:r>
            <a:r>
              <a:rPr lang="fr-CA" sz="1700" b="1" dirty="0"/>
              <a:t>femme de chambre</a:t>
            </a:r>
            <a:r>
              <a:rPr lang="fr-CA" sz="1700" dirty="0"/>
              <a:t> a été comparé à l’emploi masculin </a:t>
            </a:r>
            <a:r>
              <a:rPr lang="fr-CA" sz="1700" b="1" dirty="0"/>
              <a:t>portier</a:t>
            </a:r>
            <a:r>
              <a:rPr lang="fr-CA" sz="1700" dirty="0"/>
              <a:t>.</a:t>
            </a:r>
          </a:p>
          <a:p>
            <a:r>
              <a:rPr lang="fr-CA" sz="1700" dirty="0"/>
              <a:t>Dans une entreprise de matériaux de construction, l’emploi féminin </a:t>
            </a:r>
            <a:r>
              <a:rPr lang="fr-CA" sz="1700" b="1" dirty="0"/>
              <a:t>commis-comptable</a:t>
            </a:r>
            <a:r>
              <a:rPr lang="fr-CA" sz="1700" dirty="0"/>
              <a:t> a été comparé à l’emploi masculin </a:t>
            </a:r>
            <a:r>
              <a:rPr lang="fr-CA" sz="1700" b="1" dirty="0"/>
              <a:t>vendeur de pièces</a:t>
            </a:r>
            <a:r>
              <a:rPr lang="fr-CA" sz="1700" dirty="0"/>
              <a:t>.</a:t>
            </a:r>
          </a:p>
          <a:p>
            <a:r>
              <a:rPr lang="fr-CA" sz="1700" dirty="0"/>
              <a:t>Dans une usine, l’emploi féminin </a:t>
            </a:r>
            <a:r>
              <a:rPr lang="fr-CA" sz="1700" b="1" dirty="0"/>
              <a:t>secrétaire à l’administration</a:t>
            </a:r>
            <a:r>
              <a:rPr lang="fr-CA" sz="1700" dirty="0"/>
              <a:t> a été comparé à l’emploi masculin </a:t>
            </a:r>
            <a:r>
              <a:rPr lang="fr-CA" sz="1700" b="1" dirty="0"/>
              <a:t>machiniste</a:t>
            </a:r>
            <a:r>
              <a:rPr lang="fr-CA" sz="1700" dirty="0"/>
              <a:t>.</a:t>
            </a:r>
          </a:p>
          <a:p>
            <a:r>
              <a:rPr lang="fr-CA" sz="1700" dirty="0"/>
              <a:t>Chez un concessionnaire automobile, l'emploi féminin </a:t>
            </a:r>
            <a:r>
              <a:rPr lang="fr-CA" sz="1700" b="1" dirty="0"/>
              <a:t>directrice commerciale</a:t>
            </a:r>
            <a:r>
              <a:rPr lang="fr-CA" sz="1700" dirty="0"/>
              <a:t> a été comparé à l’emploi masculin </a:t>
            </a:r>
            <a:r>
              <a:rPr lang="fr-CA" sz="1700" b="1" dirty="0"/>
              <a:t>directeur des ventes</a:t>
            </a:r>
            <a:r>
              <a:rPr lang="fr-CA" sz="1700" dirty="0"/>
              <a:t>.</a:t>
            </a:r>
          </a:p>
        </p:txBody>
      </p:sp>
      <p:pic>
        <p:nvPicPr>
          <p:cNvPr id="22" name="Graphic 7">
            <a:extLst>
              <a:ext uri="{FF2B5EF4-FFF2-40B4-BE49-F238E27FC236}">
                <a16:creationId xmlns:a16="http://schemas.microsoft.com/office/drawing/2014/main" id="{A09D0FE2-838E-4FC0-A8F1-73E96AC5E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0632" y="787907"/>
            <a:ext cx="5126736" cy="5126736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2A3E372-6238-47AE-A529-6FF01FF63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 smtClean="0"/>
              <a:pPr>
                <a:spcAft>
                  <a:spcPts val="600"/>
                </a:spcAft>
              </a:pPr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5785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106001E-CC44-4966-9110-EEF87ED9E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87552"/>
            <a:ext cx="5684520" cy="1088136"/>
          </a:xfrm>
        </p:spPr>
        <p:txBody>
          <a:bodyPr anchor="b">
            <a:normAutofit/>
          </a:bodyPr>
          <a:lstStyle/>
          <a:p>
            <a:r>
              <a:rPr lang="fr-CA" sz="3000" dirty="0"/>
              <a:t>Étape 1 – Planification et logistique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0A83C8-6C0F-44FD-82F6-7B58FC02A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79" y="2688336"/>
            <a:ext cx="5827396" cy="3584448"/>
          </a:xfrm>
        </p:spPr>
        <p:txBody>
          <a:bodyPr anchor="t">
            <a:normAutofit/>
          </a:bodyPr>
          <a:lstStyle/>
          <a:p>
            <a:r>
              <a:rPr lang="fr-CA" sz="2500" dirty="0"/>
              <a:t>Date effective du prochain maintien : 31 mars 2021</a:t>
            </a:r>
          </a:p>
          <a:p>
            <a:r>
              <a:rPr lang="fr-CA" sz="2500" dirty="0"/>
              <a:t>Collecte de données concernant tous les employés présents à ces dates</a:t>
            </a:r>
          </a:p>
          <a:p>
            <a:r>
              <a:rPr lang="fr-CA" sz="2500" dirty="0"/>
              <a:t>Liste des événements entre 2016 et 2021.</a:t>
            </a:r>
          </a:p>
          <a:p>
            <a:pPr marL="0" indent="0">
              <a:buNone/>
            </a:pPr>
            <a:endParaRPr lang="fr-CA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9B58F8-75F7-4671-891B-0A2F611543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69" r="14528" b="-1"/>
          <a:stretch/>
        </p:blipFill>
        <p:spPr>
          <a:xfrm>
            <a:off x="6972300" y="10"/>
            <a:ext cx="5219700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3250F4-258F-4FB7-8325-8EC421255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7321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3F37B8E-84C3-419C-BE14-CFAF4920C482}" type="slidenum">
              <a:rPr lang="fr-CA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8</a:t>
            </a:fld>
            <a:endParaRPr lang="fr-CA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04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416978-9E8A-4055-9BE8-811FF017D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CA" sz="4200" u="sng" dirty="0"/>
              <a:t>Changements législatifs (1) – Maintien continu</a:t>
            </a:r>
          </a:p>
        </p:txBody>
      </p:sp>
      <p:graphicFrame>
        <p:nvGraphicFramePr>
          <p:cNvPr id="27" name="Espace réservé du contenu 2">
            <a:extLst>
              <a:ext uri="{FF2B5EF4-FFF2-40B4-BE49-F238E27FC236}">
                <a16:creationId xmlns:a16="http://schemas.microsoft.com/office/drawing/2014/main" id="{389B5A0D-77EA-4D2E-8FF0-77CC918B6AC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07942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1525</Words>
  <Application>Microsoft Office PowerPoint</Application>
  <PresentationFormat>Widescreen</PresentationFormat>
  <Paragraphs>212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Arial Narrow</vt:lpstr>
      <vt:lpstr>Calibri</vt:lpstr>
      <vt:lpstr>Calibri Light</vt:lpstr>
      <vt:lpstr>Thème Office</vt:lpstr>
      <vt:lpstr>PowerPoint Presentation</vt:lpstr>
      <vt:lpstr>Agenda</vt:lpstr>
      <vt:lpstr>Principes d’équité salariale </vt:lpstr>
      <vt:lpstr>Équité salariale   vs.   Égalité salariale</vt:lpstr>
      <vt:lpstr>Historique</vt:lpstr>
      <vt:lpstr>Application de la Loi</vt:lpstr>
      <vt:lpstr>Comparaisons typiques dans une même entreprise</vt:lpstr>
      <vt:lpstr>Étape 1 – Planification et logistique</vt:lpstr>
      <vt:lpstr>Changements législatifs (1) – Maintien continu</vt:lpstr>
      <vt:lpstr>Événements pouvant générer des impacts entre deux exercices de maintien </vt:lpstr>
      <vt:lpstr>Changement législatif (2) – processus de participation</vt:lpstr>
      <vt:lpstr>Processus de participation</vt:lpstr>
      <vt:lpstr>Processus de participation ou comité conjoint ?</vt:lpstr>
      <vt:lpstr>Étape 2 –  Établissement des catégories d’emplois  et   des prédominances</vt:lpstr>
      <vt:lpstr>Étape 3 – Calcul de la rémunération de chaque catégorie d’emploi</vt:lpstr>
      <vt:lpstr>Étape 4 – Évaluation des catégories d’emplois</vt:lpstr>
      <vt:lpstr>Évaluation des catégories d’emplois</vt:lpstr>
      <vt:lpstr>Exemple : sous-facteur d’une grille d’évaluation d’emploi</vt:lpstr>
      <vt:lpstr>Étape 5 – Compilation et analyse des résultats</vt:lpstr>
      <vt:lpstr>Méthode individuelle</vt:lpstr>
      <vt:lpstr>Exemple : méthode individuelle</vt:lpstr>
      <vt:lpstr>Méthode globale</vt:lpstr>
      <vt:lpstr>Exemple : méthode globale</vt:lpstr>
      <vt:lpstr>Étape 6 – Affichage des résultats</vt:lpstr>
      <vt:lpstr>Nous contacter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Pelletier</dc:creator>
  <cp:lastModifiedBy>Pelletier,   André</cp:lastModifiedBy>
  <cp:revision>9</cp:revision>
  <dcterms:created xsi:type="dcterms:W3CDTF">2021-02-12T14:45:14Z</dcterms:created>
  <dcterms:modified xsi:type="dcterms:W3CDTF">2023-02-05T20:06:07Z</dcterms:modified>
</cp:coreProperties>
</file>