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6.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7.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8.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9.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20.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21.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2.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tags/tag4.xml" ContentType="application/vnd.openxmlformats-officedocument.presentationml.tags+xml"/>
  <Override PartName="/ppt/notesSlides/notesSlide23.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4.xml" ContentType="application/vnd.openxmlformats-officedocument.presentationml.notesSlide+xml"/>
  <Override PartName="/ppt/tags/tag5.xml" ContentType="application/vnd.openxmlformats-officedocument.presentationml.tags+xml"/>
  <Override PartName="/ppt/notesSlides/notesSlide25.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6.xml" ContentType="application/vnd.openxmlformats-officedocument.presentationml.tags+xml"/>
  <Override PartName="/ppt/notesSlides/notesSlide28.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notesSlides/notesSlide32.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notesSlides/notesSlide33.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34.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tags/tag7.xml" ContentType="application/vnd.openxmlformats-officedocument.presentationml.tags+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8" r:id="rId1"/>
  </p:sldMasterIdLst>
  <p:notesMasterIdLst>
    <p:notesMasterId r:id="rId38"/>
  </p:notesMasterIdLst>
  <p:handoutMasterIdLst>
    <p:handoutMasterId r:id="rId39"/>
  </p:handoutMasterIdLst>
  <p:sldIdLst>
    <p:sldId id="370" r:id="rId2"/>
    <p:sldId id="383" r:id="rId3"/>
    <p:sldId id="397" r:id="rId4"/>
    <p:sldId id="396" r:id="rId5"/>
    <p:sldId id="398" r:id="rId6"/>
    <p:sldId id="384" r:id="rId7"/>
    <p:sldId id="317" r:id="rId8"/>
    <p:sldId id="375" r:id="rId9"/>
    <p:sldId id="399" r:id="rId10"/>
    <p:sldId id="373" r:id="rId11"/>
    <p:sldId id="316" r:id="rId12"/>
    <p:sldId id="335" r:id="rId13"/>
    <p:sldId id="378" r:id="rId14"/>
    <p:sldId id="394" r:id="rId15"/>
    <p:sldId id="400" r:id="rId16"/>
    <p:sldId id="391" r:id="rId17"/>
    <p:sldId id="386" r:id="rId18"/>
    <p:sldId id="343" r:id="rId19"/>
    <p:sldId id="372" r:id="rId20"/>
    <p:sldId id="387" r:id="rId21"/>
    <p:sldId id="388" r:id="rId22"/>
    <p:sldId id="389" r:id="rId23"/>
    <p:sldId id="374" r:id="rId24"/>
    <p:sldId id="342" r:id="rId25"/>
    <p:sldId id="366" r:id="rId26"/>
    <p:sldId id="401" r:id="rId27"/>
    <p:sldId id="402" r:id="rId28"/>
    <p:sldId id="346" r:id="rId29"/>
    <p:sldId id="344" r:id="rId30"/>
    <p:sldId id="367" r:id="rId31"/>
    <p:sldId id="392" r:id="rId32"/>
    <p:sldId id="403" r:id="rId33"/>
    <p:sldId id="404" r:id="rId34"/>
    <p:sldId id="405" r:id="rId35"/>
    <p:sldId id="381" r:id="rId36"/>
    <p:sldId id="395" r:id="rId37"/>
  </p:sldIdLst>
  <p:sldSz cx="12192000" cy="6858000"/>
  <p:notesSz cx="9296400" cy="7010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éearpin" initials="ja" lastIdx="0" clrIdx="0">
    <p:extLst>
      <p:ext uri="{19B8F6BF-5375-455C-9EA6-DF929625EA0E}">
        <p15:presenceInfo xmlns:p15="http://schemas.microsoft.com/office/powerpoint/2012/main" userId="Joséearp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7DAFF"/>
    <a:srgbClr val="007DC5"/>
    <a:srgbClr val="21407A"/>
    <a:srgbClr val="04456F"/>
    <a:srgbClr val="DCDEE0"/>
    <a:srgbClr val="0061A5"/>
    <a:srgbClr val="00617D"/>
    <a:srgbClr val="007D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58" autoAdjust="0"/>
    <p:restoredTop sz="74568" autoAdjust="0"/>
  </p:normalViewPr>
  <p:slideViewPr>
    <p:cSldViewPr>
      <p:cViewPr varScale="1">
        <p:scale>
          <a:sx n="78" d="100"/>
          <a:sy n="78" d="100"/>
        </p:scale>
        <p:origin x="1242" y="96"/>
      </p:cViewPr>
      <p:guideLst>
        <p:guide orient="horz" pos="2160"/>
        <p:guide pos="3840"/>
      </p:guideLst>
    </p:cSldViewPr>
  </p:slideViewPr>
  <p:outlineViewPr>
    <p:cViewPr>
      <p:scale>
        <a:sx n="33" d="100"/>
        <a:sy n="33" d="100"/>
      </p:scale>
      <p:origin x="4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52351D8A-7B0E-4902-9591-4C09DD42F746}">
      <dgm:prSet custT="1"/>
      <dgm:spPr>
        <a:solidFill>
          <a:srgbClr val="007DC5"/>
        </a:solidFill>
      </dgm:spPr>
      <dgm:t>
        <a:bodyPr/>
        <a:lstStyle/>
        <a:p>
          <a:pPr>
            <a:lnSpc>
              <a:spcPct val="100000"/>
            </a:lnSpc>
          </a:pPr>
          <a:r>
            <a:rPr lang="fr-CA" sz="2150" dirty="0" smtClean="0">
              <a:latin typeface="Alte DIN 1451 Mittelschrift" panose="020B0603020202020204" pitchFamily="34" charset="0"/>
            </a:rPr>
            <a:t>SPPROC </a:t>
          </a:r>
        </a:p>
        <a:p>
          <a:pPr>
            <a:lnSpc>
              <a:spcPct val="100000"/>
            </a:lnSpc>
          </a:pPr>
          <a:r>
            <a:rPr lang="fr-CA" sz="2150" dirty="0" smtClean="0">
              <a:latin typeface="Alte DIN 1451 Mittelschrift" panose="020B0603020202020204" pitchFamily="34" charset="0"/>
            </a:rPr>
            <a:t>ET </a:t>
          </a:r>
        </a:p>
        <a:p>
          <a:pPr>
            <a:lnSpc>
              <a:spcPct val="100000"/>
            </a:lnSpc>
          </a:pPr>
          <a:r>
            <a:rPr lang="fr-CA" sz="2150" dirty="0" smtClean="0">
              <a:latin typeface="Alte DIN 1451 Mittelschrift" panose="020B0603020202020204" pitchFamily="34" charset="0"/>
            </a:rPr>
            <a:t>FPPU</a:t>
          </a:r>
          <a:endParaRPr lang="fr-CA" sz="2150" dirty="0">
            <a:latin typeface="Alte DIN 1451 Mittelschrift" panose="020B0603020202020204" pitchFamily="34" charset="0"/>
          </a:endParaRPr>
        </a:p>
      </dgm:t>
    </dgm:pt>
    <dgm:pt modelId="{18877583-B639-4F69-A627-31C4B1AA74A6}" type="parTrans" cxnId="{B5F18EF5-CED7-4701-A0BC-357C4E1A995B}">
      <dgm:prSet/>
      <dgm:spPr/>
      <dgm:t>
        <a:bodyPr/>
        <a:lstStyle/>
        <a:p>
          <a:endParaRPr lang="fr-CA"/>
        </a:p>
      </dgm:t>
    </dgm:pt>
    <dgm:pt modelId="{0A97FD3A-C67A-4DF9-ACDC-6378141B3A24}" type="sibTrans" cxnId="{B5F18EF5-CED7-4701-A0BC-357C4E1A995B}">
      <dgm:prSet/>
      <dgm:spPr/>
      <dgm:t>
        <a:bodyPr/>
        <a:lstStyle/>
        <a:p>
          <a:endParaRPr lang="fr-CA"/>
        </a:p>
      </dgm:t>
    </dgm:pt>
    <dgm:pt modelId="{9D994C83-DB2E-4CCD-8E4A-127E8E40B716}">
      <dgm:prSet custT="1"/>
      <dgm:spPr/>
      <dgm:t>
        <a:bodyPr/>
        <a:lstStyle/>
        <a:p>
          <a:pPr algn="l">
            <a:spcAft>
              <a:spcPts val="1800"/>
            </a:spcAft>
          </a:pPr>
          <a:r>
            <a:rPr lang="fr-CA" sz="2400" b="0" dirty="0" smtClean="0">
              <a:solidFill>
                <a:srgbClr val="04456F"/>
              </a:solidFill>
              <a:latin typeface="Alte DIN 1451 Mittelschrift" panose="020B0603020202020204" pitchFamily="34" charset="0"/>
            </a:rPr>
            <a:t>Syndicat des Professionnelles et Professionnels de la Recherche Œuvrant au CHUL</a:t>
          </a:r>
          <a:endParaRPr lang="fr-CA" sz="2400" b="0" dirty="0">
            <a:solidFill>
              <a:srgbClr val="04456F"/>
            </a:solidFill>
            <a:latin typeface="Alte DIN 1451 Mittelschrift" panose="020B0603020202020204" pitchFamily="34" charset="0"/>
          </a:endParaRPr>
        </a:p>
      </dgm:t>
    </dgm:pt>
    <dgm:pt modelId="{8E101D80-7127-427B-8ECA-EC5886F08450}" type="parTrans" cxnId="{FAE1DE20-5C88-46E7-9CAF-EAAD31CC0AD3}">
      <dgm:prSet/>
      <dgm:spPr/>
      <dgm:t>
        <a:bodyPr/>
        <a:lstStyle/>
        <a:p>
          <a:endParaRPr lang="fr-CA"/>
        </a:p>
      </dgm:t>
    </dgm:pt>
    <dgm:pt modelId="{449A46C3-093E-4545-BADC-87C2BF8962A2}" type="sibTrans" cxnId="{FAE1DE20-5C88-46E7-9CAF-EAAD31CC0AD3}">
      <dgm:prSet/>
      <dgm:spPr/>
      <dgm:t>
        <a:bodyPr/>
        <a:lstStyle/>
        <a:p>
          <a:endParaRPr lang="fr-CA"/>
        </a:p>
      </dgm:t>
    </dgm:pt>
    <dgm:pt modelId="{ACA9BFE8-62FE-4C1E-856F-C73149CEFECB}">
      <dgm:prSet custT="1"/>
      <dgm:spPr>
        <a:solidFill>
          <a:srgbClr val="007DC5"/>
        </a:solidFill>
      </dgm:spPr>
      <dgm:t>
        <a:bodyPr/>
        <a:lstStyle/>
        <a:p>
          <a:r>
            <a:rPr lang="fr-CA" sz="2400" dirty="0" smtClean="0">
              <a:latin typeface="Alte DIN 1451 Mittelschrift" panose="020B0603020202020204" pitchFamily="34" charset="0"/>
            </a:rPr>
            <a:t> </a:t>
          </a:r>
          <a:r>
            <a:rPr lang="fr-CA" sz="2150" dirty="0" smtClean="0">
              <a:latin typeface="Alte DIN 1451 Mittelschrift" panose="020B0603020202020204" pitchFamily="34" charset="0"/>
            </a:rPr>
            <a:t>EMPLOYEUR</a:t>
          </a:r>
          <a:endParaRPr lang="fr-CA" sz="2150" dirty="0">
            <a:latin typeface="Alte DIN 1451 Mittelschrift" panose="020B0603020202020204" pitchFamily="34" charset="0"/>
          </a:endParaRPr>
        </a:p>
      </dgm:t>
    </dgm:pt>
    <dgm:pt modelId="{AC6759EC-A60D-484B-9CC2-2FB4C3F2C7E2}" type="parTrans" cxnId="{F9F6D638-B3B9-4F74-8A22-964FF0830D03}">
      <dgm:prSet/>
      <dgm:spPr/>
      <dgm:t>
        <a:bodyPr/>
        <a:lstStyle/>
        <a:p>
          <a:endParaRPr lang="fr-CA"/>
        </a:p>
      </dgm:t>
    </dgm:pt>
    <dgm:pt modelId="{CD2032CF-EE02-4DBE-8075-0BC5098029F4}" type="sibTrans" cxnId="{F9F6D638-B3B9-4F74-8A22-964FF0830D03}">
      <dgm:prSet/>
      <dgm:spPr/>
      <dgm:t>
        <a:bodyPr/>
        <a:lstStyle/>
        <a:p>
          <a:endParaRPr lang="fr-CA"/>
        </a:p>
      </dgm:t>
    </dgm:pt>
    <dgm:pt modelId="{7EC4D2C8-7202-4E0C-990A-3CEA492E00E0}">
      <dgm:prSet custT="1"/>
      <dgm:spPr/>
      <dgm:t>
        <a:bodyPr/>
        <a:lstStyle/>
        <a:p>
          <a:r>
            <a:rPr lang="fr-FR" sz="2400" b="0" dirty="0" smtClean="0">
              <a:solidFill>
                <a:srgbClr val="04456F"/>
              </a:solidFill>
              <a:effectLst/>
              <a:latin typeface="Alte DIN 1451 Mittelschrift" panose="020B0603020202020204" pitchFamily="34" charset="0"/>
              <a:ea typeface="+mn-ea"/>
              <a:cs typeface="+mn-cs"/>
            </a:rPr>
            <a:t>La Société de gestion du personnel du CRCHU de Québec </a:t>
          </a:r>
          <a:r>
            <a:rPr lang="fr-FR" sz="2400" b="0" dirty="0" smtClean="0">
              <a:solidFill>
                <a:srgbClr val="0070C0"/>
              </a:solidFill>
              <a:effectLst/>
              <a:latin typeface="Alte DIN 1451 Mittelschrift" panose="020B0603020202020204" pitchFamily="34" charset="0"/>
              <a:ea typeface="+mn-ea"/>
              <a:cs typeface="+mn-cs"/>
            </a:rPr>
            <a:t>- </a:t>
          </a:r>
          <a:r>
            <a:rPr lang="fr-FR" sz="2400" b="0" dirty="0" smtClean="0">
              <a:solidFill>
                <a:srgbClr val="0070C0"/>
              </a:solidFill>
              <a:effectLst/>
              <a:latin typeface="Alte DIN 1451 Mittelschrift" panose="020B0603020202020204" pitchFamily="34" charset="0"/>
              <a:ea typeface="+mn-ea"/>
              <a:cs typeface="+mn-cs"/>
            </a:rPr>
            <a:t>Université </a:t>
          </a:r>
          <a:r>
            <a:rPr lang="fr-FR" sz="2400" b="0" dirty="0" smtClean="0">
              <a:solidFill>
                <a:srgbClr val="0070C0"/>
              </a:solidFill>
              <a:effectLst/>
              <a:latin typeface="Alte DIN 1451 Mittelschrift" panose="020B0603020202020204" pitchFamily="34" charset="0"/>
              <a:ea typeface="+mn-ea"/>
              <a:cs typeface="+mn-cs"/>
            </a:rPr>
            <a:t>Laval</a:t>
          </a:r>
          <a:endParaRPr lang="fr-CA" sz="2800" dirty="0">
            <a:solidFill>
              <a:srgbClr val="0070C0"/>
            </a:solidFill>
            <a:latin typeface="Alte DIN 1451 Mittelschrift" panose="020B0603020202020204" pitchFamily="34" charset="0"/>
          </a:endParaRPr>
        </a:p>
      </dgm:t>
    </dgm:pt>
    <dgm:pt modelId="{C131131D-4405-4F86-AD08-B731587BC6F3}" type="parTrans" cxnId="{25F8CF85-CD9A-42E1-B170-AA48DE45CEAF}">
      <dgm:prSet/>
      <dgm:spPr/>
      <dgm:t>
        <a:bodyPr/>
        <a:lstStyle/>
        <a:p>
          <a:endParaRPr lang="fr-CA"/>
        </a:p>
      </dgm:t>
    </dgm:pt>
    <dgm:pt modelId="{4575C476-5BF2-41CB-971B-B64B0C02B971}" type="sibTrans" cxnId="{25F8CF85-CD9A-42E1-B170-AA48DE45CEAF}">
      <dgm:prSet/>
      <dgm:spPr/>
      <dgm:t>
        <a:bodyPr/>
        <a:lstStyle/>
        <a:p>
          <a:endParaRPr lang="fr-CA"/>
        </a:p>
      </dgm:t>
    </dgm:pt>
    <dgm:pt modelId="{C6EF4242-909A-42AB-9A27-C352667FF73C}">
      <dgm:prSet custT="1"/>
      <dgm:spPr/>
      <dgm:t>
        <a:bodyPr/>
        <a:lstStyle/>
        <a:p>
          <a:pPr algn="l">
            <a:spcAft>
              <a:spcPct val="15000"/>
            </a:spcAft>
          </a:pPr>
          <a:r>
            <a:rPr lang="fr-CA" sz="2400" b="0" dirty="0" smtClean="0">
              <a:solidFill>
                <a:srgbClr val="04456F"/>
              </a:solidFill>
              <a:latin typeface="Alte DIN 1451 Mittelschrift" panose="020B0603020202020204" pitchFamily="34" charset="0"/>
            </a:rPr>
            <a:t>Fédération du personnel professionnel des universités et de la recherche</a:t>
          </a:r>
          <a:endParaRPr lang="fr-CA" sz="2400" b="0" dirty="0">
            <a:solidFill>
              <a:srgbClr val="04456F"/>
            </a:solidFill>
            <a:latin typeface="Alte DIN 1451 Mittelschrift" panose="020B0603020202020204" pitchFamily="34" charset="0"/>
          </a:endParaRPr>
        </a:p>
      </dgm:t>
    </dgm:pt>
    <dgm:pt modelId="{773204A8-B0F4-419D-A676-4F7B9B267D93}" type="parTrans" cxnId="{697ADF64-8763-4209-A8F3-C7DADFF94725}">
      <dgm:prSet/>
      <dgm:spPr/>
      <dgm:t>
        <a:bodyPr/>
        <a:lstStyle/>
        <a:p>
          <a:endParaRPr lang="fr-CA"/>
        </a:p>
      </dgm:t>
    </dgm:pt>
    <dgm:pt modelId="{07FBB6AB-EEE6-4E8E-9235-9B3325EDE57E}" type="sibTrans" cxnId="{697ADF64-8763-4209-A8F3-C7DADFF94725}">
      <dgm:prSet/>
      <dgm:spPr/>
      <dgm:t>
        <a:bodyPr/>
        <a:lstStyle/>
        <a:p>
          <a:endParaRPr lang="fr-CA"/>
        </a:p>
      </dgm:t>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B1E0EDF0-97EF-4C2F-8689-8EBE31C0632F}" type="pres">
      <dgm:prSet presAssocID="{52351D8A-7B0E-4902-9591-4C09DD42F746}" presName="linNode" presStyleCnt="0"/>
      <dgm:spPr/>
    </dgm:pt>
    <dgm:pt modelId="{1C0802EB-85E5-4329-8067-72D6DB55E8E1}" type="pres">
      <dgm:prSet presAssocID="{52351D8A-7B0E-4902-9591-4C09DD42F746}" presName="parentText" presStyleLbl="node1" presStyleIdx="0" presStyleCnt="2" custScaleX="75392" custScaleY="78426" custLinFactNeighborX="-2929" custLinFactNeighborY="-1888">
        <dgm:presLayoutVars>
          <dgm:chMax val="1"/>
          <dgm:bulletEnabled val="1"/>
        </dgm:presLayoutVars>
      </dgm:prSet>
      <dgm:spPr/>
      <dgm:t>
        <a:bodyPr/>
        <a:lstStyle/>
        <a:p>
          <a:endParaRPr lang="fr-CA"/>
        </a:p>
      </dgm:t>
    </dgm:pt>
    <dgm:pt modelId="{7187B190-C7BD-4394-9608-FCAAA64B912F}" type="pres">
      <dgm:prSet presAssocID="{52351D8A-7B0E-4902-9591-4C09DD42F746}" presName="descendantText" presStyleLbl="alignAccFollowNode1" presStyleIdx="0" presStyleCnt="2" custAng="0" custScaleX="144277" custScaleY="92845" custLinFactNeighborX="28" custLinFactNeighborY="329">
        <dgm:presLayoutVars>
          <dgm:bulletEnabled val="1"/>
        </dgm:presLayoutVars>
      </dgm:prSet>
      <dgm:spPr/>
      <dgm:t>
        <a:bodyPr/>
        <a:lstStyle/>
        <a:p>
          <a:endParaRPr lang="fr-CA"/>
        </a:p>
      </dgm:t>
    </dgm:pt>
    <dgm:pt modelId="{E2130A97-B282-419D-8BEF-C81328DF58C2}" type="pres">
      <dgm:prSet presAssocID="{0A97FD3A-C67A-4DF9-ACDC-6378141B3A24}" presName="sp" presStyleCnt="0"/>
      <dgm:spPr/>
    </dgm:pt>
    <dgm:pt modelId="{DCABA45C-964B-42D9-B3E5-18350B1BBF17}" type="pres">
      <dgm:prSet presAssocID="{ACA9BFE8-62FE-4C1E-856F-C73149CEFECB}" presName="linNode" presStyleCnt="0"/>
      <dgm:spPr/>
    </dgm:pt>
    <dgm:pt modelId="{4AA2C5D2-B7AE-4975-A664-A7A68A4132A4}" type="pres">
      <dgm:prSet presAssocID="{ACA9BFE8-62FE-4C1E-856F-C73149CEFECB}" presName="parentText" presStyleLbl="node1" presStyleIdx="1" presStyleCnt="2" custScaleX="75392" custScaleY="86841" custLinFactNeighborX="-524" custLinFactNeighborY="-874">
        <dgm:presLayoutVars>
          <dgm:chMax val="1"/>
          <dgm:bulletEnabled val="1"/>
        </dgm:presLayoutVars>
      </dgm:prSet>
      <dgm:spPr/>
      <dgm:t>
        <a:bodyPr/>
        <a:lstStyle/>
        <a:p>
          <a:endParaRPr lang="fr-CA"/>
        </a:p>
      </dgm:t>
    </dgm:pt>
    <dgm:pt modelId="{A37C1A32-17A2-4D62-BF46-6B08E5F48469}" type="pres">
      <dgm:prSet presAssocID="{ACA9BFE8-62FE-4C1E-856F-C73149CEFECB}" presName="descendantText" presStyleLbl="alignAccFollowNode1" presStyleIdx="1" presStyleCnt="2" custScaleX="145119" custScaleY="87389" custLinFactNeighborX="9" custLinFactNeighborY="-1993">
        <dgm:presLayoutVars>
          <dgm:bulletEnabled val="1"/>
        </dgm:presLayoutVars>
      </dgm:prSet>
      <dgm:spPr/>
      <dgm:t>
        <a:bodyPr/>
        <a:lstStyle/>
        <a:p>
          <a:endParaRPr lang="fr-CA"/>
        </a:p>
      </dgm:t>
    </dgm:pt>
  </dgm:ptLst>
  <dgm:cxnLst>
    <dgm:cxn modelId="{077474B0-89DC-4B78-816E-4C84D0B4AFAA}" type="presOf" srcId="{52351D8A-7B0E-4902-9591-4C09DD42F746}" destId="{1C0802EB-85E5-4329-8067-72D6DB55E8E1}" srcOrd="0" destOrd="0" presId="urn:microsoft.com/office/officeart/2005/8/layout/vList5"/>
    <dgm:cxn modelId="{A8717A74-633A-4B5D-94D6-029EB512C548}" type="presOf" srcId="{7EC4D2C8-7202-4E0C-990A-3CEA492E00E0}" destId="{A37C1A32-17A2-4D62-BF46-6B08E5F48469}" srcOrd="0" destOrd="0" presId="urn:microsoft.com/office/officeart/2005/8/layout/vList5"/>
    <dgm:cxn modelId="{65FD86D5-5F30-4A31-8321-3A9C970389F2}" type="presOf" srcId="{C6EF4242-909A-42AB-9A27-C352667FF73C}" destId="{7187B190-C7BD-4394-9608-FCAAA64B912F}" srcOrd="0" destOrd="1" presId="urn:microsoft.com/office/officeart/2005/8/layout/vList5"/>
    <dgm:cxn modelId="{EDD75BCF-8929-4351-A8CB-FE942B49B288}" type="presOf" srcId="{ACA9BFE8-62FE-4C1E-856F-C73149CEFECB}" destId="{4AA2C5D2-B7AE-4975-A664-A7A68A4132A4}" srcOrd="0" destOrd="0" presId="urn:microsoft.com/office/officeart/2005/8/layout/vList5"/>
    <dgm:cxn modelId="{2C7E72B8-713E-4159-B652-09602ACCA697}" type="presOf" srcId="{8C104E14-BB25-4F0B-880A-00F941FC957A}" destId="{64AA178A-BA6E-4295-A01F-7FD235F811CA}" srcOrd="0" destOrd="0" presId="urn:microsoft.com/office/officeart/2005/8/layout/vList5"/>
    <dgm:cxn modelId="{F3869AEC-A4E0-4B35-8C54-719C8F472A49}" type="presOf" srcId="{9D994C83-DB2E-4CCD-8E4A-127E8E40B716}" destId="{7187B190-C7BD-4394-9608-FCAAA64B912F}" srcOrd="0" destOrd="0" presId="urn:microsoft.com/office/officeart/2005/8/layout/vList5"/>
    <dgm:cxn modelId="{25F8CF85-CD9A-42E1-B170-AA48DE45CEAF}" srcId="{ACA9BFE8-62FE-4C1E-856F-C73149CEFECB}" destId="{7EC4D2C8-7202-4E0C-990A-3CEA492E00E0}" srcOrd="0" destOrd="0" parTransId="{C131131D-4405-4F86-AD08-B731587BC6F3}" sibTransId="{4575C476-5BF2-41CB-971B-B64B0C02B971}"/>
    <dgm:cxn modelId="{697ADF64-8763-4209-A8F3-C7DADFF94725}" srcId="{52351D8A-7B0E-4902-9591-4C09DD42F746}" destId="{C6EF4242-909A-42AB-9A27-C352667FF73C}" srcOrd="1" destOrd="0" parTransId="{773204A8-B0F4-419D-A676-4F7B9B267D93}" sibTransId="{07FBB6AB-EEE6-4E8E-9235-9B3325EDE57E}"/>
    <dgm:cxn modelId="{FAE1DE20-5C88-46E7-9CAF-EAAD31CC0AD3}" srcId="{52351D8A-7B0E-4902-9591-4C09DD42F746}" destId="{9D994C83-DB2E-4CCD-8E4A-127E8E40B716}" srcOrd="0" destOrd="0" parTransId="{8E101D80-7127-427B-8ECA-EC5886F08450}" sibTransId="{449A46C3-093E-4545-BADC-87C2BF8962A2}"/>
    <dgm:cxn modelId="{B5F18EF5-CED7-4701-A0BC-357C4E1A995B}" srcId="{8C104E14-BB25-4F0B-880A-00F941FC957A}" destId="{52351D8A-7B0E-4902-9591-4C09DD42F746}" srcOrd="0" destOrd="0" parTransId="{18877583-B639-4F69-A627-31C4B1AA74A6}" sibTransId="{0A97FD3A-C67A-4DF9-ACDC-6378141B3A24}"/>
    <dgm:cxn modelId="{F9F6D638-B3B9-4F74-8A22-964FF0830D03}" srcId="{8C104E14-BB25-4F0B-880A-00F941FC957A}" destId="{ACA9BFE8-62FE-4C1E-856F-C73149CEFECB}" srcOrd="1" destOrd="0" parTransId="{AC6759EC-A60D-484B-9CC2-2FB4C3F2C7E2}" sibTransId="{CD2032CF-EE02-4DBE-8075-0BC5098029F4}"/>
    <dgm:cxn modelId="{6A0210E0-AE70-4874-9D08-8DFFC43034B9}" type="presParOf" srcId="{64AA178A-BA6E-4295-A01F-7FD235F811CA}" destId="{B1E0EDF0-97EF-4C2F-8689-8EBE31C0632F}" srcOrd="0" destOrd="0" presId="urn:microsoft.com/office/officeart/2005/8/layout/vList5"/>
    <dgm:cxn modelId="{3F55191D-8628-483E-8105-A74F5E24CDF0}" type="presParOf" srcId="{B1E0EDF0-97EF-4C2F-8689-8EBE31C0632F}" destId="{1C0802EB-85E5-4329-8067-72D6DB55E8E1}" srcOrd="0" destOrd="0" presId="urn:microsoft.com/office/officeart/2005/8/layout/vList5"/>
    <dgm:cxn modelId="{6EAEC7CB-1DDA-49EC-A1C7-6D891B8987D5}" type="presParOf" srcId="{B1E0EDF0-97EF-4C2F-8689-8EBE31C0632F}" destId="{7187B190-C7BD-4394-9608-FCAAA64B912F}" srcOrd="1" destOrd="0" presId="urn:microsoft.com/office/officeart/2005/8/layout/vList5"/>
    <dgm:cxn modelId="{54112E46-D62F-4628-AA30-AF885FFC5999}" type="presParOf" srcId="{64AA178A-BA6E-4295-A01F-7FD235F811CA}" destId="{E2130A97-B282-419D-8BEF-C81328DF58C2}" srcOrd="1" destOrd="0" presId="urn:microsoft.com/office/officeart/2005/8/layout/vList5"/>
    <dgm:cxn modelId="{0C46FE79-466D-4639-AC91-617343D8762A}" type="presParOf" srcId="{64AA178A-BA6E-4295-A01F-7FD235F811CA}" destId="{DCABA45C-964B-42D9-B3E5-18350B1BBF17}" srcOrd="2" destOrd="0" presId="urn:microsoft.com/office/officeart/2005/8/layout/vList5"/>
    <dgm:cxn modelId="{D37DA81D-00E5-43A4-B89F-71CE1650B8D3}" type="presParOf" srcId="{DCABA45C-964B-42D9-B3E5-18350B1BBF17}" destId="{4AA2C5D2-B7AE-4975-A664-A7A68A4132A4}" srcOrd="0" destOrd="0" presId="urn:microsoft.com/office/officeart/2005/8/layout/vList5"/>
    <dgm:cxn modelId="{002DA7ED-EA59-47ED-8C41-D216A3763AA8}" type="presParOf" srcId="{DCABA45C-964B-42D9-B3E5-18350B1BBF17}" destId="{A37C1A32-17A2-4D62-BF46-6B08E5F4846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10.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lnSpc>
              <a:spcPct val="150000"/>
            </a:lnSpc>
          </a:pPr>
          <a:r>
            <a:rPr lang="fr-CA" sz="2400" dirty="0" smtClean="0">
              <a:solidFill>
                <a:srgbClr val="04456F"/>
              </a:solidFill>
              <a:latin typeface="Alte DIN 1451 Mittelschrift" panose="020B0603020202020204" pitchFamily="34" charset="0"/>
            </a:rPr>
            <a:t>CLASSIFICATION                     ET RÉMUNÉRATION</a:t>
          </a:r>
        </a:p>
        <a:p>
          <a:pPr algn="ctr">
            <a:lnSpc>
              <a:spcPct val="150000"/>
            </a:lnSpc>
          </a:pPr>
          <a:r>
            <a:rPr lang="fr-CA" sz="2400" dirty="0" smtClean="0">
              <a:solidFill>
                <a:srgbClr val="21407A"/>
              </a:solidFill>
              <a:latin typeface="Alte DIN 1451 Mittelschrift" panose="020B0603020202020204" pitchFamily="34" charset="0"/>
            </a:rPr>
            <a:t>(Annexe B)</a:t>
          </a:r>
          <a:r>
            <a:rPr lang="fr-CA" sz="2400" dirty="0" smtClean="0">
              <a:solidFill>
                <a:srgbClr val="04456F"/>
              </a:solidFill>
              <a:latin typeface="Alte DIN 1451 Mittelschrift" panose="020B0603020202020204" pitchFamily="34" charset="0"/>
            </a:rPr>
            <a:t> </a:t>
          </a:r>
          <a:endParaRPr lang="fr-CA" sz="2400" dirty="0">
            <a:solidFill>
              <a:srgbClr val="04456F"/>
            </a:solidFill>
            <a:latin typeface="Alte DIN 1451 Mittelschrift" panose="020B0603020202020204" pitchFamily="34" charset="0"/>
          </a:endParaRPr>
        </a:p>
      </dgm:t>
    </dgm:pt>
    <dgm:pt modelId="{FB517DDF-B2A3-47B0-8F93-6101F44B00CF}" type="parTrans" cxnId="{BA6E86B4-1006-4BE4-8CF1-2E3706175CC9}">
      <dgm:prSet/>
      <dgm:spPr/>
      <dgm:t>
        <a:bodyPr/>
        <a:lstStyle/>
        <a:p>
          <a:endParaRPr lang="fr-CA">
            <a:latin typeface="Alte DIN 1451 Mittelschrift" panose="020B0603020202020204" pitchFamily="34" charset="0"/>
          </a:endParaRPr>
        </a:p>
      </dgm:t>
    </dgm:pt>
    <dgm:pt modelId="{BD3BA5FD-1B94-412C-BA98-9CA2FAF38EA3}" type="sibTrans" cxnId="{BA6E86B4-1006-4BE4-8CF1-2E3706175CC9}">
      <dgm:prSet/>
      <dgm:spPr/>
      <dgm:t>
        <a:bodyPr/>
        <a:lstStyle/>
        <a:p>
          <a:endParaRPr lang="fr-CA">
            <a:latin typeface="Alte DIN 1451 Mittelschrift" panose="020B0603020202020204" pitchFamily="34" charset="0"/>
          </a:endParaRPr>
        </a:p>
      </dgm:t>
    </dgm:pt>
    <dgm:pt modelId="{41854F37-A3DE-4CDD-9ED5-821C49CBC942}">
      <dgm:prSet phldrT="[Texte]" custT="1"/>
      <dgm:spPr>
        <a:solidFill>
          <a:srgbClr val="007DC5"/>
        </a:solidFill>
      </dgm:spPr>
      <dgm:t>
        <a:bodyPr/>
        <a:lstStyle/>
        <a:p>
          <a:pPr marL="358775" indent="-173038">
            <a:lnSpc>
              <a:spcPct val="100000"/>
            </a:lnSpc>
          </a:pPr>
          <a:r>
            <a:rPr lang="fr-CA" sz="2200" dirty="0" smtClean="0">
              <a:solidFill>
                <a:schemeClr val="bg1"/>
              </a:solidFill>
              <a:latin typeface="Alte DIN 1451 Mittelschrift" panose="020B0603020202020204" pitchFamily="34" charset="0"/>
            </a:rPr>
            <a:t>Lorsque les tâches assignées par </a:t>
          </a:r>
          <a:r>
            <a:rPr lang="fr-CA" sz="2200" dirty="0" smtClean="0">
              <a:solidFill>
                <a:schemeClr val="bg1"/>
              </a:solidFill>
              <a:latin typeface="Alte DIN 1451 Mittelschrift" panose="020B0603020202020204" pitchFamily="34" charset="0"/>
            </a:rPr>
            <a:t>une chercheuse ou un chercheur </a:t>
          </a:r>
          <a:r>
            <a:rPr lang="fr-CA" sz="2200" dirty="0" smtClean="0">
              <a:solidFill>
                <a:schemeClr val="bg1"/>
              </a:solidFill>
              <a:latin typeface="Alte DIN 1451 Mittelschrift" panose="020B0603020202020204" pitchFamily="34" charset="0"/>
            </a:rPr>
            <a:t>responsable à un(e) PPR justifient un changement de catégorie d’emploi, la/le PPR est </a:t>
          </a:r>
          <a:r>
            <a:rPr lang="fr-CA" sz="2200" dirty="0" smtClean="0">
              <a:solidFill>
                <a:schemeClr val="bg1"/>
              </a:solidFill>
              <a:latin typeface="Alte DIN 1451 Mittelschrift" panose="020B0603020202020204" pitchFamily="34" charset="0"/>
            </a:rPr>
            <a:t/>
          </a:r>
          <a:br>
            <a:rPr lang="fr-CA" sz="2200" dirty="0" smtClean="0">
              <a:solidFill>
                <a:schemeClr val="bg1"/>
              </a:solidFill>
              <a:latin typeface="Alte DIN 1451 Mittelschrift" panose="020B0603020202020204" pitchFamily="34" charset="0"/>
            </a:rPr>
          </a:br>
          <a:r>
            <a:rPr lang="fr-CA" sz="2200" dirty="0" smtClean="0">
              <a:solidFill>
                <a:schemeClr val="bg1"/>
              </a:solidFill>
              <a:latin typeface="Alte DIN 1451 Mittelschrift" panose="020B0603020202020204" pitchFamily="34" charset="0"/>
            </a:rPr>
            <a:t>intégré(e</a:t>
          </a:r>
          <a:r>
            <a:rPr lang="fr-CA" sz="2200" dirty="0" smtClean="0">
              <a:solidFill>
                <a:schemeClr val="bg1"/>
              </a:solidFill>
              <a:latin typeface="Alte DIN 1451 Mittelschrift" panose="020B0603020202020204" pitchFamily="34" charset="0"/>
            </a:rPr>
            <a:t>) dans l'échelle de traitement de sa nouvelle catégorie d’emploi au même échelon (15.8)</a:t>
          </a:r>
          <a:endParaRPr lang="fr-CA" sz="2200" dirty="0">
            <a:solidFill>
              <a:schemeClr val="bg1"/>
            </a:solidFill>
            <a:latin typeface="Alte DIN 1451 Mittelschrift" panose="020B0603020202020204" pitchFamily="34" charset="0"/>
          </a:endParaRPr>
        </a:p>
      </dgm:t>
    </dgm:pt>
    <dgm:pt modelId="{EFBF88C4-1D6E-4C70-8E9F-5F732A64B329}" type="sibTrans" cxnId="{91ABFB5E-F6A5-41EA-9AB7-0914EFD17B7C}">
      <dgm:prSet/>
      <dgm:spPr/>
      <dgm:t>
        <a:bodyPr/>
        <a:lstStyle/>
        <a:p>
          <a:endParaRPr lang="fr-CA">
            <a:latin typeface="Alte DIN 1451 Mittelschrift" panose="020B0603020202020204" pitchFamily="34" charset="0"/>
          </a:endParaRPr>
        </a:p>
      </dgm:t>
    </dgm:pt>
    <dgm:pt modelId="{5254435D-9970-402A-B228-215FEF938079}" type="parTrans" cxnId="{91ABFB5E-F6A5-41EA-9AB7-0914EFD17B7C}">
      <dgm:prSet/>
      <dgm:spPr/>
      <dgm:t>
        <a:bodyPr/>
        <a:lstStyle/>
        <a:p>
          <a:endParaRPr lang="fr-CA">
            <a:latin typeface="Alte DIN 1451 Mittelschrift" panose="020B0603020202020204" pitchFamily="34" charset="0"/>
          </a:endParaRPr>
        </a:p>
      </dgm:t>
    </dgm:pt>
    <dgm:pt modelId="{8338A4D2-3718-4F0C-A33B-9435069E8AD2}">
      <dgm:prSet phldrT="[Texte]" custT="1"/>
      <dgm:spPr>
        <a:solidFill>
          <a:srgbClr val="007DC5"/>
        </a:solidFill>
      </dgm:spPr>
      <dgm:t>
        <a:bodyPr/>
        <a:lstStyle/>
        <a:p>
          <a:pPr marL="358775" indent="-173038">
            <a:lnSpc>
              <a:spcPct val="150000"/>
            </a:lnSpc>
          </a:pPr>
          <a:r>
            <a:rPr lang="fr-CA" sz="2200" dirty="0" smtClean="0">
              <a:solidFill>
                <a:schemeClr val="bg1"/>
              </a:solidFill>
              <a:latin typeface="Alte DIN 1451 Mittelschrift" panose="020B0603020202020204" pitchFamily="34" charset="0"/>
            </a:rPr>
            <a:t>Échelle catégorie 3 (19 échelons, </a:t>
          </a:r>
          <a:r>
            <a:rPr lang="fr-CA" sz="2200" dirty="0" smtClean="0">
              <a:solidFill>
                <a:srgbClr val="FF0000"/>
              </a:solidFill>
              <a:latin typeface="Alte DIN 1451 Mittelschrift" panose="020B0603020202020204" pitchFamily="34" charset="0"/>
            </a:rPr>
            <a:t>6</a:t>
          </a:r>
          <a:r>
            <a:rPr lang="fr-CA" sz="2200" dirty="0" smtClean="0">
              <a:solidFill>
                <a:schemeClr val="bg1"/>
              </a:solidFill>
              <a:latin typeface="Alte DIN 1451 Mittelschrift" panose="020B0603020202020204" pitchFamily="34" charset="0"/>
            </a:rPr>
            <a:t> à 24)</a:t>
          </a:r>
          <a:endParaRPr lang="fr-CA" sz="2200" dirty="0">
            <a:solidFill>
              <a:schemeClr val="bg1"/>
            </a:solidFill>
            <a:latin typeface="Alte DIN 1451 Mittelschrift" panose="020B0603020202020204" pitchFamily="34" charset="0"/>
          </a:endParaRPr>
        </a:p>
      </dgm:t>
    </dgm:pt>
    <dgm:pt modelId="{0D9B7836-9BA9-4A61-B974-EB6C4FF4579C}" type="sibTrans" cxnId="{CE4676A4-1454-4CAC-88DD-FF1B59DEBC85}">
      <dgm:prSet/>
      <dgm:spPr/>
      <dgm:t>
        <a:bodyPr/>
        <a:lstStyle/>
        <a:p>
          <a:endParaRPr lang="fr-CA">
            <a:latin typeface="Alte DIN 1451 Mittelschrift" panose="020B0603020202020204" pitchFamily="34" charset="0"/>
          </a:endParaRPr>
        </a:p>
      </dgm:t>
    </dgm:pt>
    <dgm:pt modelId="{C2C6FF7D-EBCE-4C15-99CD-307C61A2D8B7}" type="parTrans" cxnId="{CE4676A4-1454-4CAC-88DD-FF1B59DEBC85}">
      <dgm:prSet/>
      <dgm:spPr/>
      <dgm:t>
        <a:bodyPr/>
        <a:lstStyle/>
        <a:p>
          <a:endParaRPr lang="fr-CA">
            <a:latin typeface="Alte DIN 1451 Mittelschrift" panose="020B0603020202020204" pitchFamily="34" charset="0"/>
          </a:endParaRPr>
        </a:p>
      </dgm:t>
    </dgm:pt>
    <dgm:pt modelId="{42782C9B-C35C-4FA5-AF71-3363C1FADCA4}">
      <dgm:prSet phldrT="[Texte]" custT="1"/>
      <dgm:spPr>
        <a:solidFill>
          <a:srgbClr val="007DC5"/>
        </a:solidFill>
      </dgm:spPr>
      <dgm:t>
        <a:bodyPr/>
        <a:lstStyle/>
        <a:p>
          <a:pPr marL="358775" indent="-173038">
            <a:lnSpc>
              <a:spcPct val="150000"/>
            </a:lnSpc>
          </a:pPr>
          <a:r>
            <a:rPr lang="fr-CA" sz="2200" dirty="0" smtClean="0">
              <a:solidFill>
                <a:schemeClr val="bg1"/>
              </a:solidFill>
              <a:latin typeface="Alte DIN 1451 Mittelschrift" panose="020B0603020202020204" pitchFamily="34" charset="0"/>
            </a:rPr>
            <a:t>Échelle catégorie 2 (19 échelons, </a:t>
          </a:r>
          <a:r>
            <a:rPr lang="fr-CA" sz="2200" dirty="0" smtClean="0">
              <a:solidFill>
                <a:srgbClr val="FF0000"/>
              </a:solidFill>
              <a:latin typeface="Alte DIN 1451 Mittelschrift" panose="020B0603020202020204" pitchFamily="34" charset="0"/>
            </a:rPr>
            <a:t>3</a:t>
          </a:r>
          <a:r>
            <a:rPr lang="fr-CA" sz="2200" dirty="0" smtClean="0">
              <a:solidFill>
                <a:schemeClr val="bg1"/>
              </a:solidFill>
              <a:latin typeface="Alte DIN 1451 Mittelschrift" panose="020B0603020202020204" pitchFamily="34" charset="0"/>
            </a:rPr>
            <a:t> à 21)</a:t>
          </a:r>
          <a:endParaRPr lang="fr-CA" sz="2200" dirty="0">
            <a:solidFill>
              <a:schemeClr val="bg1"/>
            </a:solidFill>
            <a:latin typeface="Alte DIN 1451 Mittelschrift" panose="020B0603020202020204" pitchFamily="34" charset="0"/>
          </a:endParaRPr>
        </a:p>
      </dgm:t>
    </dgm:pt>
    <dgm:pt modelId="{088E3344-A64B-43B8-89BB-20DB9BF87AE1}" type="sibTrans" cxnId="{75E1F3D8-1D37-403A-AB37-24A9394DB835}">
      <dgm:prSet/>
      <dgm:spPr/>
      <dgm:t>
        <a:bodyPr/>
        <a:lstStyle/>
        <a:p>
          <a:endParaRPr lang="fr-CA">
            <a:latin typeface="Alte DIN 1451 Mittelschrift" panose="020B0603020202020204" pitchFamily="34" charset="0"/>
          </a:endParaRPr>
        </a:p>
      </dgm:t>
    </dgm:pt>
    <dgm:pt modelId="{984CDCAF-299D-4672-810B-919A0CDF254D}" type="parTrans" cxnId="{75E1F3D8-1D37-403A-AB37-24A9394DB835}">
      <dgm:prSet/>
      <dgm:spPr/>
      <dgm:t>
        <a:bodyPr/>
        <a:lstStyle/>
        <a:p>
          <a:endParaRPr lang="fr-CA">
            <a:latin typeface="Alte DIN 1451 Mittelschrift" panose="020B0603020202020204" pitchFamily="34" charset="0"/>
          </a:endParaRPr>
        </a:p>
      </dgm:t>
    </dgm:pt>
    <dgm:pt modelId="{DBAF3A79-BBF6-4E0D-BDE1-2A3E146A4589}">
      <dgm:prSet phldrT="[Texte]" custT="1"/>
      <dgm:spPr>
        <a:solidFill>
          <a:srgbClr val="007DC5"/>
        </a:solidFill>
      </dgm:spPr>
      <dgm:t>
        <a:bodyPr/>
        <a:lstStyle/>
        <a:p>
          <a:pPr marL="358775" indent="-173038">
            <a:lnSpc>
              <a:spcPct val="150000"/>
            </a:lnSpc>
          </a:pPr>
          <a:r>
            <a:rPr lang="fr-CA" sz="2200" dirty="0" smtClean="0">
              <a:solidFill>
                <a:schemeClr val="bg1"/>
              </a:solidFill>
              <a:latin typeface="Alte DIN 1451 Mittelschrift" panose="020B0603020202020204" pitchFamily="34" charset="0"/>
            </a:rPr>
            <a:t>Classement à l’embauche et en cours </a:t>
          </a:r>
          <a:r>
            <a:rPr lang="fr-CA" sz="2200" dirty="0" smtClean="0">
              <a:solidFill>
                <a:schemeClr val="bg1"/>
              </a:solidFill>
              <a:latin typeface="Alte DIN 1451 Mittelschrift" panose="020B0603020202020204" pitchFamily="34" charset="0"/>
            </a:rPr>
            <a:t>d’emploi (15.5)</a:t>
          </a:r>
          <a:endParaRPr lang="fr-CA" sz="2200" dirty="0">
            <a:solidFill>
              <a:schemeClr val="bg1"/>
            </a:solidFill>
            <a:latin typeface="Alte DIN 1451 Mittelschrift" panose="020B0603020202020204" pitchFamily="34" charset="0"/>
          </a:endParaRPr>
        </a:p>
      </dgm:t>
    </dgm:pt>
    <dgm:pt modelId="{54518F5E-99AB-4808-BEF6-83D14A65A31E}" type="sibTrans" cxnId="{BA797228-1424-4E1E-A7E1-28BB051A0BC7}">
      <dgm:prSet/>
      <dgm:spPr/>
      <dgm:t>
        <a:bodyPr/>
        <a:lstStyle/>
        <a:p>
          <a:endParaRPr lang="fr-CA">
            <a:latin typeface="Alte DIN 1451 Mittelschrift" panose="020B0603020202020204" pitchFamily="34" charset="0"/>
          </a:endParaRPr>
        </a:p>
      </dgm:t>
    </dgm:pt>
    <dgm:pt modelId="{DAA7D662-1135-4C50-A61F-7CB238279ED3}" type="parTrans" cxnId="{BA797228-1424-4E1E-A7E1-28BB051A0BC7}">
      <dgm:prSet/>
      <dgm:spPr/>
      <dgm:t>
        <a:bodyPr/>
        <a:lstStyle/>
        <a:p>
          <a:endParaRPr lang="fr-CA">
            <a:latin typeface="Alte DIN 1451 Mittelschrift" panose="020B0603020202020204" pitchFamily="34" charset="0"/>
          </a:endParaRPr>
        </a:p>
      </dgm:t>
    </dgm:pt>
    <dgm:pt modelId="{60CBAE13-40C2-4F5D-88ED-1906E0510BD7}">
      <dgm:prSet phldrT="[Texte]" custT="1"/>
      <dgm:spPr>
        <a:solidFill>
          <a:srgbClr val="007DC5"/>
        </a:solidFill>
      </dgm:spPr>
      <dgm:t>
        <a:bodyPr/>
        <a:lstStyle/>
        <a:p>
          <a:pPr marL="358775" indent="-173038">
            <a:lnSpc>
              <a:spcPct val="150000"/>
            </a:lnSpc>
          </a:pPr>
          <a:r>
            <a:rPr lang="fr-CA" sz="2200" dirty="0" smtClean="0">
              <a:solidFill>
                <a:schemeClr val="bg1"/>
              </a:solidFill>
              <a:latin typeface="Alte DIN 1451 Mittelschrift" panose="020B0603020202020204" pitchFamily="34" charset="0"/>
            </a:rPr>
            <a:t>Échelle </a:t>
          </a:r>
          <a:r>
            <a:rPr lang="fr-CA" sz="2200" dirty="0" smtClean="0">
              <a:solidFill>
                <a:schemeClr val="bg1"/>
              </a:solidFill>
              <a:latin typeface="Alte DIN 1451 Mittelschrift" panose="020B0603020202020204" pitchFamily="34" charset="0"/>
            </a:rPr>
            <a:t>catégorie 1 (19 échelons, 1 à 19)</a:t>
          </a:r>
          <a:endParaRPr lang="fr-CA" dirty="0">
            <a:latin typeface="Alte DIN 1451 Mittelschrift" panose="020B0603020202020204" pitchFamily="34" charset="0"/>
          </a:endParaRPr>
        </a:p>
      </dgm:t>
    </dgm:pt>
    <dgm:pt modelId="{F55E3F65-1B9D-49B3-8F0B-028280866CAC}" type="parTrans" cxnId="{7A574705-D8B8-4465-B6F7-1374B48D0EBF}">
      <dgm:prSet/>
      <dgm:spPr/>
      <dgm:t>
        <a:bodyPr/>
        <a:lstStyle/>
        <a:p>
          <a:endParaRPr lang="fr-CA">
            <a:latin typeface="Alte DIN 1451 Mittelschrift" panose="020B0603020202020204" pitchFamily="34" charset="0"/>
          </a:endParaRPr>
        </a:p>
      </dgm:t>
    </dgm:pt>
    <dgm:pt modelId="{A61D8EBE-B2C3-4B12-A80D-FFF4265D803B}" type="sibTrans" cxnId="{7A574705-D8B8-4465-B6F7-1374B48D0EBF}">
      <dgm:prSet/>
      <dgm:spPr/>
      <dgm:t>
        <a:bodyPr/>
        <a:lstStyle/>
        <a:p>
          <a:endParaRPr lang="fr-CA">
            <a:latin typeface="Alte DIN 1451 Mittelschrift" panose="020B0603020202020204" pitchFamily="34" charset="0"/>
          </a:endParaRPr>
        </a:p>
      </dgm:t>
    </dgm:pt>
    <dgm:pt modelId="{74F83326-579F-49C7-A5DC-37FA9D29F995}">
      <dgm:prSet phldrT="[Texte]" custT="1"/>
      <dgm:spPr>
        <a:solidFill>
          <a:srgbClr val="007DC5"/>
        </a:solidFill>
      </dgm:spPr>
      <dgm:t>
        <a:bodyPr/>
        <a:lstStyle/>
        <a:p>
          <a:pPr marL="358775" indent="-173038">
            <a:lnSpc>
              <a:spcPct val="150000"/>
            </a:lnSpc>
          </a:pPr>
          <a:r>
            <a:rPr lang="fr-CA" sz="2200" dirty="0" smtClean="0">
              <a:solidFill>
                <a:schemeClr val="bg1"/>
              </a:solidFill>
              <a:latin typeface="Alte DIN 1451 Mittelschrift" panose="020B0603020202020204" pitchFamily="34" charset="0"/>
            </a:rPr>
            <a:t>Avancement d’échelon = 1820 heures travaillées (15.2)</a:t>
          </a:r>
          <a:endParaRPr lang="fr-CA" sz="2200" dirty="0">
            <a:solidFill>
              <a:schemeClr val="bg1"/>
            </a:solidFill>
            <a:latin typeface="Alte DIN 1451 Mittelschrift" panose="020B0603020202020204" pitchFamily="34" charset="0"/>
          </a:endParaRPr>
        </a:p>
      </dgm:t>
    </dgm:pt>
    <dgm:pt modelId="{2607C811-6816-4504-BB09-BFD0D690361D}" type="parTrans" cxnId="{AB6EFCD6-0C41-472E-A75E-736F1D1CF1EE}">
      <dgm:prSet/>
      <dgm:spPr/>
      <dgm:t>
        <a:bodyPr/>
        <a:lstStyle/>
        <a:p>
          <a:endParaRPr lang="fr-CA">
            <a:latin typeface="Alte DIN 1451 Mittelschrift" panose="020B0603020202020204" pitchFamily="34" charset="0"/>
          </a:endParaRPr>
        </a:p>
      </dgm:t>
    </dgm:pt>
    <dgm:pt modelId="{599CF20B-31F9-4CE1-B531-C37C00AFB088}" type="sibTrans" cxnId="{AB6EFCD6-0C41-472E-A75E-736F1D1CF1EE}">
      <dgm:prSet/>
      <dgm:spPr/>
      <dgm:t>
        <a:bodyPr/>
        <a:lstStyle/>
        <a:p>
          <a:endParaRPr lang="fr-CA">
            <a:latin typeface="Alte DIN 1451 Mittelschrift" panose="020B0603020202020204" pitchFamily="34" charset="0"/>
          </a:endParaRPr>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pt>
    <dgm:pt modelId="{640C486B-29DA-4FB8-A1B4-2851E35B2646}" type="pres">
      <dgm:prSet presAssocID="{BCBE5140-0AC7-4E37-903A-F10D78484748}" presName="parTx" presStyleLbl="revTx" presStyleIdx="0" presStyleCnt="1" custScaleX="123778" custScaleY="1445474">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Y="114708" custLinFactX="-21121" custLinFactNeighborX="-100000" custLinFactNeighborY="239"/>
      <dgm:spPr/>
    </dgm:pt>
    <dgm:pt modelId="{363913BF-2AF3-41E6-8920-3384843F4742}" type="pres">
      <dgm:prSet presAssocID="{BCBE5140-0AC7-4E37-903A-F10D78484748}" presName="spH" presStyleCnt="0"/>
      <dgm:spPr/>
    </dgm:pt>
    <dgm:pt modelId="{2E1B921A-5978-4984-A35F-B6FDBC406E45}" type="pres">
      <dgm:prSet presAssocID="{BCBE5140-0AC7-4E37-903A-F10D78484748}" presName="desTx" presStyleLbl="node1" presStyleIdx="0" presStyleCnt="1" custScaleX="138638" custScaleY="141969" custLinFactX="-3257" custLinFactNeighborX="-100000" custLinFactNeighborY="-69">
        <dgm:presLayoutVars>
          <dgm:bulletEnabled val="1"/>
        </dgm:presLayoutVars>
      </dgm:prSet>
      <dgm:spPr/>
      <dgm:t>
        <a:bodyPr/>
        <a:lstStyle/>
        <a:p>
          <a:endParaRPr lang="fr-CA"/>
        </a:p>
      </dgm:t>
    </dgm:pt>
  </dgm:ptLst>
  <dgm:cxnLst>
    <dgm:cxn modelId="{7A574705-D8B8-4465-B6F7-1374B48D0EBF}" srcId="{DBAF3A79-BBF6-4E0D-BDE1-2A3E146A4589}" destId="{60CBAE13-40C2-4F5D-88ED-1906E0510BD7}" srcOrd="0" destOrd="0" parTransId="{F55E3F65-1B9D-49B3-8F0B-028280866CAC}" sibTransId="{A61D8EBE-B2C3-4B12-A80D-FFF4265D803B}"/>
    <dgm:cxn modelId="{7CA62382-EC48-4555-95AF-BE829944F550}" type="presOf" srcId="{41854F37-A3DE-4CDD-9ED5-821C49CBC942}" destId="{2E1B921A-5978-4984-A35F-B6FDBC406E45}" srcOrd="0" destOrd="5" presId="urn:diagrams.loki3.com/BracketList+Icon#1"/>
    <dgm:cxn modelId="{F75EFA8D-20DD-4D8C-B2C9-94479E813194}" type="presOf" srcId="{60CBAE13-40C2-4F5D-88ED-1906E0510BD7}" destId="{2E1B921A-5978-4984-A35F-B6FDBC406E45}" srcOrd="0" destOrd="1" presId="urn:diagrams.loki3.com/BracketList+Icon#1"/>
    <dgm:cxn modelId="{BA6E86B4-1006-4BE4-8CF1-2E3706175CC9}" srcId="{8C104E14-BB25-4F0B-880A-00F941FC957A}" destId="{BCBE5140-0AC7-4E37-903A-F10D78484748}" srcOrd="0" destOrd="0" parTransId="{FB517DDF-B2A3-47B0-8F93-6101F44B00CF}" sibTransId="{BD3BA5FD-1B94-412C-BA98-9CA2FAF38EA3}"/>
    <dgm:cxn modelId="{75E1F3D8-1D37-403A-AB37-24A9394DB835}" srcId="{BCBE5140-0AC7-4E37-903A-F10D78484748}" destId="{42782C9B-C35C-4FA5-AF71-3363C1FADCA4}" srcOrd="1" destOrd="0" parTransId="{984CDCAF-299D-4672-810B-919A0CDF254D}" sibTransId="{088E3344-A64B-43B8-89BB-20DB9BF87AE1}"/>
    <dgm:cxn modelId="{7B3501E5-57AA-475F-9E89-5FEAD5137CD1}" type="presOf" srcId="{8338A4D2-3718-4F0C-A33B-9435069E8AD2}" destId="{2E1B921A-5978-4984-A35F-B6FDBC406E45}" srcOrd="0" destOrd="3" presId="urn:diagrams.loki3.com/BracketList+Icon#1"/>
    <dgm:cxn modelId="{237CF255-6EA1-4803-A588-A4B5483D2722}" type="presOf" srcId="{DBAF3A79-BBF6-4E0D-BDE1-2A3E146A4589}" destId="{2E1B921A-5978-4984-A35F-B6FDBC406E45}" srcOrd="0" destOrd="0" presId="urn:diagrams.loki3.com/BracketList+Icon#1"/>
    <dgm:cxn modelId="{2FB1781B-E92B-46B3-8B9C-EADAFC6CB62F}" type="presOf" srcId="{74F83326-579F-49C7-A5DC-37FA9D29F995}" destId="{2E1B921A-5978-4984-A35F-B6FDBC406E45}" srcOrd="0" destOrd="4" presId="urn:diagrams.loki3.com/BracketList+Icon#1"/>
    <dgm:cxn modelId="{BA797228-1424-4E1E-A7E1-28BB051A0BC7}" srcId="{BCBE5140-0AC7-4E37-903A-F10D78484748}" destId="{DBAF3A79-BBF6-4E0D-BDE1-2A3E146A4589}" srcOrd="0" destOrd="0" parTransId="{DAA7D662-1135-4C50-A61F-7CB238279ED3}" sibTransId="{54518F5E-99AB-4808-BEF6-83D14A65A31E}"/>
    <dgm:cxn modelId="{983885EC-190D-491E-A012-67F572407B3E}" type="presOf" srcId="{42782C9B-C35C-4FA5-AF71-3363C1FADCA4}" destId="{2E1B921A-5978-4984-A35F-B6FDBC406E45}" srcOrd="0" destOrd="2" presId="urn:diagrams.loki3.com/BracketList+Icon#1"/>
    <dgm:cxn modelId="{91ABFB5E-F6A5-41EA-9AB7-0914EFD17B7C}" srcId="{BCBE5140-0AC7-4E37-903A-F10D78484748}" destId="{41854F37-A3DE-4CDD-9ED5-821C49CBC942}" srcOrd="4" destOrd="0" parTransId="{5254435D-9970-402A-B228-215FEF938079}" sibTransId="{EFBF88C4-1D6E-4C70-8E9F-5F732A64B329}"/>
    <dgm:cxn modelId="{4960237D-B4FD-4427-8A6F-12BF164F6698}" type="presOf" srcId="{BCBE5140-0AC7-4E37-903A-F10D78484748}" destId="{640C486B-29DA-4FB8-A1B4-2851E35B2646}" srcOrd="0" destOrd="0" presId="urn:diagrams.loki3.com/BracketList+Icon#1"/>
    <dgm:cxn modelId="{AB6EFCD6-0C41-472E-A75E-736F1D1CF1EE}" srcId="{BCBE5140-0AC7-4E37-903A-F10D78484748}" destId="{74F83326-579F-49C7-A5DC-37FA9D29F995}" srcOrd="3" destOrd="0" parTransId="{2607C811-6816-4504-BB09-BFD0D690361D}" sibTransId="{599CF20B-31F9-4CE1-B531-C37C00AFB088}"/>
    <dgm:cxn modelId="{CE4676A4-1454-4CAC-88DD-FF1B59DEBC85}" srcId="{BCBE5140-0AC7-4E37-903A-F10D78484748}" destId="{8338A4D2-3718-4F0C-A33B-9435069E8AD2}" srcOrd="2" destOrd="0" parTransId="{C2C6FF7D-EBCE-4C15-99CD-307C61A2D8B7}" sibTransId="{0D9B7836-9BA9-4A61-B974-EB6C4FF4579C}"/>
    <dgm:cxn modelId="{16F21D92-1D48-4608-BD76-5A960A6B083A}" type="presOf" srcId="{8C104E14-BB25-4F0B-880A-00F941FC957A}" destId="{99CDFA51-0D8A-41FC-9638-928A5B750B49}" srcOrd="0" destOrd="0" presId="urn:diagrams.loki3.com/BracketList+Icon#1"/>
    <dgm:cxn modelId="{EC35730E-61D0-4ACA-8250-6E6BBECCF5A0}" type="presParOf" srcId="{99CDFA51-0D8A-41FC-9638-928A5B750B49}" destId="{7AAD8EB6-3A9D-4B68-A7DF-E2613CAC06D7}" srcOrd="0" destOrd="0" presId="urn:diagrams.loki3.com/BracketList+Icon#1"/>
    <dgm:cxn modelId="{4DA55992-6722-4B53-9CBE-16164F75A793}" type="presParOf" srcId="{7AAD8EB6-3A9D-4B68-A7DF-E2613CAC06D7}" destId="{640C486B-29DA-4FB8-A1B4-2851E35B2646}" srcOrd="0" destOrd="0" presId="urn:diagrams.loki3.com/BracketList+Icon#1"/>
    <dgm:cxn modelId="{352E30BC-F9F1-49DD-9430-1B60C128288D}" type="presParOf" srcId="{7AAD8EB6-3A9D-4B68-A7DF-E2613CAC06D7}" destId="{4E392A72-E80E-4DEF-A9D1-79E78C8BC49E}" srcOrd="1" destOrd="0" presId="urn:diagrams.loki3.com/BracketList+Icon#1"/>
    <dgm:cxn modelId="{E9FBFAD4-22A3-4868-954D-4289EBD99E78}" type="presParOf" srcId="{7AAD8EB6-3A9D-4B68-A7DF-E2613CAC06D7}" destId="{363913BF-2AF3-41E6-8920-3384843F4742}" srcOrd="2" destOrd="0" presId="urn:diagrams.loki3.com/BracketList+Icon#1"/>
    <dgm:cxn modelId="{B1BD0E27-D515-4F4A-9CD5-40D7398D9B16}" type="presParOf" srcId="{7AAD8EB6-3A9D-4B68-A7DF-E2613CAC06D7}" destId="{2E1B921A-5978-4984-A35F-B6FDBC406E45}" srcOrd="3"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lnSpc>
              <a:spcPct val="150000"/>
            </a:lnSpc>
          </a:pPr>
          <a:r>
            <a:rPr lang="fr-CA" sz="2400" dirty="0" smtClean="0">
              <a:solidFill>
                <a:srgbClr val="04456F"/>
              </a:solidFill>
              <a:latin typeface="Alte DIN 1451 Mittelschrift" panose="020B0603020202020204" pitchFamily="34" charset="0"/>
            </a:rPr>
            <a:t>CLASSIFICATION                     ET RÉMUNÉRATION</a:t>
          </a:r>
        </a:p>
        <a:p>
          <a:pPr algn="ctr">
            <a:lnSpc>
              <a:spcPct val="150000"/>
            </a:lnSpc>
          </a:pPr>
          <a:r>
            <a:rPr lang="fr-CA" sz="2400" dirty="0" smtClean="0">
              <a:solidFill>
                <a:srgbClr val="21407A"/>
              </a:solidFill>
              <a:latin typeface="Alte DIN 1451 Mittelschrift" panose="020B0603020202020204" pitchFamily="34" charset="0"/>
            </a:rPr>
            <a:t>(Annexe B)</a:t>
          </a:r>
          <a:r>
            <a:rPr lang="fr-CA" sz="2400" dirty="0" smtClean="0">
              <a:solidFill>
                <a:srgbClr val="04456F"/>
              </a:solidFill>
              <a:latin typeface="Alte DIN 1451 Mittelschrift" panose="020B0603020202020204" pitchFamily="34" charset="0"/>
            </a:rPr>
            <a:t> </a:t>
          </a:r>
          <a:endParaRPr lang="fr-CA" sz="2400" dirty="0">
            <a:solidFill>
              <a:srgbClr val="04456F"/>
            </a:solidFill>
            <a:latin typeface="Alte DIN 1451 Mittelschrift" panose="020B0603020202020204" pitchFamily="34" charset="0"/>
          </a:endParaRPr>
        </a:p>
      </dgm:t>
    </dgm:pt>
    <dgm:pt modelId="{FB517DDF-B2A3-47B0-8F93-6101F44B00CF}" type="parTrans" cxnId="{BA6E86B4-1006-4BE4-8CF1-2E3706175CC9}">
      <dgm:prSet/>
      <dgm:spPr/>
      <dgm:t>
        <a:bodyPr/>
        <a:lstStyle/>
        <a:p>
          <a:endParaRPr lang="fr-CA">
            <a:latin typeface="Alte DIN 1451 Mittelschrift" panose="020B0603020202020204" pitchFamily="34" charset="0"/>
          </a:endParaRPr>
        </a:p>
      </dgm:t>
    </dgm:pt>
    <dgm:pt modelId="{BD3BA5FD-1B94-412C-BA98-9CA2FAF38EA3}" type="sibTrans" cxnId="{BA6E86B4-1006-4BE4-8CF1-2E3706175CC9}">
      <dgm:prSet/>
      <dgm:spPr/>
      <dgm:t>
        <a:bodyPr/>
        <a:lstStyle/>
        <a:p>
          <a:endParaRPr lang="fr-CA">
            <a:latin typeface="Alte DIN 1451 Mittelschrift" panose="020B0603020202020204" pitchFamily="34" charset="0"/>
          </a:endParaRPr>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pt>
    <dgm:pt modelId="{640C486B-29DA-4FB8-A1B4-2851E35B2646}" type="pres">
      <dgm:prSet presAssocID="{BCBE5140-0AC7-4E37-903A-F10D78484748}" presName="parTx" presStyleLbl="revTx" presStyleIdx="0" presStyleCnt="1" custScaleX="108156" custScaleY="1445474" custLinFactX="-100000" custLinFactNeighborX="-134105" custLinFactNeighborY="-12412">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Y="1240200" custLinFactX="-445238" custLinFactNeighborX="-500000" custLinFactNeighborY="-17032"/>
      <dgm:spPr/>
    </dgm:pt>
    <dgm:pt modelId="{363913BF-2AF3-41E6-8920-3384843F4742}" type="pres">
      <dgm:prSet presAssocID="{BCBE5140-0AC7-4E37-903A-F10D78484748}" presName="spH" presStyleCnt="0"/>
      <dgm:spPr/>
    </dgm:pt>
  </dgm:ptLst>
  <dgm:cxnLst>
    <dgm:cxn modelId="{BA6E86B4-1006-4BE4-8CF1-2E3706175CC9}" srcId="{8C104E14-BB25-4F0B-880A-00F941FC957A}" destId="{BCBE5140-0AC7-4E37-903A-F10D78484748}" srcOrd="0" destOrd="0" parTransId="{FB517DDF-B2A3-47B0-8F93-6101F44B00CF}" sibTransId="{BD3BA5FD-1B94-412C-BA98-9CA2FAF38EA3}"/>
    <dgm:cxn modelId="{4960237D-B4FD-4427-8A6F-12BF164F6698}" type="presOf" srcId="{BCBE5140-0AC7-4E37-903A-F10D78484748}" destId="{640C486B-29DA-4FB8-A1B4-2851E35B2646}" srcOrd="0" destOrd="0" presId="urn:diagrams.loki3.com/BracketList+Icon#1"/>
    <dgm:cxn modelId="{16F21D92-1D48-4608-BD76-5A960A6B083A}" type="presOf" srcId="{8C104E14-BB25-4F0B-880A-00F941FC957A}" destId="{99CDFA51-0D8A-41FC-9638-928A5B750B49}" srcOrd="0" destOrd="0" presId="urn:diagrams.loki3.com/BracketList+Icon#1"/>
    <dgm:cxn modelId="{EC35730E-61D0-4ACA-8250-6E6BBECCF5A0}" type="presParOf" srcId="{99CDFA51-0D8A-41FC-9638-928A5B750B49}" destId="{7AAD8EB6-3A9D-4B68-A7DF-E2613CAC06D7}" srcOrd="0" destOrd="0" presId="urn:diagrams.loki3.com/BracketList+Icon#1"/>
    <dgm:cxn modelId="{4DA55992-6722-4B53-9CBE-16164F75A793}" type="presParOf" srcId="{7AAD8EB6-3A9D-4B68-A7DF-E2613CAC06D7}" destId="{640C486B-29DA-4FB8-A1B4-2851E35B2646}" srcOrd="0" destOrd="0" presId="urn:diagrams.loki3.com/BracketList+Icon#1"/>
    <dgm:cxn modelId="{352E30BC-F9F1-49DD-9430-1B60C128288D}" type="presParOf" srcId="{7AAD8EB6-3A9D-4B68-A7DF-E2613CAC06D7}" destId="{4E392A72-E80E-4DEF-A9D1-79E78C8BC49E}" srcOrd="1" destOrd="0" presId="urn:diagrams.loki3.com/BracketList+Icon#1"/>
    <dgm:cxn modelId="{E9FBFAD4-22A3-4868-954D-4289EBD99E78}" type="presParOf" srcId="{7AAD8EB6-3A9D-4B68-A7DF-E2613CAC06D7}" destId="{363913BF-2AF3-41E6-8920-3384843F4742}" srcOrd="2"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r>
            <a:rPr lang="fr-CA" sz="2300" dirty="0" smtClean="0">
              <a:solidFill>
                <a:srgbClr val="04456F"/>
              </a:solidFill>
              <a:latin typeface="Alte DIN 1451 Mittelschrift" panose="020B0603020202020204" pitchFamily="34" charset="0"/>
            </a:rPr>
            <a:t>AFFICHAGE</a:t>
          </a:r>
          <a:r>
            <a:rPr lang="fr-CA" sz="2600" dirty="0" smtClean="0">
              <a:solidFill>
                <a:srgbClr val="04456F"/>
              </a:solidFill>
              <a:latin typeface="Alte DIN 1451 Mittelschrift" panose="020B0603020202020204" pitchFamily="34" charset="0"/>
            </a:rPr>
            <a:t>  </a:t>
          </a:r>
        </a:p>
        <a:p>
          <a:pPr algn="ctr"/>
          <a:r>
            <a:rPr lang="fr-CA" sz="2300" dirty="0" smtClean="0">
              <a:solidFill>
                <a:srgbClr val="04456F"/>
              </a:solidFill>
              <a:latin typeface="Alte DIN 1451 Mittelschrift" panose="020B0603020202020204" pitchFamily="34" charset="0"/>
            </a:rPr>
            <a:t>EMBAUCHE</a:t>
          </a:r>
        </a:p>
        <a:p>
          <a:pPr algn="ctr"/>
          <a:r>
            <a:rPr lang="fr-CA" sz="2300" dirty="0" smtClean="0">
              <a:solidFill>
                <a:srgbClr val="04456F"/>
              </a:solidFill>
              <a:latin typeface="Alte DIN 1451 Mittelschrift" panose="020B0603020202020204" pitchFamily="34" charset="0"/>
            </a:rPr>
            <a:t>(Art. 7)</a:t>
          </a:r>
          <a:r>
            <a:rPr lang="fr-CA" sz="2600" dirty="0" smtClean="0">
              <a:solidFill>
                <a:srgbClr val="04456F"/>
              </a:solidFill>
              <a:latin typeface="Alte DIN 1451 Mittelschrift" panose="020B0603020202020204" pitchFamily="34" charset="0"/>
            </a:rPr>
            <a:t> </a:t>
          </a:r>
          <a:endParaRPr lang="fr-CA" sz="2600" dirty="0">
            <a:solidFill>
              <a:srgbClr val="04456F"/>
            </a:solidFill>
            <a:latin typeface="Alte DIN 1451 Mittelschrift" panose="020B0603020202020204" pitchFamily="34" charset="0"/>
          </a:endParaRPr>
        </a:p>
      </dgm:t>
    </dgm:pt>
    <dgm:pt modelId="{FB517DDF-B2A3-47B0-8F93-6101F44B00CF}" type="parTrans" cxnId="{BA6E86B4-1006-4BE4-8CF1-2E3706175CC9}">
      <dgm:prSet/>
      <dgm:spPr/>
      <dgm:t>
        <a:bodyPr/>
        <a:lstStyle/>
        <a:p>
          <a:endParaRPr lang="fr-CA"/>
        </a:p>
      </dgm:t>
    </dgm:pt>
    <dgm:pt modelId="{BD3BA5FD-1B94-412C-BA98-9CA2FAF38EA3}" type="sibTrans" cxnId="{BA6E86B4-1006-4BE4-8CF1-2E3706175CC9}">
      <dgm:prSet/>
      <dgm:spPr/>
      <dgm:t>
        <a:bodyPr/>
        <a:lstStyle/>
        <a:p>
          <a:endParaRPr lang="fr-CA"/>
        </a:p>
      </dgm:t>
    </dgm:pt>
    <dgm:pt modelId="{DBAF3A79-BBF6-4E0D-BDE1-2A3E146A4589}">
      <dgm:prSet phldrT="[Texte]" custT="1"/>
      <dgm:spPr>
        <a:solidFill>
          <a:srgbClr val="007DC5"/>
        </a:solidFill>
      </dgm:spPr>
      <dgm:t>
        <a:bodyPr/>
        <a:lstStyle/>
        <a:p>
          <a:pPr>
            <a:lnSpc>
              <a:spcPct val="100000"/>
            </a:lnSpc>
            <a:spcAft>
              <a:spcPts val="1200"/>
            </a:spcAft>
          </a:pPr>
          <a:r>
            <a:rPr lang="fr-CA" sz="2200" dirty="0" smtClean="0">
              <a:solidFill>
                <a:schemeClr val="bg1"/>
              </a:solidFill>
              <a:latin typeface="Alte DIN 1451 Mittelschrift" panose="020B0603020202020204" pitchFamily="34" charset="0"/>
            </a:rPr>
            <a:t>L’ affichage des emplois est obligatoire, il se fait via un site web et le tableau d’affichage</a:t>
          </a:r>
          <a:endParaRPr lang="fr-CA" sz="2400" dirty="0">
            <a:latin typeface="Alte DIN 1451 Mittelschrift" panose="020B0603020202020204" pitchFamily="34" charset="0"/>
          </a:endParaRPr>
        </a:p>
      </dgm:t>
    </dgm:pt>
    <dgm:pt modelId="{DAA7D662-1135-4C50-A61F-7CB238279ED3}" type="parTrans" cxnId="{BA797228-1424-4E1E-A7E1-28BB051A0BC7}">
      <dgm:prSet/>
      <dgm:spPr/>
      <dgm:t>
        <a:bodyPr/>
        <a:lstStyle/>
        <a:p>
          <a:endParaRPr lang="fr-CA"/>
        </a:p>
      </dgm:t>
    </dgm:pt>
    <dgm:pt modelId="{54518F5E-99AB-4808-BEF6-83D14A65A31E}" type="sibTrans" cxnId="{BA797228-1424-4E1E-A7E1-28BB051A0BC7}">
      <dgm:prSet/>
      <dgm:spPr/>
      <dgm:t>
        <a:bodyPr/>
        <a:lstStyle/>
        <a:p>
          <a:endParaRPr lang="fr-CA"/>
        </a:p>
      </dgm:t>
    </dgm:pt>
    <dgm:pt modelId="{0D7327AE-CA52-4C8C-9496-AF0588B4A0C5}">
      <dgm:prSet custT="1"/>
      <dgm:spPr>
        <a:solidFill>
          <a:srgbClr val="007DC5"/>
        </a:solidFill>
      </dgm:spPr>
      <dgm:t>
        <a:bodyPr/>
        <a:lstStyle/>
        <a:p>
          <a:pPr>
            <a:lnSpc>
              <a:spcPct val="100000"/>
            </a:lnSpc>
            <a:spcAft>
              <a:spcPts val="1200"/>
            </a:spcAft>
          </a:pPr>
          <a:r>
            <a:rPr lang="fr-CA" sz="2200" dirty="0" smtClean="0">
              <a:solidFill>
                <a:schemeClr val="bg1"/>
              </a:solidFill>
              <a:latin typeface="Alte DIN 1451 Mittelschrift" panose="020B0603020202020204" pitchFamily="34" charset="0"/>
            </a:rPr>
            <a:t>Les critères d’attribution des contrats sont : répondre aux exigences de l’emploi affiché et priorité pour la liste de disponibilité et les professionnel(le)s en emploi</a:t>
          </a:r>
          <a:endParaRPr lang="fr-CA" sz="2200" dirty="0">
            <a:solidFill>
              <a:schemeClr val="bg1"/>
            </a:solidFill>
            <a:latin typeface="Alte DIN 1451 Mittelschrift" panose="020B0603020202020204" pitchFamily="34" charset="0"/>
          </a:endParaRPr>
        </a:p>
      </dgm:t>
    </dgm:pt>
    <dgm:pt modelId="{79A4BF10-DF91-46BA-A154-CD38442F621A}" type="parTrans" cxnId="{0A2D9FC0-5479-472E-AAB7-F8E09384A97C}">
      <dgm:prSet/>
      <dgm:spPr/>
      <dgm:t>
        <a:bodyPr/>
        <a:lstStyle/>
        <a:p>
          <a:endParaRPr lang="fr-CA"/>
        </a:p>
      </dgm:t>
    </dgm:pt>
    <dgm:pt modelId="{C35BC2AA-90D3-48CC-9EDE-6D4B66E43438}" type="sibTrans" cxnId="{0A2D9FC0-5479-472E-AAB7-F8E09384A97C}">
      <dgm:prSet/>
      <dgm:spPr/>
      <dgm:t>
        <a:bodyPr/>
        <a:lstStyle/>
        <a:p>
          <a:endParaRPr lang="fr-CA"/>
        </a:p>
      </dgm:t>
    </dgm:pt>
    <dgm:pt modelId="{2359EBF9-1AE6-4778-924F-4F7C0725CC67}">
      <dgm:prSet custT="1"/>
      <dgm:spPr>
        <a:solidFill>
          <a:srgbClr val="007DC5"/>
        </a:solidFill>
      </dgm:spPr>
      <dgm:t>
        <a:bodyPr/>
        <a:lstStyle/>
        <a:p>
          <a:pPr>
            <a:lnSpc>
              <a:spcPct val="100000"/>
            </a:lnSpc>
            <a:spcAft>
              <a:spcPts val="1200"/>
            </a:spcAft>
          </a:pPr>
          <a:r>
            <a:rPr lang="fr-CA" sz="2200" dirty="0" smtClean="0">
              <a:solidFill>
                <a:schemeClr val="bg1"/>
              </a:solidFill>
              <a:latin typeface="Alte DIN 1451 Mittelschrift" panose="020B0603020202020204" pitchFamily="34" charset="0"/>
            </a:rPr>
            <a:t>Tous les affichages sont transmis aux professionnel(le)s sous contrat ou inscrit(e)s sur la liste de disponibilité</a:t>
          </a:r>
          <a:endParaRPr lang="fr-CA" sz="2200" dirty="0">
            <a:solidFill>
              <a:schemeClr val="bg1"/>
            </a:solidFill>
            <a:latin typeface="Alte DIN 1451 Mittelschrift" panose="020B0603020202020204" pitchFamily="34" charset="0"/>
          </a:endParaRPr>
        </a:p>
      </dgm:t>
    </dgm:pt>
    <dgm:pt modelId="{3DC77D7E-4D56-4235-8751-1A0137982D6C}" type="parTrans" cxnId="{C0B2FF17-25DE-457F-A0EF-6DC3499D0E3C}">
      <dgm:prSet/>
      <dgm:spPr/>
      <dgm:t>
        <a:bodyPr/>
        <a:lstStyle/>
        <a:p>
          <a:endParaRPr lang="fr-CA"/>
        </a:p>
      </dgm:t>
    </dgm:pt>
    <dgm:pt modelId="{6197BFA9-457E-4B97-8B7D-775B595D68B6}" type="sibTrans" cxnId="{C0B2FF17-25DE-457F-A0EF-6DC3499D0E3C}">
      <dgm:prSet/>
      <dgm:spPr/>
      <dgm:t>
        <a:bodyPr/>
        <a:lstStyle/>
        <a:p>
          <a:endParaRPr lang="fr-CA"/>
        </a:p>
      </dgm:t>
    </dgm:pt>
    <dgm:pt modelId="{38CA7BE6-15F3-4529-8E99-527C65B5341E}">
      <dgm:prSet custT="1"/>
      <dgm:spPr>
        <a:solidFill>
          <a:srgbClr val="007DC5"/>
        </a:solidFill>
      </dgm:spPr>
      <dgm:t>
        <a:bodyPr/>
        <a:lstStyle/>
        <a:p>
          <a:pPr>
            <a:lnSpc>
              <a:spcPct val="100000"/>
            </a:lnSpc>
            <a:spcAft>
              <a:spcPts val="1200"/>
            </a:spcAft>
          </a:pPr>
          <a:r>
            <a:rPr lang="fr-CA" sz="2200" dirty="0" smtClean="0">
              <a:solidFill>
                <a:schemeClr val="bg1"/>
              </a:solidFill>
              <a:latin typeface="Alte DIN 1451 Mittelschrift" panose="020B0603020202020204" pitchFamily="34" charset="0"/>
            </a:rPr>
            <a:t>Trois exceptions : renouvellement de contrat et deux spécificités pour des emplois de moins de six mois*</a:t>
          </a:r>
          <a:endParaRPr lang="fr-CA" sz="2200" dirty="0">
            <a:solidFill>
              <a:schemeClr val="bg1"/>
            </a:solidFill>
            <a:latin typeface="Alte DIN 1451 Mittelschrift" panose="020B0603020202020204" pitchFamily="34" charset="0"/>
          </a:endParaRPr>
        </a:p>
      </dgm:t>
    </dgm:pt>
    <dgm:pt modelId="{1197F865-5446-47C0-8849-1486B611710B}" type="parTrans" cxnId="{14877C9A-2379-45F6-9DBD-DFA8406C1757}">
      <dgm:prSet/>
      <dgm:spPr/>
      <dgm:t>
        <a:bodyPr/>
        <a:lstStyle/>
        <a:p>
          <a:endParaRPr lang="fr-CA"/>
        </a:p>
      </dgm:t>
    </dgm:pt>
    <dgm:pt modelId="{D5F4D405-E1D7-4CE4-9A73-5B2C4D82ACB1}" type="sibTrans" cxnId="{14877C9A-2379-45F6-9DBD-DFA8406C1757}">
      <dgm:prSet/>
      <dgm:spPr/>
      <dgm:t>
        <a:bodyPr/>
        <a:lstStyle/>
        <a:p>
          <a:endParaRPr lang="fr-CA"/>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pt>
    <dgm:pt modelId="{640C486B-29DA-4FB8-A1B4-2851E35B2646}" type="pres">
      <dgm:prSet presAssocID="{BCBE5140-0AC7-4E37-903A-F10D78484748}" presName="parTx" presStyleLbl="revTx" presStyleIdx="0" presStyleCnt="1" custScaleX="125622">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Y="108940" custLinFactX="-23226" custLinFactNeighborX="-100000" custLinFactNeighborY="-2680"/>
      <dgm:spPr/>
    </dgm:pt>
    <dgm:pt modelId="{363913BF-2AF3-41E6-8920-3384843F4742}" type="pres">
      <dgm:prSet presAssocID="{BCBE5140-0AC7-4E37-903A-F10D78484748}" presName="spH" presStyleCnt="0"/>
      <dgm:spPr/>
    </dgm:pt>
    <dgm:pt modelId="{2E1B921A-5978-4984-A35F-B6FDBC406E45}" type="pres">
      <dgm:prSet presAssocID="{BCBE5140-0AC7-4E37-903A-F10D78484748}" presName="desTx" presStyleLbl="node1" presStyleIdx="0" presStyleCnt="1" custScaleX="151883" custScaleY="125376" custLinFactX="-411" custLinFactNeighborX="-100000" custLinFactNeighborY="-2106">
        <dgm:presLayoutVars>
          <dgm:bulletEnabled val="1"/>
        </dgm:presLayoutVars>
      </dgm:prSet>
      <dgm:spPr/>
      <dgm:t>
        <a:bodyPr/>
        <a:lstStyle/>
        <a:p>
          <a:endParaRPr lang="fr-CA"/>
        </a:p>
      </dgm:t>
    </dgm:pt>
  </dgm:ptLst>
  <dgm:cxnLst>
    <dgm:cxn modelId="{A9B248B6-0485-4396-916C-5B292DBC327A}" type="presOf" srcId="{DBAF3A79-BBF6-4E0D-BDE1-2A3E146A4589}" destId="{2E1B921A-5978-4984-A35F-B6FDBC406E45}" srcOrd="0" destOrd="0" presId="urn:diagrams.loki3.com/BracketList+Icon#1"/>
    <dgm:cxn modelId="{CBB70FF0-B3FE-47AD-9EF5-679287D1401A}" type="presOf" srcId="{BCBE5140-0AC7-4E37-903A-F10D78484748}" destId="{640C486B-29DA-4FB8-A1B4-2851E35B2646}" srcOrd="0" destOrd="0" presId="urn:diagrams.loki3.com/BracketList+Icon#1"/>
    <dgm:cxn modelId="{F54AADFE-3726-4FFB-83F1-C34A64D91D37}" type="presOf" srcId="{38CA7BE6-15F3-4529-8E99-527C65B5341E}" destId="{2E1B921A-5978-4984-A35F-B6FDBC406E45}" srcOrd="0" destOrd="1" presId="urn:diagrams.loki3.com/BracketList+Icon#1"/>
    <dgm:cxn modelId="{BA797228-1424-4E1E-A7E1-28BB051A0BC7}" srcId="{BCBE5140-0AC7-4E37-903A-F10D78484748}" destId="{DBAF3A79-BBF6-4E0D-BDE1-2A3E146A4589}" srcOrd="0" destOrd="0" parTransId="{DAA7D662-1135-4C50-A61F-7CB238279ED3}" sibTransId="{54518F5E-99AB-4808-BEF6-83D14A65A31E}"/>
    <dgm:cxn modelId="{B0D8B899-8A46-40E1-8E30-133D31F33711}" type="presOf" srcId="{8C104E14-BB25-4F0B-880A-00F941FC957A}" destId="{99CDFA51-0D8A-41FC-9638-928A5B750B49}" srcOrd="0" destOrd="0" presId="urn:diagrams.loki3.com/BracketList+Icon#1"/>
    <dgm:cxn modelId="{C63C1FAE-A9ED-4BC3-B455-353FF91679CB}" type="presOf" srcId="{0D7327AE-CA52-4C8C-9496-AF0588B4A0C5}" destId="{2E1B921A-5978-4984-A35F-B6FDBC406E45}" srcOrd="0" destOrd="3" presId="urn:diagrams.loki3.com/BracketList+Icon#1"/>
    <dgm:cxn modelId="{0A2D9FC0-5479-472E-AAB7-F8E09384A97C}" srcId="{BCBE5140-0AC7-4E37-903A-F10D78484748}" destId="{0D7327AE-CA52-4C8C-9496-AF0588B4A0C5}" srcOrd="3" destOrd="0" parTransId="{79A4BF10-DF91-46BA-A154-CD38442F621A}" sibTransId="{C35BC2AA-90D3-48CC-9EDE-6D4B66E43438}"/>
    <dgm:cxn modelId="{C0B2FF17-25DE-457F-A0EF-6DC3499D0E3C}" srcId="{BCBE5140-0AC7-4E37-903A-F10D78484748}" destId="{2359EBF9-1AE6-4778-924F-4F7C0725CC67}" srcOrd="2" destOrd="0" parTransId="{3DC77D7E-4D56-4235-8751-1A0137982D6C}" sibTransId="{6197BFA9-457E-4B97-8B7D-775B595D68B6}"/>
    <dgm:cxn modelId="{BA6E86B4-1006-4BE4-8CF1-2E3706175CC9}" srcId="{8C104E14-BB25-4F0B-880A-00F941FC957A}" destId="{BCBE5140-0AC7-4E37-903A-F10D78484748}" srcOrd="0" destOrd="0" parTransId="{FB517DDF-B2A3-47B0-8F93-6101F44B00CF}" sibTransId="{BD3BA5FD-1B94-412C-BA98-9CA2FAF38EA3}"/>
    <dgm:cxn modelId="{14877C9A-2379-45F6-9DBD-DFA8406C1757}" srcId="{BCBE5140-0AC7-4E37-903A-F10D78484748}" destId="{38CA7BE6-15F3-4529-8E99-527C65B5341E}" srcOrd="1" destOrd="0" parTransId="{1197F865-5446-47C0-8849-1486B611710B}" sibTransId="{D5F4D405-E1D7-4CE4-9A73-5B2C4D82ACB1}"/>
    <dgm:cxn modelId="{37BA9FAF-AE4A-434C-8565-D29E047B6086}" type="presOf" srcId="{2359EBF9-1AE6-4778-924F-4F7C0725CC67}" destId="{2E1B921A-5978-4984-A35F-B6FDBC406E45}" srcOrd="0" destOrd="2" presId="urn:diagrams.loki3.com/BracketList+Icon#1"/>
    <dgm:cxn modelId="{3E24DE68-8051-48AD-94B8-BF4E877C8E98}" type="presParOf" srcId="{99CDFA51-0D8A-41FC-9638-928A5B750B49}" destId="{7AAD8EB6-3A9D-4B68-A7DF-E2613CAC06D7}" srcOrd="0" destOrd="0" presId="urn:diagrams.loki3.com/BracketList+Icon#1"/>
    <dgm:cxn modelId="{F49BFE7F-FBE7-4674-9B5C-5A498ACA9F92}" type="presParOf" srcId="{7AAD8EB6-3A9D-4B68-A7DF-E2613CAC06D7}" destId="{640C486B-29DA-4FB8-A1B4-2851E35B2646}" srcOrd="0" destOrd="0" presId="urn:diagrams.loki3.com/BracketList+Icon#1"/>
    <dgm:cxn modelId="{C3E301A0-8413-4D9A-BCCA-BE36E9763FB9}" type="presParOf" srcId="{7AAD8EB6-3A9D-4B68-A7DF-E2613CAC06D7}" destId="{4E392A72-E80E-4DEF-A9D1-79E78C8BC49E}" srcOrd="1" destOrd="0" presId="urn:diagrams.loki3.com/BracketList+Icon#1"/>
    <dgm:cxn modelId="{E918EE66-51D1-40BE-B9D4-64E2F9FF8ACB}" type="presParOf" srcId="{7AAD8EB6-3A9D-4B68-A7DF-E2613CAC06D7}" destId="{363913BF-2AF3-41E6-8920-3384843F4742}" srcOrd="2" destOrd="0" presId="urn:diagrams.loki3.com/BracketList+Icon#1"/>
    <dgm:cxn modelId="{CBD11546-DCD8-4BD4-9119-7D80DF21EA89}" type="presParOf" srcId="{7AAD8EB6-3A9D-4B68-A7DF-E2613CAC06D7}" destId="{2E1B921A-5978-4984-A35F-B6FDBC406E45}" srcOrd="3"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r>
            <a:rPr lang="fr-CA" sz="2300" dirty="0" smtClean="0">
              <a:solidFill>
                <a:srgbClr val="21407A"/>
              </a:solidFill>
              <a:latin typeface="Alte DIN 1451 Mittelschrift" panose="020B0603020202020204" pitchFamily="34" charset="0"/>
            </a:rPr>
            <a:t>PÉRIODE D’ESSAI</a:t>
          </a:r>
          <a:br>
            <a:rPr lang="fr-CA" sz="2300" dirty="0" smtClean="0">
              <a:solidFill>
                <a:srgbClr val="21407A"/>
              </a:solidFill>
              <a:latin typeface="Alte DIN 1451 Mittelschrift" panose="020B0603020202020204" pitchFamily="34" charset="0"/>
            </a:rPr>
          </a:br>
          <a:endParaRPr lang="fr-CA" sz="2300" dirty="0" smtClean="0">
            <a:solidFill>
              <a:srgbClr val="21407A"/>
            </a:solidFill>
            <a:latin typeface="Alte DIN 1451 Mittelschrift" panose="020B0603020202020204" pitchFamily="34" charset="0"/>
          </a:endParaRPr>
        </a:p>
        <a:p>
          <a:pPr algn="ctr"/>
          <a:r>
            <a:rPr lang="fr-CA" sz="2300" dirty="0" smtClean="0">
              <a:solidFill>
                <a:srgbClr val="21407A"/>
              </a:solidFill>
              <a:latin typeface="Alte DIN 1451 Mittelschrift" panose="020B0603020202020204" pitchFamily="34" charset="0"/>
            </a:rPr>
            <a:t>ENTRETIEN D’APPRÉCIATION</a:t>
          </a:r>
        </a:p>
        <a:p>
          <a:pPr algn="ctr"/>
          <a:r>
            <a:rPr lang="fr-CA" sz="2300" dirty="0" smtClean="0">
              <a:solidFill>
                <a:srgbClr val="21407A"/>
              </a:solidFill>
              <a:latin typeface="Alte DIN 1451 Mittelschrift" panose="020B0603020202020204" pitchFamily="34" charset="0"/>
            </a:rPr>
            <a:t>(Art. 8 et 9) </a:t>
          </a:r>
          <a:endParaRPr lang="fr-CA" sz="2300" dirty="0">
            <a:solidFill>
              <a:srgbClr val="21407A"/>
            </a:solidFill>
            <a:latin typeface="Alte DIN 1451 Mittelschrift" panose="020B0603020202020204" pitchFamily="34" charset="0"/>
          </a:endParaRPr>
        </a:p>
      </dgm:t>
    </dgm:pt>
    <dgm:pt modelId="{FB517DDF-B2A3-47B0-8F93-6101F44B00CF}" type="parTrans" cxnId="{BA6E86B4-1006-4BE4-8CF1-2E3706175CC9}">
      <dgm:prSet/>
      <dgm:spPr/>
      <dgm:t>
        <a:bodyPr/>
        <a:lstStyle/>
        <a:p>
          <a:endParaRPr lang="fr-CA">
            <a:latin typeface="Alte DIN 1451 Mittelschrift" panose="020B0603020202020204" pitchFamily="34" charset="0"/>
          </a:endParaRPr>
        </a:p>
      </dgm:t>
    </dgm:pt>
    <dgm:pt modelId="{BD3BA5FD-1B94-412C-BA98-9CA2FAF38EA3}" type="sibTrans" cxnId="{BA6E86B4-1006-4BE4-8CF1-2E3706175CC9}">
      <dgm:prSet/>
      <dgm:spPr/>
      <dgm:t>
        <a:bodyPr/>
        <a:lstStyle/>
        <a:p>
          <a:endParaRPr lang="fr-CA">
            <a:latin typeface="Alte DIN 1451 Mittelschrift" panose="020B0603020202020204" pitchFamily="34" charset="0"/>
          </a:endParaRPr>
        </a:p>
      </dgm:t>
    </dgm:pt>
    <dgm:pt modelId="{DBAF3A79-BBF6-4E0D-BDE1-2A3E146A4589}">
      <dgm:prSet phldrT="[Texte]" custT="1"/>
      <dgm:spPr>
        <a:solidFill>
          <a:srgbClr val="007DC5"/>
        </a:solidFill>
      </dgm:spPr>
      <dgm:t>
        <a:bodyPr/>
        <a:lstStyle/>
        <a:p>
          <a:pPr algn="l">
            <a:lnSpc>
              <a:spcPct val="100000"/>
            </a:lnSpc>
            <a:spcAft>
              <a:spcPts val="600"/>
            </a:spcAft>
          </a:pPr>
          <a:r>
            <a:rPr lang="fr-CA" sz="2200" dirty="0" smtClean="0">
              <a:latin typeface="Alte DIN 1451 Mittelschrift" panose="020B0603020202020204" pitchFamily="34" charset="0"/>
            </a:rPr>
            <a:t>Première période d’essai, 910h (6 mois temps plein) travaillées auprès de l’employeur.</a:t>
          </a:r>
          <a:endParaRPr lang="fr-CA" sz="2200" dirty="0">
            <a:latin typeface="Alte DIN 1451 Mittelschrift" panose="020B0603020202020204" pitchFamily="34" charset="0"/>
          </a:endParaRPr>
        </a:p>
      </dgm:t>
    </dgm:pt>
    <dgm:pt modelId="{54518F5E-99AB-4808-BEF6-83D14A65A31E}" type="sibTrans" cxnId="{BA797228-1424-4E1E-A7E1-28BB051A0BC7}">
      <dgm:prSet/>
      <dgm:spPr/>
      <dgm:t>
        <a:bodyPr/>
        <a:lstStyle/>
        <a:p>
          <a:endParaRPr lang="fr-CA">
            <a:latin typeface="Alte DIN 1451 Mittelschrift" panose="020B0603020202020204" pitchFamily="34" charset="0"/>
          </a:endParaRPr>
        </a:p>
      </dgm:t>
    </dgm:pt>
    <dgm:pt modelId="{DAA7D662-1135-4C50-A61F-7CB238279ED3}" type="parTrans" cxnId="{BA797228-1424-4E1E-A7E1-28BB051A0BC7}">
      <dgm:prSet/>
      <dgm:spPr/>
      <dgm:t>
        <a:bodyPr/>
        <a:lstStyle/>
        <a:p>
          <a:endParaRPr lang="fr-CA">
            <a:latin typeface="Alte DIN 1451 Mittelschrift" panose="020B0603020202020204" pitchFamily="34" charset="0"/>
          </a:endParaRPr>
        </a:p>
      </dgm:t>
    </dgm:pt>
    <dgm:pt modelId="{14A013CF-E7DA-4A2D-81CE-B8DBACCF3993}">
      <dgm:prSet phldrT="[Texte]"/>
      <dgm:spPr>
        <a:solidFill>
          <a:srgbClr val="007DC5"/>
        </a:solidFill>
      </dgm:spPr>
      <dgm:t>
        <a:bodyPr/>
        <a:lstStyle/>
        <a:p>
          <a:pPr algn="l">
            <a:lnSpc>
              <a:spcPct val="90000"/>
            </a:lnSpc>
            <a:spcAft>
              <a:spcPct val="15000"/>
            </a:spcAft>
          </a:pPr>
          <a:endParaRPr lang="fr-CA" sz="500" dirty="0">
            <a:latin typeface="Alte DIN 1451 Mittelschrift" panose="020B0603020202020204" pitchFamily="34" charset="0"/>
          </a:endParaRPr>
        </a:p>
      </dgm:t>
    </dgm:pt>
    <dgm:pt modelId="{66C15B2C-7D58-4E24-BD0F-5DF72231A93D}" type="sibTrans" cxnId="{48259088-659F-4805-9C2C-7A245E66CC54}">
      <dgm:prSet/>
      <dgm:spPr/>
      <dgm:t>
        <a:bodyPr/>
        <a:lstStyle/>
        <a:p>
          <a:endParaRPr lang="fr-CA">
            <a:latin typeface="Alte DIN 1451 Mittelschrift" panose="020B0603020202020204" pitchFamily="34" charset="0"/>
          </a:endParaRPr>
        </a:p>
      </dgm:t>
    </dgm:pt>
    <dgm:pt modelId="{9A5EDCE2-7C69-4862-81CF-C48247D3B1BD}" type="parTrans" cxnId="{48259088-659F-4805-9C2C-7A245E66CC54}">
      <dgm:prSet/>
      <dgm:spPr/>
      <dgm:t>
        <a:bodyPr/>
        <a:lstStyle/>
        <a:p>
          <a:endParaRPr lang="fr-CA">
            <a:latin typeface="Alte DIN 1451 Mittelschrift" panose="020B0603020202020204" pitchFamily="34" charset="0"/>
          </a:endParaRPr>
        </a:p>
      </dgm:t>
    </dgm:pt>
    <dgm:pt modelId="{A0B14A84-C709-4B7F-8673-0DE62F445EFB}">
      <dgm:prSet phldrT="[Texte]" custT="1"/>
      <dgm:spPr>
        <a:solidFill>
          <a:srgbClr val="007DC5"/>
        </a:solidFill>
      </dgm:spPr>
      <dgm:t>
        <a:bodyPr/>
        <a:lstStyle/>
        <a:p>
          <a:pPr algn="l">
            <a:lnSpc>
              <a:spcPct val="100000"/>
            </a:lnSpc>
            <a:spcAft>
              <a:spcPts val="600"/>
            </a:spcAft>
          </a:pPr>
          <a:r>
            <a:rPr lang="fr-CA" sz="2200" dirty="0" smtClean="0">
              <a:latin typeface="Alte DIN 1451 Mittelschrift" panose="020B0603020202020204" pitchFamily="34" charset="0"/>
            </a:rPr>
            <a:t>À chaque emploi auprès d’un nouveau chercheur ou chercheuse, la période d’essai est de 450h.</a:t>
          </a:r>
          <a:endParaRPr lang="fr-CA" sz="2200" dirty="0">
            <a:latin typeface="Alte DIN 1451 Mittelschrift" panose="020B0603020202020204" pitchFamily="34" charset="0"/>
          </a:endParaRPr>
        </a:p>
      </dgm:t>
    </dgm:pt>
    <dgm:pt modelId="{78923AE2-7443-4731-83BC-BE9B36F5792D}" type="parTrans" cxnId="{79CD0CA1-918A-41BE-92A9-0641F000A6DF}">
      <dgm:prSet/>
      <dgm:spPr/>
      <dgm:t>
        <a:bodyPr/>
        <a:lstStyle/>
        <a:p>
          <a:endParaRPr lang="fr-CA">
            <a:latin typeface="Alte DIN 1451 Mittelschrift" panose="020B0603020202020204" pitchFamily="34" charset="0"/>
          </a:endParaRPr>
        </a:p>
      </dgm:t>
    </dgm:pt>
    <dgm:pt modelId="{71A39326-21C0-4ECE-878C-B8A8FFA30BC4}" type="sibTrans" cxnId="{79CD0CA1-918A-41BE-92A9-0641F000A6DF}">
      <dgm:prSet/>
      <dgm:spPr/>
      <dgm:t>
        <a:bodyPr/>
        <a:lstStyle/>
        <a:p>
          <a:endParaRPr lang="fr-CA">
            <a:latin typeface="Alte DIN 1451 Mittelschrift" panose="020B0603020202020204" pitchFamily="34" charset="0"/>
          </a:endParaRPr>
        </a:p>
      </dgm:t>
    </dgm:pt>
    <dgm:pt modelId="{B8B0E43C-3F54-448E-8FC3-BA1A1A3DDCF8}">
      <dgm:prSet phldrT="[Texte]" custT="1"/>
      <dgm:spPr>
        <a:solidFill>
          <a:srgbClr val="007DC5"/>
        </a:solidFill>
      </dgm:spPr>
      <dgm:t>
        <a:bodyPr/>
        <a:lstStyle/>
        <a:p>
          <a:pPr algn="l">
            <a:lnSpc>
              <a:spcPct val="100000"/>
            </a:lnSpc>
            <a:spcAft>
              <a:spcPts val="600"/>
            </a:spcAft>
          </a:pPr>
          <a:r>
            <a:rPr lang="fr-CA" sz="2200" dirty="0" smtClean="0">
              <a:latin typeface="Alte DIN 1451 Mittelschrift" panose="020B0603020202020204" pitchFamily="34" charset="0"/>
            </a:rPr>
            <a:t>Lors d’un rappel prioritaire, la période d’essai est de 140h.</a:t>
          </a:r>
          <a:endParaRPr lang="fr-CA" sz="2200" dirty="0">
            <a:latin typeface="Alte DIN 1451 Mittelschrift" panose="020B0603020202020204" pitchFamily="34" charset="0"/>
          </a:endParaRPr>
        </a:p>
      </dgm:t>
    </dgm:pt>
    <dgm:pt modelId="{06F9BF8B-1B24-4B5E-8ADE-3BFEC29BD20A}" type="parTrans" cxnId="{8D73CD69-BB59-4014-92E3-A59033C29B92}">
      <dgm:prSet/>
      <dgm:spPr/>
      <dgm:t>
        <a:bodyPr/>
        <a:lstStyle/>
        <a:p>
          <a:endParaRPr lang="fr-CA">
            <a:latin typeface="Alte DIN 1451 Mittelschrift" panose="020B0603020202020204" pitchFamily="34" charset="0"/>
          </a:endParaRPr>
        </a:p>
      </dgm:t>
    </dgm:pt>
    <dgm:pt modelId="{8EEF5E60-5F31-4F66-8604-CF1BC0FC4AD2}" type="sibTrans" cxnId="{8D73CD69-BB59-4014-92E3-A59033C29B92}">
      <dgm:prSet/>
      <dgm:spPr/>
      <dgm:t>
        <a:bodyPr/>
        <a:lstStyle/>
        <a:p>
          <a:endParaRPr lang="fr-CA">
            <a:latin typeface="Alte DIN 1451 Mittelschrift" panose="020B0603020202020204" pitchFamily="34" charset="0"/>
          </a:endParaRPr>
        </a:p>
      </dgm:t>
    </dgm:pt>
    <dgm:pt modelId="{B5FF8F97-D96D-42E9-9519-9B270737A7B0}">
      <dgm:prSet phldrT="[Texte]" custT="1"/>
      <dgm:spPr>
        <a:solidFill>
          <a:srgbClr val="007DC5"/>
        </a:solidFill>
      </dgm:spPr>
      <dgm:t>
        <a:bodyPr/>
        <a:lstStyle/>
        <a:p>
          <a:pPr algn="l">
            <a:lnSpc>
              <a:spcPct val="100000"/>
            </a:lnSpc>
            <a:spcAft>
              <a:spcPts val="600"/>
            </a:spcAft>
          </a:pPr>
          <a:r>
            <a:rPr lang="fr-CA" sz="2200" dirty="0" smtClean="0">
              <a:latin typeface="Alte DIN 1451 Mittelschrift" panose="020B0603020202020204" pitchFamily="34" charset="0"/>
            </a:rPr>
            <a:t>Lorsque la période d’essai est réussie, le chercheur ou la chercheuse n’est pas tenu(e) de procéder à un entretien d’appréciation sauf s’il, elle est insatisfait(e).</a:t>
          </a:r>
          <a:endParaRPr lang="fr-CA" sz="2200" dirty="0">
            <a:latin typeface="Alte DIN 1451 Mittelschrift" panose="020B0603020202020204" pitchFamily="34" charset="0"/>
          </a:endParaRPr>
        </a:p>
      </dgm:t>
    </dgm:pt>
    <dgm:pt modelId="{56FCEA4C-2ABF-4217-BC36-A3BD60D65C0F}" type="parTrans" cxnId="{BC2BAC73-0740-48DB-BEB7-DA26E082E819}">
      <dgm:prSet/>
      <dgm:spPr/>
      <dgm:t>
        <a:bodyPr/>
        <a:lstStyle/>
        <a:p>
          <a:endParaRPr lang="fr-CA">
            <a:latin typeface="Alte DIN 1451 Mittelschrift" panose="020B0603020202020204" pitchFamily="34" charset="0"/>
          </a:endParaRPr>
        </a:p>
      </dgm:t>
    </dgm:pt>
    <dgm:pt modelId="{9F1D4455-5067-46AC-921E-29FC69FD6376}" type="sibTrans" cxnId="{BC2BAC73-0740-48DB-BEB7-DA26E082E819}">
      <dgm:prSet/>
      <dgm:spPr/>
      <dgm:t>
        <a:bodyPr/>
        <a:lstStyle/>
        <a:p>
          <a:endParaRPr lang="fr-CA">
            <a:latin typeface="Alte DIN 1451 Mittelschrift" panose="020B0603020202020204" pitchFamily="34" charset="0"/>
          </a:endParaRPr>
        </a:p>
      </dgm:t>
    </dgm:pt>
    <dgm:pt modelId="{7CB5005B-3CD3-4F11-881B-239390788001}">
      <dgm:prSet phldrT="[Texte]" custT="1"/>
      <dgm:spPr>
        <a:solidFill>
          <a:srgbClr val="007DC5"/>
        </a:solidFill>
      </dgm:spPr>
      <dgm:t>
        <a:bodyPr/>
        <a:lstStyle/>
        <a:p>
          <a:pPr algn="l">
            <a:lnSpc>
              <a:spcPct val="100000"/>
            </a:lnSpc>
            <a:spcAft>
              <a:spcPts val="600"/>
            </a:spcAft>
          </a:pPr>
          <a:r>
            <a:rPr lang="fr-CA" sz="2200" dirty="0" smtClean="0">
              <a:latin typeface="Alte DIN 1451 Mittelschrift" panose="020B0603020202020204" pitchFamily="34" charset="0"/>
            </a:rPr>
            <a:t>L’évaluation écrite stipule les attentes et les correctifs à apporter et les pistes de solution.</a:t>
          </a:r>
          <a:endParaRPr lang="fr-CA" sz="2200" dirty="0">
            <a:latin typeface="Alte DIN 1451 Mittelschrift" panose="020B0603020202020204" pitchFamily="34" charset="0"/>
          </a:endParaRPr>
        </a:p>
      </dgm:t>
    </dgm:pt>
    <dgm:pt modelId="{C51F33DD-23EF-4F5F-AA45-4473AFB082AF}" type="parTrans" cxnId="{CB98AB8A-DEE9-4096-86CA-C9C015A35459}">
      <dgm:prSet/>
      <dgm:spPr/>
      <dgm:t>
        <a:bodyPr/>
        <a:lstStyle/>
        <a:p>
          <a:endParaRPr lang="fr-CA">
            <a:latin typeface="Alte DIN 1451 Mittelschrift" panose="020B0603020202020204" pitchFamily="34" charset="0"/>
          </a:endParaRPr>
        </a:p>
      </dgm:t>
    </dgm:pt>
    <dgm:pt modelId="{4FE15656-F422-4165-BDC5-3D386EA51C62}" type="sibTrans" cxnId="{CB98AB8A-DEE9-4096-86CA-C9C015A35459}">
      <dgm:prSet/>
      <dgm:spPr/>
      <dgm:t>
        <a:bodyPr/>
        <a:lstStyle/>
        <a:p>
          <a:endParaRPr lang="fr-CA">
            <a:latin typeface="Alte DIN 1451 Mittelschrift" panose="020B0603020202020204" pitchFamily="34" charset="0"/>
          </a:endParaRPr>
        </a:p>
      </dgm:t>
    </dgm:pt>
    <dgm:pt modelId="{B0E4E813-8FAE-490F-90C2-D0622DEFD84F}">
      <dgm:prSet phldrT="[Texte]" custT="1"/>
      <dgm:spPr>
        <a:solidFill>
          <a:srgbClr val="007DC5"/>
        </a:solidFill>
      </dgm:spPr>
      <dgm:t>
        <a:bodyPr/>
        <a:lstStyle/>
        <a:p>
          <a:pPr algn="l">
            <a:lnSpc>
              <a:spcPct val="100000"/>
            </a:lnSpc>
            <a:spcAft>
              <a:spcPts val="600"/>
            </a:spcAft>
          </a:pPr>
          <a:r>
            <a:rPr lang="fr-CA" sz="2200" dirty="0" smtClean="0">
              <a:latin typeface="Alte DIN 1451 Mittelschrift" panose="020B0603020202020204" pitchFamily="34" charset="0"/>
            </a:rPr>
            <a:t>Un délai raisonnable est consenti, afin de procéder aux ajustements demandés.</a:t>
          </a:r>
          <a:endParaRPr lang="fr-CA" sz="2200" dirty="0">
            <a:latin typeface="Alte DIN 1451 Mittelschrift" panose="020B0603020202020204" pitchFamily="34" charset="0"/>
          </a:endParaRPr>
        </a:p>
      </dgm:t>
    </dgm:pt>
    <dgm:pt modelId="{85D514CA-7166-4F9A-A76F-D59C3209D42E}" type="parTrans" cxnId="{31B02D29-0FAB-4487-9E6E-69A808A502F5}">
      <dgm:prSet/>
      <dgm:spPr/>
      <dgm:t>
        <a:bodyPr/>
        <a:lstStyle/>
        <a:p>
          <a:endParaRPr lang="fr-CA">
            <a:latin typeface="Alte DIN 1451 Mittelschrift" panose="020B0603020202020204" pitchFamily="34" charset="0"/>
          </a:endParaRPr>
        </a:p>
      </dgm:t>
    </dgm:pt>
    <dgm:pt modelId="{0211251E-5AEE-4F95-832E-20C225A96516}" type="sibTrans" cxnId="{31B02D29-0FAB-4487-9E6E-69A808A502F5}">
      <dgm:prSet/>
      <dgm:spPr/>
      <dgm:t>
        <a:bodyPr/>
        <a:lstStyle/>
        <a:p>
          <a:endParaRPr lang="fr-CA">
            <a:latin typeface="Alte DIN 1451 Mittelschrift" panose="020B0603020202020204" pitchFamily="34" charset="0"/>
          </a:endParaRPr>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pt>
    <dgm:pt modelId="{640C486B-29DA-4FB8-A1B4-2851E35B2646}" type="pres">
      <dgm:prSet presAssocID="{BCBE5140-0AC7-4E37-903A-F10D78484748}" presName="parTx" presStyleLbl="revTx" presStyleIdx="0" presStyleCnt="1" custScaleX="133563">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X="141975" custScaleY="357311" custLinFactNeighborX="-82753" custLinFactNeighborY="175"/>
      <dgm:spPr/>
    </dgm:pt>
    <dgm:pt modelId="{363913BF-2AF3-41E6-8920-3384843F4742}" type="pres">
      <dgm:prSet presAssocID="{BCBE5140-0AC7-4E37-903A-F10D78484748}" presName="spH" presStyleCnt="0"/>
      <dgm:spPr/>
    </dgm:pt>
    <dgm:pt modelId="{2E1B921A-5978-4984-A35F-B6FDBC406E45}" type="pres">
      <dgm:prSet presAssocID="{BCBE5140-0AC7-4E37-903A-F10D78484748}" presName="desTx" presStyleLbl="node1" presStyleIdx="0" presStyleCnt="1" custScaleX="156592" custScaleY="251224" custLinFactNeighborX="-51024" custLinFactNeighborY="3829">
        <dgm:presLayoutVars>
          <dgm:bulletEnabled val="1"/>
        </dgm:presLayoutVars>
      </dgm:prSet>
      <dgm:spPr/>
      <dgm:t>
        <a:bodyPr/>
        <a:lstStyle/>
        <a:p>
          <a:endParaRPr lang="fr-CA"/>
        </a:p>
      </dgm:t>
    </dgm:pt>
  </dgm:ptLst>
  <dgm:cxnLst>
    <dgm:cxn modelId="{2E21874C-E3DE-4E70-8A1E-E0FA7A7F55B2}" type="presOf" srcId="{14A013CF-E7DA-4A2D-81CE-B8DBACCF3993}" destId="{2E1B921A-5978-4984-A35F-B6FDBC406E45}" srcOrd="0" destOrd="0" presId="urn:diagrams.loki3.com/BracketList+Icon#1"/>
    <dgm:cxn modelId="{31B02D29-0FAB-4487-9E6E-69A808A502F5}" srcId="{BCBE5140-0AC7-4E37-903A-F10D78484748}" destId="{B0E4E813-8FAE-490F-90C2-D0622DEFD84F}" srcOrd="6" destOrd="0" parTransId="{85D514CA-7166-4F9A-A76F-D59C3209D42E}" sibTransId="{0211251E-5AEE-4F95-832E-20C225A96516}"/>
    <dgm:cxn modelId="{E8002458-F5BA-40DF-AA79-F15F5AE477B7}" type="presOf" srcId="{B8B0E43C-3F54-448E-8FC3-BA1A1A3DDCF8}" destId="{2E1B921A-5978-4984-A35F-B6FDBC406E45}" srcOrd="0" destOrd="3" presId="urn:diagrams.loki3.com/BracketList+Icon#1"/>
    <dgm:cxn modelId="{BA797228-1424-4E1E-A7E1-28BB051A0BC7}" srcId="{BCBE5140-0AC7-4E37-903A-F10D78484748}" destId="{DBAF3A79-BBF6-4E0D-BDE1-2A3E146A4589}" srcOrd="1" destOrd="0" parTransId="{DAA7D662-1135-4C50-A61F-7CB238279ED3}" sibTransId="{54518F5E-99AB-4808-BEF6-83D14A65A31E}"/>
    <dgm:cxn modelId="{8D73CD69-BB59-4014-92E3-A59033C29B92}" srcId="{BCBE5140-0AC7-4E37-903A-F10D78484748}" destId="{B8B0E43C-3F54-448E-8FC3-BA1A1A3DDCF8}" srcOrd="3" destOrd="0" parTransId="{06F9BF8B-1B24-4B5E-8ADE-3BFEC29BD20A}" sibTransId="{8EEF5E60-5F31-4F66-8604-CF1BC0FC4AD2}"/>
    <dgm:cxn modelId="{4E19594D-0F9A-48DA-AACD-8AFE2855FA4F}" type="presOf" srcId="{DBAF3A79-BBF6-4E0D-BDE1-2A3E146A4589}" destId="{2E1B921A-5978-4984-A35F-B6FDBC406E45}" srcOrd="0" destOrd="1" presId="urn:diagrams.loki3.com/BracketList+Icon#1"/>
    <dgm:cxn modelId="{48259088-659F-4805-9C2C-7A245E66CC54}" srcId="{BCBE5140-0AC7-4E37-903A-F10D78484748}" destId="{14A013CF-E7DA-4A2D-81CE-B8DBACCF3993}" srcOrd="0" destOrd="0" parTransId="{9A5EDCE2-7C69-4862-81CF-C48247D3B1BD}" sibTransId="{66C15B2C-7D58-4E24-BD0F-5DF72231A93D}"/>
    <dgm:cxn modelId="{22D97E99-63E1-4D86-A75A-CA563E24F12F}" type="presOf" srcId="{B0E4E813-8FAE-490F-90C2-D0622DEFD84F}" destId="{2E1B921A-5978-4984-A35F-B6FDBC406E45}" srcOrd="0" destOrd="6" presId="urn:diagrams.loki3.com/BracketList+Icon#1"/>
    <dgm:cxn modelId="{BA6E86B4-1006-4BE4-8CF1-2E3706175CC9}" srcId="{8C104E14-BB25-4F0B-880A-00F941FC957A}" destId="{BCBE5140-0AC7-4E37-903A-F10D78484748}" srcOrd="0" destOrd="0" parTransId="{FB517DDF-B2A3-47B0-8F93-6101F44B00CF}" sibTransId="{BD3BA5FD-1B94-412C-BA98-9CA2FAF38EA3}"/>
    <dgm:cxn modelId="{CB98AB8A-DEE9-4096-86CA-C9C015A35459}" srcId="{BCBE5140-0AC7-4E37-903A-F10D78484748}" destId="{7CB5005B-3CD3-4F11-881B-239390788001}" srcOrd="5" destOrd="0" parTransId="{C51F33DD-23EF-4F5F-AA45-4473AFB082AF}" sibTransId="{4FE15656-F422-4165-BDC5-3D386EA51C62}"/>
    <dgm:cxn modelId="{BC2BAC73-0740-48DB-BEB7-DA26E082E819}" srcId="{BCBE5140-0AC7-4E37-903A-F10D78484748}" destId="{B5FF8F97-D96D-42E9-9519-9B270737A7B0}" srcOrd="4" destOrd="0" parTransId="{56FCEA4C-2ABF-4217-BC36-A3BD60D65C0F}" sibTransId="{9F1D4455-5067-46AC-921E-29FC69FD6376}"/>
    <dgm:cxn modelId="{CF4642F8-4C82-4930-AE4B-B29116C17D73}" type="presOf" srcId="{8C104E14-BB25-4F0B-880A-00F941FC957A}" destId="{99CDFA51-0D8A-41FC-9638-928A5B750B49}" srcOrd="0" destOrd="0" presId="urn:diagrams.loki3.com/BracketList+Icon#1"/>
    <dgm:cxn modelId="{52037C6B-1A74-4A11-AA1A-E2CF9112BC00}" type="presOf" srcId="{B5FF8F97-D96D-42E9-9519-9B270737A7B0}" destId="{2E1B921A-5978-4984-A35F-B6FDBC406E45}" srcOrd="0" destOrd="4" presId="urn:diagrams.loki3.com/BracketList+Icon#1"/>
    <dgm:cxn modelId="{79CD0CA1-918A-41BE-92A9-0641F000A6DF}" srcId="{BCBE5140-0AC7-4E37-903A-F10D78484748}" destId="{A0B14A84-C709-4B7F-8673-0DE62F445EFB}" srcOrd="2" destOrd="0" parTransId="{78923AE2-7443-4731-83BC-BE9B36F5792D}" sibTransId="{71A39326-21C0-4ECE-878C-B8A8FFA30BC4}"/>
    <dgm:cxn modelId="{507A833F-58DE-4ECC-96E9-F187D2294F6F}" type="presOf" srcId="{A0B14A84-C709-4B7F-8673-0DE62F445EFB}" destId="{2E1B921A-5978-4984-A35F-B6FDBC406E45}" srcOrd="0" destOrd="2" presId="urn:diagrams.loki3.com/BracketList+Icon#1"/>
    <dgm:cxn modelId="{B46646B4-1491-47DB-BB86-4B5D87C20570}" type="presOf" srcId="{7CB5005B-3CD3-4F11-881B-239390788001}" destId="{2E1B921A-5978-4984-A35F-B6FDBC406E45}" srcOrd="0" destOrd="5" presId="urn:diagrams.loki3.com/BracketList+Icon#1"/>
    <dgm:cxn modelId="{F026EA54-982A-4A43-AAD2-ADB144C17A43}" type="presOf" srcId="{BCBE5140-0AC7-4E37-903A-F10D78484748}" destId="{640C486B-29DA-4FB8-A1B4-2851E35B2646}" srcOrd="0" destOrd="0" presId="urn:diagrams.loki3.com/BracketList+Icon#1"/>
    <dgm:cxn modelId="{FD07E22F-DDFB-4791-B9A8-983456A459BF}" type="presParOf" srcId="{99CDFA51-0D8A-41FC-9638-928A5B750B49}" destId="{7AAD8EB6-3A9D-4B68-A7DF-E2613CAC06D7}" srcOrd="0" destOrd="0" presId="urn:diagrams.loki3.com/BracketList+Icon#1"/>
    <dgm:cxn modelId="{1BD384A4-32FC-40AA-9C4C-0257EDBF683A}" type="presParOf" srcId="{7AAD8EB6-3A9D-4B68-A7DF-E2613CAC06D7}" destId="{640C486B-29DA-4FB8-A1B4-2851E35B2646}" srcOrd="0" destOrd="0" presId="urn:diagrams.loki3.com/BracketList+Icon#1"/>
    <dgm:cxn modelId="{8122D810-AAC6-41FA-A04A-91A033AC0EDE}" type="presParOf" srcId="{7AAD8EB6-3A9D-4B68-A7DF-E2613CAC06D7}" destId="{4E392A72-E80E-4DEF-A9D1-79E78C8BC49E}" srcOrd="1" destOrd="0" presId="urn:diagrams.loki3.com/BracketList+Icon#1"/>
    <dgm:cxn modelId="{9B6367FC-A0A8-4BB4-BAA1-9A921D2A7649}" type="presParOf" srcId="{7AAD8EB6-3A9D-4B68-A7DF-E2613CAC06D7}" destId="{363913BF-2AF3-41E6-8920-3384843F4742}" srcOrd="2" destOrd="0" presId="urn:diagrams.loki3.com/BracketList+Icon#1"/>
    <dgm:cxn modelId="{0B456EEA-586D-4D7A-9A46-8329EEC0369E}" type="presParOf" srcId="{7AAD8EB6-3A9D-4B68-A7DF-E2613CAC06D7}" destId="{2E1B921A-5978-4984-A35F-B6FDBC406E45}" srcOrd="3"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C104E14-BB25-4F0B-880A-00F941FC957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CA"/>
        </a:p>
      </dgm:t>
    </dgm:pt>
    <dgm:pt modelId="{98C3D559-1BCE-4C00-9B8F-95D387CB6F67}">
      <dgm:prSet phldrT="[Texte]" custT="1"/>
      <dgm:spPr>
        <a:solidFill>
          <a:srgbClr val="007DC5"/>
        </a:solidFill>
      </dgm:spPr>
      <dgm:t>
        <a:bodyPr/>
        <a:lstStyle/>
        <a:p>
          <a:pPr algn="ctr">
            <a:lnSpc>
              <a:spcPct val="150000"/>
            </a:lnSpc>
            <a:spcAft>
              <a:spcPts val="1200"/>
            </a:spcAft>
          </a:pPr>
          <a:r>
            <a:rPr lang="fr-CA" sz="2000" b="1" dirty="0" smtClean="0">
              <a:solidFill>
                <a:schemeClr val="bg1"/>
              </a:solidFill>
              <a:latin typeface="Alte DIN 1451 Mittelschrift" panose="020B0603020202020204" pitchFamily="34" charset="0"/>
            </a:rPr>
            <a:t>RAPPEL PRIORITAIRE </a:t>
          </a:r>
        </a:p>
        <a:p>
          <a:pPr algn="ctr">
            <a:lnSpc>
              <a:spcPct val="150000"/>
            </a:lnSpc>
            <a:spcAft>
              <a:spcPct val="35000"/>
            </a:spcAft>
          </a:pPr>
          <a:r>
            <a:rPr lang="fr-CA" sz="2000" b="1" dirty="0" smtClean="0">
              <a:solidFill>
                <a:schemeClr val="bg1"/>
              </a:solidFill>
              <a:latin typeface="Alte DIN 1451 Mittelschrift" panose="020B0603020202020204" pitchFamily="34" charset="0"/>
            </a:rPr>
            <a:t>MAINTIEN EN EMPLOI </a:t>
          </a:r>
          <a:endParaRPr lang="fr-CA" sz="2000" b="1" dirty="0">
            <a:solidFill>
              <a:schemeClr val="bg1"/>
            </a:solidFill>
            <a:latin typeface="Alte DIN 1451 Mittelschrift" panose="020B0603020202020204" pitchFamily="34" charset="0"/>
          </a:endParaRPr>
        </a:p>
      </dgm:t>
    </dgm:pt>
    <dgm:pt modelId="{92AC23E6-35CD-4BAD-A10F-7084DBD50CC8}" type="parTrans" cxnId="{8EF1F638-129E-4F4A-8C5F-B38237882C58}">
      <dgm:prSet/>
      <dgm:spPr/>
      <dgm:t>
        <a:bodyPr/>
        <a:lstStyle/>
        <a:p>
          <a:pPr>
            <a:lnSpc>
              <a:spcPct val="150000"/>
            </a:lnSpc>
          </a:pPr>
          <a:endParaRPr lang="fr-CA">
            <a:latin typeface="Alte DIN 1451 Mittelschrift" panose="020B0603020202020204" pitchFamily="34" charset="0"/>
          </a:endParaRPr>
        </a:p>
      </dgm:t>
    </dgm:pt>
    <dgm:pt modelId="{1A603610-4FB2-4911-B525-AEE9D7C3B671}" type="sibTrans" cxnId="{8EF1F638-129E-4F4A-8C5F-B38237882C58}">
      <dgm:prSet/>
      <dgm:spPr/>
      <dgm:t>
        <a:bodyPr/>
        <a:lstStyle/>
        <a:p>
          <a:pPr>
            <a:lnSpc>
              <a:spcPct val="150000"/>
            </a:lnSpc>
          </a:pPr>
          <a:endParaRPr lang="fr-CA">
            <a:latin typeface="Alte DIN 1451 Mittelschrift" panose="020B0603020202020204" pitchFamily="34" charset="0"/>
          </a:endParaRPr>
        </a:p>
      </dgm:t>
    </dgm:pt>
    <dgm:pt modelId="{D5D58905-73AC-4A91-9C81-935806E6E830}">
      <dgm:prSet phldrT="[Texte]" custT="1"/>
      <dgm:spPr>
        <a:solidFill>
          <a:srgbClr val="007DC5"/>
        </a:solidFill>
      </dgm:spPr>
      <dgm:t>
        <a:bodyPr/>
        <a:lstStyle/>
        <a:p>
          <a:pPr algn="ctr">
            <a:lnSpc>
              <a:spcPct val="150000"/>
            </a:lnSpc>
          </a:pPr>
          <a:r>
            <a:rPr lang="fr-CA" sz="2000" b="1" dirty="0" smtClean="0">
              <a:solidFill>
                <a:schemeClr val="bg1"/>
              </a:solidFill>
              <a:latin typeface="Alte DIN 1451 Mittelschrift" panose="020B0603020202020204" pitchFamily="34" charset="0"/>
            </a:rPr>
            <a:t>LISTE DE DISPONIBILITÉ  </a:t>
          </a:r>
        </a:p>
        <a:p>
          <a:pPr algn="ctr">
            <a:lnSpc>
              <a:spcPct val="150000"/>
            </a:lnSpc>
          </a:pPr>
          <a:r>
            <a:rPr lang="fr-CA" sz="2000" b="1" dirty="0" smtClean="0">
              <a:solidFill>
                <a:schemeClr val="bg1"/>
              </a:solidFill>
              <a:latin typeface="Alte DIN 1451 Mittelschrift" panose="020B0603020202020204" pitchFamily="34" charset="0"/>
            </a:rPr>
            <a:t>LIEN D’EMPLOI </a:t>
          </a:r>
          <a:endParaRPr lang="fr-CA" sz="2000" b="1" dirty="0">
            <a:solidFill>
              <a:schemeClr val="bg1"/>
            </a:solidFill>
            <a:latin typeface="Alte DIN 1451 Mittelschrift" panose="020B0603020202020204" pitchFamily="34" charset="0"/>
          </a:endParaRPr>
        </a:p>
      </dgm:t>
    </dgm:pt>
    <dgm:pt modelId="{8097401C-945C-4107-8BAC-E41FBAA3444D}" type="sibTrans" cxnId="{7A07E166-4A7F-4378-AC6C-0350DAE9EB1B}">
      <dgm:prSet/>
      <dgm:spPr/>
      <dgm:t>
        <a:bodyPr/>
        <a:lstStyle/>
        <a:p>
          <a:pPr>
            <a:lnSpc>
              <a:spcPct val="150000"/>
            </a:lnSpc>
          </a:pPr>
          <a:endParaRPr lang="fr-CA">
            <a:latin typeface="Alte DIN 1451 Mittelschrift" panose="020B0603020202020204" pitchFamily="34" charset="0"/>
          </a:endParaRPr>
        </a:p>
      </dgm:t>
    </dgm:pt>
    <dgm:pt modelId="{A20DDD08-5D9B-44C3-9008-01DF33E86582}" type="parTrans" cxnId="{7A07E166-4A7F-4378-AC6C-0350DAE9EB1B}">
      <dgm:prSet/>
      <dgm:spPr/>
      <dgm:t>
        <a:bodyPr/>
        <a:lstStyle/>
        <a:p>
          <a:pPr>
            <a:lnSpc>
              <a:spcPct val="150000"/>
            </a:lnSpc>
          </a:pPr>
          <a:endParaRPr lang="fr-CA">
            <a:latin typeface="Alte DIN 1451 Mittelschrift" panose="020B0603020202020204" pitchFamily="34" charset="0"/>
          </a:endParaRPr>
        </a:p>
      </dgm:t>
    </dgm:pt>
    <dgm:pt modelId="{67DBCED1-561F-4564-9EA6-25576A6BA335}">
      <dgm:prSet phldrT="[Texte]" custT="1"/>
      <dgm:spPr>
        <a:solidFill>
          <a:srgbClr val="007DC5"/>
        </a:solidFill>
      </dgm:spPr>
      <dgm:t>
        <a:bodyPr/>
        <a:lstStyle/>
        <a:p>
          <a:pPr algn="ctr">
            <a:lnSpc>
              <a:spcPct val="150000"/>
            </a:lnSpc>
          </a:pPr>
          <a:r>
            <a:rPr lang="fr-CA" sz="2000" b="1" dirty="0" smtClean="0">
              <a:solidFill>
                <a:schemeClr val="bg1"/>
              </a:solidFill>
              <a:latin typeface="Alte DIN 1451 Mittelschrift" panose="020B0603020202020204" pitchFamily="34" charset="0"/>
            </a:rPr>
            <a:t>MISE</a:t>
          </a:r>
          <a:r>
            <a:rPr lang="fr-CA" sz="2000" b="1" baseline="0" dirty="0" smtClean="0">
              <a:solidFill>
                <a:schemeClr val="bg1"/>
              </a:solidFill>
              <a:latin typeface="Alte DIN 1451 Mittelschrift" panose="020B0603020202020204" pitchFamily="34" charset="0"/>
            </a:rPr>
            <a:t> À PIED</a:t>
          </a:r>
        </a:p>
        <a:p>
          <a:pPr algn="ctr">
            <a:lnSpc>
              <a:spcPct val="150000"/>
            </a:lnSpc>
          </a:pPr>
          <a:r>
            <a:rPr lang="fr-CA" sz="2000" b="1" baseline="0" dirty="0" smtClean="0">
              <a:solidFill>
                <a:schemeClr val="bg1"/>
              </a:solidFill>
              <a:latin typeface="Alte DIN 1451 Mittelschrift" panose="020B0603020202020204" pitchFamily="34" charset="0"/>
            </a:rPr>
            <a:t> DÉMISSION</a:t>
          </a:r>
          <a:endParaRPr lang="fr-CA" sz="2000" b="1" dirty="0">
            <a:solidFill>
              <a:schemeClr val="bg1"/>
            </a:solidFill>
            <a:latin typeface="Alte DIN 1451 Mittelschrift" panose="020B0603020202020204" pitchFamily="34" charset="0"/>
          </a:endParaRPr>
        </a:p>
      </dgm:t>
    </dgm:pt>
    <dgm:pt modelId="{26FEE7C9-E966-484C-B4BE-948A3F5B4D94}" type="sibTrans" cxnId="{D41516B7-83D9-4EB8-B6F8-FA17CFA38F94}">
      <dgm:prSet/>
      <dgm:spPr/>
      <dgm:t>
        <a:bodyPr/>
        <a:lstStyle/>
        <a:p>
          <a:pPr>
            <a:lnSpc>
              <a:spcPct val="150000"/>
            </a:lnSpc>
          </a:pPr>
          <a:endParaRPr lang="fr-CA">
            <a:latin typeface="Alte DIN 1451 Mittelschrift" panose="020B0603020202020204" pitchFamily="34" charset="0"/>
          </a:endParaRPr>
        </a:p>
      </dgm:t>
    </dgm:pt>
    <dgm:pt modelId="{6A0F347A-0496-4A48-A6C7-BAD7238B683A}" type="parTrans" cxnId="{D41516B7-83D9-4EB8-B6F8-FA17CFA38F94}">
      <dgm:prSet/>
      <dgm:spPr/>
      <dgm:t>
        <a:bodyPr/>
        <a:lstStyle/>
        <a:p>
          <a:pPr>
            <a:lnSpc>
              <a:spcPct val="150000"/>
            </a:lnSpc>
          </a:pPr>
          <a:endParaRPr lang="fr-CA">
            <a:latin typeface="Alte DIN 1451 Mittelschrift" panose="020B0603020202020204" pitchFamily="34" charset="0"/>
          </a:endParaRPr>
        </a:p>
      </dgm:t>
    </dgm:pt>
    <dgm:pt modelId="{16729819-9612-4BA8-B279-FCBB245A8FD7}">
      <dgm:prSet custT="1"/>
      <dgm:spPr>
        <a:solidFill>
          <a:srgbClr val="007DC5"/>
        </a:solidFill>
      </dgm:spPr>
      <dgm:t>
        <a:bodyPr/>
        <a:lstStyle/>
        <a:p>
          <a:pPr>
            <a:lnSpc>
              <a:spcPct val="150000"/>
            </a:lnSpc>
          </a:pPr>
          <a:r>
            <a:rPr lang="fr-FR" sz="2000" b="1" dirty="0" smtClean="0">
              <a:solidFill>
                <a:schemeClr val="bg1"/>
              </a:solidFill>
              <a:latin typeface="Alte DIN 1451 Mittelschrift" panose="020B0603020202020204" pitchFamily="34" charset="0"/>
            </a:rPr>
            <a:t>SERVICE </a:t>
          </a:r>
        </a:p>
        <a:p>
          <a:pPr>
            <a:lnSpc>
              <a:spcPct val="150000"/>
            </a:lnSpc>
          </a:pPr>
          <a:r>
            <a:rPr lang="fr-FR" sz="2000" b="1" dirty="0" smtClean="0">
              <a:solidFill>
                <a:schemeClr val="bg1"/>
              </a:solidFill>
              <a:latin typeface="Alte DIN 1451 Mittelschrift" panose="020B0603020202020204" pitchFamily="34" charset="0"/>
            </a:rPr>
            <a:t>ET </a:t>
          </a:r>
        </a:p>
        <a:p>
          <a:pPr>
            <a:lnSpc>
              <a:spcPct val="150000"/>
            </a:lnSpc>
          </a:pPr>
          <a:r>
            <a:rPr lang="fr-FR" sz="2000" b="1" dirty="0" smtClean="0">
              <a:solidFill>
                <a:schemeClr val="bg1"/>
              </a:solidFill>
              <a:latin typeface="Alte DIN 1451 Mittelschrift" panose="020B0603020202020204" pitchFamily="34" charset="0"/>
            </a:rPr>
            <a:t>SERVICE CUMULÉ</a:t>
          </a:r>
          <a:endParaRPr lang="fr-FR" sz="2000" b="1" dirty="0">
            <a:solidFill>
              <a:schemeClr val="bg1"/>
            </a:solidFill>
            <a:latin typeface="Alte DIN 1451 Mittelschrift" panose="020B0603020202020204" pitchFamily="34" charset="0"/>
          </a:endParaRPr>
        </a:p>
      </dgm:t>
    </dgm:pt>
    <dgm:pt modelId="{F7618BD2-9817-4FF2-A3D3-C7F5D395ED8A}" type="parTrans" cxnId="{A538F4CF-969E-410F-959F-47A914868807}">
      <dgm:prSet/>
      <dgm:spPr/>
      <dgm:t>
        <a:bodyPr/>
        <a:lstStyle/>
        <a:p>
          <a:endParaRPr lang="fr-FR"/>
        </a:p>
      </dgm:t>
    </dgm:pt>
    <dgm:pt modelId="{41B94A45-9D34-40A4-ACA2-B101FD0731BD}" type="sibTrans" cxnId="{A538F4CF-969E-410F-959F-47A914868807}">
      <dgm:prSet/>
      <dgm:spPr/>
      <dgm:t>
        <a:bodyPr/>
        <a:lstStyle/>
        <a:p>
          <a:endParaRPr lang="fr-FR"/>
        </a:p>
      </dgm:t>
    </dgm:pt>
    <dgm:pt modelId="{8A6755A0-6AC7-4FEF-8C11-B744313FCCB9}" type="pres">
      <dgm:prSet presAssocID="{8C104E14-BB25-4F0B-880A-00F941FC957A}" presName="Name0" presStyleCnt="0">
        <dgm:presLayoutVars>
          <dgm:dir/>
          <dgm:resizeHandles val="exact"/>
        </dgm:presLayoutVars>
      </dgm:prSet>
      <dgm:spPr/>
      <dgm:t>
        <a:bodyPr/>
        <a:lstStyle/>
        <a:p>
          <a:endParaRPr lang="fr-CA"/>
        </a:p>
      </dgm:t>
    </dgm:pt>
    <dgm:pt modelId="{CA0FA7DA-E728-436F-B931-18471BDAA61E}" type="pres">
      <dgm:prSet presAssocID="{16729819-9612-4BA8-B279-FCBB245A8FD7}" presName="node" presStyleLbl="node1" presStyleIdx="0" presStyleCnt="4" custScaleX="80951">
        <dgm:presLayoutVars>
          <dgm:bulletEnabled val="1"/>
        </dgm:presLayoutVars>
      </dgm:prSet>
      <dgm:spPr/>
      <dgm:t>
        <a:bodyPr/>
        <a:lstStyle/>
        <a:p>
          <a:endParaRPr lang="fr-FR"/>
        </a:p>
      </dgm:t>
    </dgm:pt>
    <dgm:pt modelId="{EF368C2F-19B8-4B3C-94A9-0D970EE9DD18}" type="pres">
      <dgm:prSet presAssocID="{41B94A45-9D34-40A4-ACA2-B101FD0731BD}" presName="sibTrans" presStyleCnt="0"/>
      <dgm:spPr/>
    </dgm:pt>
    <dgm:pt modelId="{456B24B7-61B7-4DE3-A992-65EC9885B470}" type="pres">
      <dgm:prSet presAssocID="{98C3D559-1BCE-4C00-9B8F-95D387CB6F67}" presName="node" presStyleLbl="node1" presStyleIdx="1" presStyleCnt="4" custScaleX="79980" custLinFactNeighborX="-701" custLinFactNeighborY="1736">
        <dgm:presLayoutVars>
          <dgm:bulletEnabled val="1"/>
        </dgm:presLayoutVars>
      </dgm:prSet>
      <dgm:spPr/>
      <dgm:t>
        <a:bodyPr/>
        <a:lstStyle/>
        <a:p>
          <a:endParaRPr lang="fr-CA"/>
        </a:p>
      </dgm:t>
    </dgm:pt>
    <dgm:pt modelId="{98A8208F-B716-4218-989C-74245B097A7F}" type="pres">
      <dgm:prSet presAssocID="{1A603610-4FB2-4911-B525-AEE9D7C3B671}" presName="sibTrans" presStyleCnt="0"/>
      <dgm:spPr/>
    </dgm:pt>
    <dgm:pt modelId="{BDA57A6B-4FCB-4B66-826F-831E1F05D02F}" type="pres">
      <dgm:prSet presAssocID="{67DBCED1-561F-4564-9EA6-25576A6BA335}" presName="node" presStyleLbl="node1" presStyleIdx="2" presStyleCnt="4" custAng="0" custScaleX="79332" custLinFactNeighborX="-34255" custLinFactNeighborY="1364">
        <dgm:presLayoutVars>
          <dgm:bulletEnabled val="1"/>
        </dgm:presLayoutVars>
      </dgm:prSet>
      <dgm:spPr/>
      <dgm:t>
        <a:bodyPr/>
        <a:lstStyle/>
        <a:p>
          <a:endParaRPr lang="fr-CA"/>
        </a:p>
      </dgm:t>
    </dgm:pt>
    <dgm:pt modelId="{8C96C246-A61B-4196-9A2A-84A55D58AC11}" type="pres">
      <dgm:prSet presAssocID="{26FEE7C9-E966-484C-B4BE-948A3F5B4D94}" presName="sibTrans" presStyleCnt="0"/>
      <dgm:spPr/>
    </dgm:pt>
    <dgm:pt modelId="{6F1BA8B3-DA07-4836-AF0D-7814ED500ABC}" type="pres">
      <dgm:prSet presAssocID="{D5D58905-73AC-4A91-9C81-935806E6E830}" presName="node" presStyleLbl="node1" presStyleIdx="3" presStyleCnt="4" custScaleX="81354" custLinFactNeighborX="-40750" custLinFactNeighborY="-1723">
        <dgm:presLayoutVars>
          <dgm:bulletEnabled val="1"/>
        </dgm:presLayoutVars>
      </dgm:prSet>
      <dgm:spPr/>
      <dgm:t>
        <a:bodyPr/>
        <a:lstStyle/>
        <a:p>
          <a:endParaRPr lang="fr-CA"/>
        </a:p>
      </dgm:t>
    </dgm:pt>
  </dgm:ptLst>
  <dgm:cxnLst>
    <dgm:cxn modelId="{C2DDFC5D-9A6B-42CC-ABD3-84B01FDBC265}" type="presOf" srcId="{98C3D559-1BCE-4C00-9B8F-95D387CB6F67}" destId="{456B24B7-61B7-4DE3-A992-65EC9885B470}" srcOrd="0" destOrd="0" presId="urn:microsoft.com/office/officeart/2005/8/layout/hList6"/>
    <dgm:cxn modelId="{A538F4CF-969E-410F-959F-47A914868807}" srcId="{8C104E14-BB25-4F0B-880A-00F941FC957A}" destId="{16729819-9612-4BA8-B279-FCBB245A8FD7}" srcOrd="0" destOrd="0" parTransId="{F7618BD2-9817-4FF2-A3D3-C7F5D395ED8A}" sibTransId="{41B94A45-9D34-40A4-ACA2-B101FD0731BD}"/>
    <dgm:cxn modelId="{63CDF685-0CAF-439E-A778-E853F325E2D4}" type="presOf" srcId="{67DBCED1-561F-4564-9EA6-25576A6BA335}" destId="{BDA57A6B-4FCB-4B66-826F-831E1F05D02F}" srcOrd="0" destOrd="0" presId="urn:microsoft.com/office/officeart/2005/8/layout/hList6"/>
    <dgm:cxn modelId="{8EF1F638-129E-4F4A-8C5F-B38237882C58}" srcId="{8C104E14-BB25-4F0B-880A-00F941FC957A}" destId="{98C3D559-1BCE-4C00-9B8F-95D387CB6F67}" srcOrd="1" destOrd="0" parTransId="{92AC23E6-35CD-4BAD-A10F-7084DBD50CC8}" sibTransId="{1A603610-4FB2-4911-B525-AEE9D7C3B671}"/>
    <dgm:cxn modelId="{C7AE4E49-E00F-459D-BADA-B761A907EF57}" type="presOf" srcId="{D5D58905-73AC-4A91-9C81-935806E6E830}" destId="{6F1BA8B3-DA07-4836-AF0D-7814ED500ABC}" srcOrd="0" destOrd="0" presId="urn:microsoft.com/office/officeart/2005/8/layout/hList6"/>
    <dgm:cxn modelId="{BCE894F0-C7CC-4EF6-964E-CECD52B986DE}" type="presOf" srcId="{16729819-9612-4BA8-B279-FCBB245A8FD7}" destId="{CA0FA7DA-E728-436F-B931-18471BDAA61E}" srcOrd="0" destOrd="0" presId="urn:microsoft.com/office/officeart/2005/8/layout/hList6"/>
    <dgm:cxn modelId="{4527E3D8-CADB-416F-9300-664D0EBA039B}" type="presOf" srcId="{8C104E14-BB25-4F0B-880A-00F941FC957A}" destId="{8A6755A0-6AC7-4FEF-8C11-B744313FCCB9}" srcOrd="0" destOrd="0" presId="urn:microsoft.com/office/officeart/2005/8/layout/hList6"/>
    <dgm:cxn modelId="{D41516B7-83D9-4EB8-B6F8-FA17CFA38F94}" srcId="{8C104E14-BB25-4F0B-880A-00F941FC957A}" destId="{67DBCED1-561F-4564-9EA6-25576A6BA335}" srcOrd="2" destOrd="0" parTransId="{6A0F347A-0496-4A48-A6C7-BAD7238B683A}" sibTransId="{26FEE7C9-E966-484C-B4BE-948A3F5B4D94}"/>
    <dgm:cxn modelId="{7A07E166-4A7F-4378-AC6C-0350DAE9EB1B}" srcId="{8C104E14-BB25-4F0B-880A-00F941FC957A}" destId="{D5D58905-73AC-4A91-9C81-935806E6E830}" srcOrd="3" destOrd="0" parTransId="{A20DDD08-5D9B-44C3-9008-01DF33E86582}" sibTransId="{8097401C-945C-4107-8BAC-E41FBAA3444D}"/>
    <dgm:cxn modelId="{02A13080-F19D-46E0-9B45-33E386797C47}" type="presParOf" srcId="{8A6755A0-6AC7-4FEF-8C11-B744313FCCB9}" destId="{CA0FA7DA-E728-436F-B931-18471BDAA61E}" srcOrd="0" destOrd="0" presId="urn:microsoft.com/office/officeart/2005/8/layout/hList6"/>
    <dgm:cxn modelId="{F3360989-71FF-4128-9A62-04784A88F92E}" type="presParOf" srcId="{8A6755A0-6AC7-4FEF-8C11-B744313FCCB9}" destId="{EF368C2F-19B8-4B3C-94A9-0D970EE9DD18}" srcOrd="1" destOrd="0" presId="urn:microsoft.com/office/officeart/2005/8/layout/hList6"/>
    <dgm:cxn modelId="{C26E3B2E-00F2-4B5C-9C92-9FAB7B7610D6}" type="presParOf" srcId="{8A6755A0-6AC7-4FEF-8C11-B744313FCCB9}" destId="{456B24B7-61B7-4DE3-A992-65EC9885B470}" srcOrd="2" destOrd="0" presId="urn:microsoft.com/office/officeart/2005/8/layout/hList6"/>
    <dgm:cxn modelId="{02F9F592-99D8-42CD-B930-D6FE82B0C7B9}" type="presParOf" srcId="{8A6755A0-6AC7-4FEF-8C11-B744313FCCB9}" destId="{98A8208F-B716-4218-989C-74245B097A7F}" srcOrd="3" destOrd="0" presId="urn:microsoft.com/office/officeart/2005/8/layout/hList6"/>
    <dgm:cxn modelId="{DDBBDB4F-EB12-43F8-AFC3-741A01D186BE}" type="presParOf" srcId="{8A6755A0-6AC7-4FEF-8C11-B744313FCCB9}" destId="{BDA57A6B-4FCB-4B66-826F-831E1F05D02F}" srcOrd="4" destOrd="0" presId="urn:microsoft.com/office/officeart/2005/8/layout/hList6"/>
    <dgm:cxn modelId="{33961F95-445F-42B4-8971-A06367C3EF31}" type="presParOf" srcId="{8A6755A0-6AC7-4FEF-8C11-B744313FCCB9}" destId="{8C96C246-A61B-4196-9A2A-84A55D58AC11}" srcOrd="5" destOrd="0" presId="urn:microsoft.com/office/officeart/2005/8/layout/hList6"/>
    <dgm:cxn modelId="{C37A6845-C889-4A14-B23B-F39D99843C74}" type="presParOf" srcId="{8A6755A0-6AC7-4FEF-8C11-B744313FCCB9}" destId="{6F1BA8B3-DA07-4836-AF0D-7814ED500ABC}"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52351D8A-7B0E-4902-9591-4C09DD42F746}">
      <dgm:prSet custT="1"/>
      <dgm:spPr>
        <a:solidFill>
          <a:srgbClr val="007DC5"/>
        </a:solidFill>
      </dgm:spPr>
      <dgm:t>
        <a:bodyPr/>
        <a:lstStyle/>
        <a:p>
          <a:pPr>
            <a:lnSpc>
              <a:spcPct val="150000"/>
            </a:lnSpc>
          </a:pPr>
          <a:r>
            <a:rPr lang="fr-CA" sz="2400" cap="all" baseline="0" dirty="0" smtClean="0">
              <a:latin typeface="Alte DIN 1451 Mittelschrift" panose="020B0603020202020204" pitchFamily="34" charset="0"/>
            </a:rPr>
            <a:t>Service</a:t>
          </a:r>
          <a:endParaRPr lang="fr-CA" sz="2400" cap="all" baseline="0" dirty="0">
            <a:latin typeface="Alte DIN 1451 Mittelschrift" panose="020B0603020202020204" pitchFamily="34" charset="0"/>
          </a:endParaRPr>
        </a:p>
      </dgm:t>
    </dgm:pt>
    <dgm:pt modelId="{18877583-B639-4F69-A627-31C4B1AA74A6}" type="parTrans" cxnId="{B5F18EF5-CED7-4701-A0BC-357C4E1A995B}">
      <dgm:prSet/>
      <dgm:spPr/>
      <dgm:t>
        <a:bodyPr/>
        <a:lstStyle/>
        <a:p>
          <a:pPr>
            <a:lnSpc>
              <a:spcPct val="150000"/>
            </a:lnSpc>
          </a:pPr>
          <a:endParaRPr lang="fr-CA">
            <a:latin typeface="Alte DIN 1451 Mittelschrift" panose="020B0603020202020204" pitchFamily="34" charset="0"/>
          </a:endParaRPr>
        </a:p>
      </dgm:t>
    </dgm:pt>
    <dgm:pt modelId="{0A97FD3A-C67A-4DF9-ACDC-6378141B3A24}" type="sibTrans" cxnId="{B5F18EF5-CED7-4701-A0BC-357C4E1A995B}">
      <dgm:prSet/>
      <dgm:spPr/>
      <dgm:t>
        <a:bodyPr/>
        <a:lstStyle/>
        <a:p>
          <a:pPr>
            <a:lnSpc>
              <a:spcPct val="150000"/>
            </a:lnSpc>
          </a:pPr>
          <a:endParaRPr lang="fr-CA">
            <a:latin typeface="Alte DIN 1451 Mittelschrift" panose="020B0603020202020204" pitchFamily="34" charset="0"/>
          </a:endParaRPr>
        </a:p>
      </dgm:t>
    </dgm:pt>
    <dgm:pt modelId="{9D994C83-DB2E-4CCD-8E4A-127E8E40B716}">
      <dgm:prSet custT="1"/>
      <dgm:spPr/>
      <dgm:t>
        <a:bodyPr/>
        <a:lstStyle/>
        <a:p>
          <a:pPr>
            <a:lnSpc>
              <a:spcPct val="150000"/>
            </a:lnSpc>
          </a:pPr>
          <a:r>
            <a:rPr lang="fr-CA" sz="2200" dirty="0" smtClean="0">
              <a:solidFill>
                <a:srgbClr val="04456F"/>
              </a:solidFill>
              <a:latin typeface="Alte DIN 1451 Mittelschrift" panose="020B0603020202020204" pitchFamily="34" charset="0"/>
            </a:rPr>
            <a:t>Durée du service auprès de la chercheuse ou du chercheur responsable (2.12)</a:t>
          </a:r>
          <a:endParaRPr lang="fr-CA" sz="2800" b="0" dirty="0">
            <a:solidFill>
              <a:srgbClr val="04456F"/>
            </a:solidFill>
            <a:latin typeface="Alte DIN 1451 Mittelschrift" panose="020B0603020202020204" pitchFamily="34" charset="0"/>
          </a:endParaRPr>
        </a:p>
      </dgm:t>
    </dgm:pt>
    <dgm:pt modelId="{8E101D80-7127-427B-8ECA-EC5886F08450}" type="parTrans" cxnId="{FAE1DE20-5C88-46E7-9CAF-EAAD31CC0AD3}">
      <dgm:prSet/>
      <dgm:spPr/>
      <dgm:t>
        <a:bodyPr/>
        <a:lstStyle/>
        <a:p>
          <a:pPr>
            <a:lnSpc>
              <a:spcPct val="150000"/>
            </a:lnSpc>
          </a:pPr>
          <a:endParaRPr lang="fr-CA">
            <a:latin typeface="Alte DIN 1451 Mittelschrift" panose="020B0603020202020204" pitchFamily="34" charset="0"/>
          </a:endParaRPr>
        </a:p>
      </dgm:t>
    </dgm:pt>
    <dgm:pt modelId="{449A46C3-093E-4545-BADC-87C2BF8962A2}" type="sibTrans" cxnId="{FAE1DE20-5C88-46E7-9CAF-EAAD31CC0AD3}">
      <dgm:prSet/>
      <dgm:spPr/>
      <dgm:t>
        <a:bodyPr/>
        <a:lstStyle/>
        <a:p>
          <a:pPr>
            <a:lnSpc>
              <a:spcPct val="150000"/>
            </a:lnSpc>
          </a:pPr>
          <a:endParaRPr lang="fr-CA">
            <a:latin typeface="Alte DIN 1451 Mittelschrift" panose="020B0603020202020204" pitchFamily="34" charset="0"/>
          </a:endParaRPr>
        </a:p>
      </dgm:t>
    </dgm:pt>
    <dgm:pt modelId="{ACA9BFE8-62FE-4C1E-856F-C73149CEFECB}">
      <dgm:prSet custT="1"/>
      <dgm:spPr>
        <a:solidFill>
          <a:srgbClr val="007DC5"/>
        </a:solidFill>
      </dgm:spPr>
      <dgm:t>
        <a:bodyPr/>
        <a:lstStyle/>
        <a:p>
          <a:pPr>
            <a:lnSpc>
              <a:spcPct val="150000"/>
            </a:lnSpc>
          </a:pPr>
          <a:r>
            <a:rPr lang="fr-CA" sz="2400" cap="all" baseline="0" dirty="0" smtClean="0">
              <a:latin typeface="Alte DIN 1451 Mittelschrift" panose="020B0603020202020204" pitchFamily="34" charset="0"/>
            </a:rPr>
            <a:t> Service cumulé</a:t>
          </a:r>
          <a:endParaRPr lang="fr-CA" sz="2400" cap="all" baseline="0" dirty="0">
            <a:latin typeface="Alte DIN 1451 Mittelschrift" panose="020B0603020202020204" pitchFamily="34" charset="0"/>
          </a:endParaRPr>
        </a:p>
      </dgm:t>
    </dgm:pt>
    <dgm:pt modelId="{AC6759EC-A60D-484B-9CC2-2FB4C3F2C7E2}" type="parTrans" cxnId="{F9F6D638-B3B9-4F74-8A22-964FF0830D03}">
      <dgm:prSet/>
      <dgm:spPr/>
      <dgm:t>
        <a:bodyPr/>
        <a:lstStyle/>
        <a:p>
          <a:pPr>
            <a:lnSpc>
              <a:spcPct val="150000"/>
            </a:lnSpc>
          </a:pPr>
          <a:endParaRPr lang="fr-CA">
            <a:latin typeface="Alte DIN 1451 Mittelschrift" panose="020B0603020202020204" pitchFamily="34" charset="0"/>
          </a:endParaRPr>
        </a:p>
      </dgm:t>
    </dgm:pt>
    <dgm:pt modelId="{CD2032CF-EE02-4DBE-8075-0BC5098029F4}" type="sibTrans" cxnId="{F9F6D638-B3B9-4F74-8A22-964FF0830D03}">
      <dgm:prSet/>
      <dgm:spPr/>
      <dgm:t>
        <a:bodyPr/>
        <a:lstStyle/>
        <a:p>
          <a:pPr>
            <a:lnSpc>
              <a:spcPct val="150000"/>
            </a:lnSpc>
          </a:pPr>
          <a:endParaRPr lang="fr-CA">
            <a:latin typeface="Alte DIN 1451 Mittelschrift" panose="020B0603020202020204" pitchFamily="34" charset="0"/>
          </a:endParaRPr>
        </a:p>
      </dgm:t>
    </dgm:pt>
    <dgm:pt modelId="{7EC4D2C8-7202-4E0C-990A-3CEA492E00E0}">
      <dgm:prSet custT="1"/>
      <dgm:spPr/>
      <dgm:t>
        <a:bodyPr/>
        <a:lstStyle/>
        <a:p>
          <a:pPr>
            <a:lnSpc>
              <a:spcPct val="150000"/>
            </a:lnSpc>
          </a:pPr>
          <a:r>
            <a:rPr lang="fr-FR" sz="2200" b="0" dirty="0" smtClean="0">
              <a:solidFill>
                <a:srgbClr val="04456F"/>
              </a:solidFill>
              <a:latin typeface="Alte DIN 1451 Mittelschrift" panose="020B0603020202020204" pitchFamily="34" charset="0"/>
            </a:rPr>
            <a:t>Durée du service auprès de l’Employeur par une professionnelle ou un professionnel de recherche </a:t>
          </a:r>
          <a:r>
            <a:rPr lang="fr-CA" sz="2200" dirty="0" smtClean="0">
              <a:solidFill>
                <a:srgbClr val="04456F"/>
              </a:solidFill>
              <a:latin typeface="Alte DIN 1451 Mittelschrift" panose="020B0603020202020204" pitchFamily="34" charset="0"/>
            </a:rPr>
            <a:t>(2.13)</a:t>
          </a:r>
          <a:endParaRPr lang="fr-CA" sz="2800" dirty="0">
            <a:solidFill>
              <a:srgbClr val="04456F"/>
            </a:solidFill>
            <a:latin typeface="Alte DIN 1451 Mittelschrift" panose="020B0603020202020204" pitchFamily="34" charset="0"/>
          </a:endParaRPr>
        </a:p>
      </dgm:t>
    </dgm:pt>
    <dgm:pt modelId="{C131131D-4405-4F86-AD08-B731587BC6F3}" type="parTrans" cxnId="{25F8CF85-CD9A-42E1-B170-AA48DE45CEAF}">
      <dgm:prSet/>
      <dgm:spPr/>
      <dgm:t>
        <a:bodyPr/>
        <a:lstStyle/>
        <a:p>
          <a:pPr>
            <a:lnSpc>
              <a:spcPct val="150000"/>
            </a:lnSpc>
          </a:pPr>
          <a:endParaRPr lang="fr-CA">
            <a:latin typeface="Alte DIN 1451 Mittelschrift" panose="020B0603020202020204" pitchFamily="34" charset="0"/>
          </a:endParaRPr>
        </a:p>
      </dgm:t>
    </dgm:pt>
    <dgm:pt modelId="{4575C476-5BF2-41CB-971B-B64B0C02B971}" type="sibTrans" cxnId="{25F8CF85-CD9A-42E1-B170-AA48DE45CEAF}">
      <dgm:prSet/>
      <dgm:spPr/>
      <dgm:t>
        <a:bodyPr/>
        <a:lstStyle/>
        <a:p>
          <a:pPr>
            <a:lnSpc>
              <a:spcPct val="150000"/>
            </a:lnSpc>
          </a:pPr>
          <a:endParaRPr lang="fr-CA">
            <a:latin typeface="Alte DIN 1451 Mittelschrift" panose="020B0603020202020204" pitchFamily="34" charset="0"/>
          </a:endParaRPr>
        </a:p>
      </dgm:t>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B1E0EDF0-97EF-4C2F-8689-8EBE31C0632F}" type="pres">
      <dgm:prSet presAssocID="{52351D8A-7B0E-4902-9591-4C09DD42F746}" presName="linNode" presStyleCnt="0"/>
      <dgm:spPr/>
    </dgm:pt>
    <dgm:pt modelId="{1C0802EB-85E5-4329-8067-72D6DB55E8E1}" type="pres">
      <dgm:prSet presAssocID="{52351D8A-7B0E-4902-9591-4C09DD42F746}" presName="parentText" presStyleLbl="node1" presStyleIdx="0" presStyleCnt="2" custScaleX="75392" custScaleY="78426" custLinFactNeighborX="-2755" custLinFactNeighborY="-3748">
        <dgm:presLayoutVars>
          <dgm:chMax val="1"/>
          <dgm:bulletEnabled val="1"/>
        </dgm:presLayoutVars>
      </dgm:prSet>
      <dgm:spPr/>
      <dgm:t>
        <a:bodyPr/>
        <a:lstStyle/>
        <a:p>
          <a:endParaRPr lang="fr-CA"/>
        </a:p>
      </dgm:t>
    </dgm:pt>
    <dgm:pt modelId="{7187B190-C7BD-4394-9608-FCAAA64B912F}" type="pres">
      <dgm:prSet presAssocID="{52351D8A-7B0E-4902-9591-4C09DD42F746}" presName="descendantText" presStyleLbl="alignAccFollowNode1" presStyleIdx="0" presStyleCnt="2" custScaleX="113105" custScaleY="62533">
        <dgm:presLayoutVars>
          <dgm:bulletEnabled val="1"/>
        </dgm:presLayoutVars>
      </dgm:prSet>
      <dgm:spPr/>
      <dgm:t>
        <a:bodyPr/>
        <a:lstStyle/>
        <a:p>
          <a:endParaRPr lang="fr-CA"/>
        </a:p>
      </dgm:t>
    </dgm:pt>
    <dgm:pt modelId="{E2130A97-B282-419D-8BEF-C81328DF58C2}" type="pres">
      <dgm:prSet presAssocID="{0A97FD3A-C67A-4DF9-ACDC-6378141B3A24}" presName="sp" presStyleCnt="0"/>
      <dgm:spPr/>
    </dgm:pt>
    <dgm:pt modelId="{DCABA45C-964B-42D9-B3E5-18350B1BBF17}" type="pres">
      <dgm:prSet presAssocID="{ACA9BFE8-62FE-4C1E-856F-C73149CEFECB}" presName="linNode" presStyleCnt="0"/>
      <dgm:spPr/>
    </dgm:pt>
    <dgm:pt modelId="{4AA2C5D2-B7AE-4975-A664-A7A68A4132A4}" type="pres">
      <dgm:prSet presAssocID="{ACA9BFE8-62FE-4C1E-856F-C73149CEFECB}" presName="parentText" presStyleLbl="node1" presStyleIdx="1" presStyleCnt="2" custScaleX="75392" custScaleY="73080" custLinFactNeighborX="-2929" custLinFactNeighborY="-955">
        <dgm:presLayoutVars>
          <dgm:chMax val="1"/>
          <dgm:bulletEnabled val="1"/>
        </dgm:presLayoutVars>
      </dgm:prSet>
      <dgm:spPr/>
      <dgm:t>
        <a:bodyPr/>
        <a:lstStyle/>
        <a:p>
          <a:endParaRPr lang="fr-CA"/>
        </a:p>
      </dgm:t>
    </dgm:pt>
    <dgm:pt modelId="{A37C1A32-17A2-4D62-BF46-6B08E5F48469}" type="pres">
      <dgm:prSet presAssocID="{ACA9BFE8-62FE-4C1E-856F-C73149CEFECB}" presName="descendantText" presStyleLbl="alignAccFollowNode1" presStyleIdx="1" presStyleCnt="2" custScaleX="113109" custScaleY="71416" custLinFactNeighborX="-4" custLinFactNeighborY="1114">
        <dgm:presLayoutVars>
          <dgm:bulletEnabled val="1"/>
        </dgm:presLayoutVars>
      </dgm:prSet>
      <dgm:spPr/>
      <dgm:t>
        <a:bodyPr/>
        <a:lstStyle/>
        <a:p>
          <a:endParaRPr lang="fr-CA"/>
        </a:p>
      </dgm:t>
    </dgm:pt>
  </dgm:ptLst>
  <dgm:cxnLst>
    <dgm:cxn modelId="{435FE50F-B8CC-4E3B-8989-C11EBA540B99}" type="presOf" srcId="{8C104E14-BB25-4F0B-880A-00F941FC957A}" destId="{64AA178A-BA6E-4295-A01F-7FD235F811CA}" srcOrd="0" destOrd="0" presId="urn:microsoft.com/office/officeart/2005/8/layout/vList5"/>
    <dgm:cxn modelId="{25F8CF85-CD9A-42E1-B170-AA48DE45CEAF}" srcId="{ACA9BFE8-62FE-4C1E-856F-C73149CEFECB}" destId="{7EC4D2C8-7202-4E0C-990A-3CEA492E00E0}" srcOrd="0" destOrd="0" parTransId="{C131131D-4405-4F86-AD08-B731587BC6F3}" sibTransId="{4575C476-5BF2-41CB-971B-B64B0C02B971}"/>
    <dgm:cxn modelId="{FAE1DE20-5C88-46E7-9CAF-EAAD31CC0AD3}" srcId="{52351D8A-7B0E-4902-9591-4C09DD42F746}" destId="{9D994C83-DB2E-4CCD-8E4A-127E8E40B716}" srcOrd="0" destOrd="0" parTransId="{8E101D80-7127-427B-8ECA-EC5886F08450}" sibTransId="{449A46C3-093E-4545-BADC-87C2BF8962A2}"/>
    <dgm:cxn modelId="{68FD5505-6D93-4362-8906-D3387BCE0073}" type="presOf" srcId="{ACA9BFE8-62FE-4C1E-856F-C73149CEFECB}" destId="{4AA2C5D2-B7AE-4975-A664-A7A68A4132A4}" srcOrd="0" destOrd="0" presId="urn:microsoft.com/office/officeart/2005/8/layout/vList5"/>
    <dgm:cxn modelId="{A8B2F543-BFB3-49E5-86B3-AD5EE0E46446}" type="presOf" srcId="{9D994C83-DB2E-4CCD-8E4A-127E8E40B716}" destId="{7187B190-C7BD-4394-9608-FCAAA64B912F}" srcOrd="0" destOrd="0" presId="urn:microsoft.com/office/officeart/2005/8/layout/vList5"/>
    <dgm:cxn modelId="{B5F18EF5-CED7-4701-A0BC-357C4E1A995B}" srcId="{8C104E14-BB25-4F0B-880A-00F941FC957A}" destId="{52351D8A-7B0E-4902-9591-4C09DD42F746}" srcOrd="0" destOrd="0" parTransId="{18877583-B639-4F69-A627-31C4B1AA74A6}" sibTransId="{0A97FD3A-C67A-4DF9-ACDC-6378141B3A24}"/>
    <dgm:cxn modelId="{85F666BA-ADB1-44DB-9297-4A8205646EFF}" type="presOf" srcId="{7EC4D2C8-7202-4E0C-990A-3CEA492E00E0}" destId="{A37C1A32-17A2-4D62-BF46-6B08E5F48469}" srcOrd="0" destOrd="0" presId="urn:microsoft.com/office/officeart/2005/8/layout/vList5"/>
    <dgm:cxn modelId="{F9F6D638-B3B9-4F74-8A22-964FF0830D03}" srcId="{8C104E14-BB25-4F0B-880A-00F941FC957A}" destId="{ACA9BFE8-62FE-4C1E-856F-C73149CEFECB}" srcOrd="1" destOrd="0" parTransId="{AC6759EC-A60D-484B-9CC2-2FB4C3F2C7E2}" sibTransId="{CD2032CF-EE02-4DBE-8075-0BC5098029F4}"/>
    <dgm:cxn modelId="{B7EB819A-5950-4FAF-B1F3-1F1AC69CC6EE}" type="presOf" srcId="{52351D8A-7B0E-4902-9591-4C09DD42F746}" destId="{1C0802EB-85E5-4329-8067-72D6DB55E8E1}" srcOrd="0" destOrd="0" presId="urn:microsoft.com/office/officeart/2005/8/layout/vList5"/>
    <dgm:cxn modelId="{C8DF1CC5-6145-432F-9653-8E917E6082E3}" type="presParOf" srcId="{64AA178A-BA6E-4295-A01F-7FD235F811CA}" destId="{B1E0EDF0-97EF-4C2F-8689-8EBE31C0632F}" srcOrd="0" destOrd="0" presId="urn:microsoft.com/office/officeart/2005/8/layout/vList5"/>
    <dgm:cxn modelId="{63522266-4488-49F3-9C55-E0175D2A7B2C}" type="presParOf" srcId="{B1E0EDF0-97EF-4C2F-8689-8EBE31C0632F}" destId="{1C0802EB-85E5-4329-8067-72D6DB55E8E1}" srcOrd="0" destOrd="0" presId="urn:microsoft.com/office/officeart/2005/8/layout/vList5"/>
    <dgm:cxn modelId="{0E9ABDBC-92A1-441D-AF0B-C29A77E792B9}" type="presParOf" srcId="{B1E0EDF0-97EF-4C2F-8689-8EBE31C0632F}" destId="{7187B190-C7BD-4394-9608-FCAAA64B912F}" srcOrd="1" destOrd="0" presId="urn:microsoft.com/office/officeart/2005/8/layout/vList5"/>
    <dgm:cxn modelId="{386DEB5A-E895-4660-8502-DB88CFB11E0F}" type="presParOf" srcId="{64AA178A-BA6E-4295-A01F-7FD235F811CA}" destId="{E2130A97-B282-419D-8BEF-C81328DF58C2}" srcOrd="1" destOrd="0" presId="urn:microsoft.com/office/officeart/2005/8/layout/vList5"/>
    <dgm:cxn modelId="{89B6DFA5-A33E-4D16-8D0A-3CF1BC8C4B20}" type="presParOf" srcId="{64AA178A-BA6E-4295-A01F-7FD235F811CA}" destId="{DCABA45C-964B-42D9-B3E5-18350B1BBF17}" srcOrd="2" destOrd="0" presId="urn:microsoft.com/office/officeart/2005/8/layout/vList5"/>
    <dgm:cxn modelId="{308751C2-0093-48A1-815C-4A08DC28FB05}" type="presParOf" srcId="{DCABA45C-964B-42D9-B3E5-18350B1BBF17}" destId="{4AA2C5D2-B7AE-4975-A664-A7A68A4132A4}" srcOrd="0" destOrd="0" presId="urn:microsoft.com/office/officeart/2005/8/layout/vList5"/>
    <dgm:cxn modelId="{A8023807-408D-423F-B7D7-B98ABEA46713}" type="presParOf" srcId="{DCABA45C-964B-42D9-B3E5-18350B1BBF17}" destId="{A37C1A32-17A2-4D62-BF46-6B08E5F4846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lnSpc>
              <a:spcPct val="150000"/>
            </a:lnSpc>
          </a:pPr>
          <a:r>
            <a:rPr lang="fr-CA" sz="2300" dirty="0" smtClean="0">
              <a:solidFill>
                <a:srgbClr val="04456F"/>
              </a:solidFill>
              <a:latin typeface="Alte DIN 1451 Mittelschrift" panose="020B0603020202020204" pitchFamily="34" charset="0"/>
            </a:rPr>
            <a:t>RAPPEL PRIORITAIRE</a:t>
          </a:r>
        </a:p>
        <a:p>
          <a:pPr algn="ctr">
            <a:lnSpc>
              <a:spcPct val="150000"/>
            </a:lnSpc>
          </a:pPr>
          <a:r>
            <a:rPr lang="fr-CA" sz="2300" dirty="0" smtClean="0">
              <a:solidFill>
                <a:srgbClr val="04456F"/>
              </a:solidFill>
              <a:latin typeface="Alte DIN 1451 Mittelschrift" panose="020B0603020202020204" pitchFamily="34" charset="0"/>
            </a:rPr>
            <a:t> MAINTIEN EN EMPLOI</a:t>
          </a:r>
        </a:p>
        <a:p>
          <a:pPr algn="ctr">
            <a:lnSpc>
              <a:spcPct val="150000"/>
            </a:lnSpc>
          </a:pPr>
          <a:r>
            <a:rPr lang="fr-CA" sz="2300" dirty="0" smtClean="0">
              <a:solidFill>
                <a:srgbClr val="04456F"/>
              </a:solidFill>
              <a:latin typeface="Alte DIN 1451 Mittelschrift" panose="020B0603020202020204" pitchFamily="34" charset="0"/>
            </a:rPr>
            <a:t>(Art. 10)</a:t>
          </a:r>
          <a:endParaRPr lang="fr-CA" sz="2300" dirty="0">
            <a:solidFill>
              <a:srgbClr val="04456F"/>
            </a:solidFill>
            <a:latin typeface="Alte DIN 1451 Mittelschrift" panose="020B0603020202020204" pitchFamily="34" charset="0"/>
          </a:endParaRPr>
        </a:p>
      </dgm:t>
    </dgm:pt>
    <dgm:pt modelId="{FB517DDF-B2A3-47B0-8F93-6101F44B00CF}" type="parTrans" cxnId="{BA6E86B4-1006-4BE4-8CF1-2E3706175CC9}">
      <dgm:prSet/>
      <dgm:spPr/>
      <dgm:t>
        <a:bodyPr/>
        <a:lstStyle/>
        <a:p>
          <a:pPr>
            <a:lnSpc>
              <a:spcPct val="150000"/>
            </a:lnSpc>
          </a:pPr>
          <a:endParaRPr lang="fr-CA"/>
        </a:p>
      </dgm:t>
    </dgm:pt>
    <dgm:pt modelId="{BD3BA5FD-1B94-412C-BA98-9CA2FAF38EA3}" type="sibTrans" cxnId="{BA6E86B4-1006-4BE4-8CF1-2E3706175CC9}">
      <dgm:prSet/>
      <dgm:spPr/>
      <dgm:t>
        <a:bodyPr/>
        <a:lstStyle/>
        <a:p>
          <a:pPr>
            <a:lnSpc>
              <a:spcPct val="150000"/>
            </a:lnSpc>
          </a:pPr>
          <a:endParaRPr lang="fr-CA"/>
        </a:p>
      </dgm:t>
    </dgm:pt>
    <dgm:pt modelId="{DBAF3A79-BBF6-4E0D-BDE1-2A3E146A4589}">
      <dgm:prSet phldrT="[Texte]" custT="1"/>
      <dgm:spPr>
        <a:solidFill>
          <a:srgbClr val="007DC5"/>
        </a:solidFill>
      </dgm:spPr>
      <dgm:t>
        <a:bodyPr/>
        <a:lstStyle/>
        <a:p>
          <a:pPr>
            <a:lnSpc>
              <a:spcPct val="150000"/>
            </a:lnSpc>
          </a:pPr>
          <a:r>
            <a:rPr lang="fr-CA" sz="2200" dirty="0" smtClean="0">
              <a:latin typeface="Alte DIN 1451 Mittelschrift" panose="020B0603020202020204" pitchFamily="34" charset="0"/>
            </a:rPr>
            <a:t>La personne professionnelle inscrite sur la liste de disponibilité est rappelée en priorité au travail </a:t>
          </a:r>
          <a:br>
            <a:rPr lang="fr-CA" sz="2200" dirty="0" smtClean="0">
              <a:latin typeface="Alte DIN 1451 Mittelschrift" panose="020B0603020202020204" pitchFamily="34" charset="0"/>
            </a:rPr>
          </a:br>
          <a:r>
            <a:rPr lang="fr-CA" sz="2200" dirty="0" smtClean="0">
              <a:latin typeface="Alte DIN 1451 Mittelschrift" panose="020B0603020202020204" pitchFamily="34" charset="0"/>
            </a:rPr>
            <a:t>lorsque le dernier chercheur ou chercheuse a de nouveau du travail à lui offrir. </a:t>
          </a:r>
          <a:endParaRPr lang="fr-CA" sz="2200" dirty="0">
            <a:latin typeface="Alte DIN 1451 Mittelschrift" panose="020B0603020202020204" pitchFamily="34" charset="0"/>
          </a:endParaRPr>
        </a:p>
      </dgm:t>
    </dgm:pt>
    <dgm:pt modelId="{DAA7D662-1135-4C50-A61F-7CB238279ED3}" type="parTrans" cxnId="{BA797228-1424-4E1E-A7E1-28BB051A0BC7}">
      <dgm:prSet/>
      <dgm:spPr/>
      <dgm:t>
        <a:bodyPr/>
        <a:lstStyle/>
        <a:p>
          <a:pPr>
            <a:lnSpc>
              <a:spcPct val="150000"/>
            </a:lnSpc>
          </a:pPr>
          <a:endParaRPr lang="fr-CA"/>
        </a:p>
      </dgm:t>
    </dgm:pt>
    <dgm:pt modelId="{54518F5E-99AB-4808-BEF6-83D14A65A31E}" type="sibTrans" cxnId="{BA797228-1424-4E1E-A7E1-28BB051A0BC7}">
      <dgm:prSet/>
      <dgm:spPr/>
      <dgm:t>
        <a:bodyPr/>
        <a:lstStyle/>
        <a:p>
          <a:pPr>
            <a:lnSpc>
              <a:spcPct val="150000"/>
            </a:lnSpc>
          </a:pPr>
          <a:endParaRPr lang="fr-CA"/>
        </a:p>
      </dgm:t>
    </dgm:pt>
    <dgm:pt modelId="{57FC4F99-45BF-4977-89DF-CC9EC235C69B}">
      <dgm:prSet phldrT="[Texte]" custT="1"/>
      <dgm:spPr>
        <a:solidFill>
          <a:srgbClr val="007DC5"/>
        </a:solidFill>
      </dgm:spPr>
      <dgm:t>
        <a:bodyPr/>
        <a:lstStyle/>
        <a:p>
          <a:pPr>
            <a:lnSpc>
              <a:spcPct val="150000"/>
            </a:lnSpc>
          </a:pPr>
          <a:r>
            <a:rPr lang="fr-CA" sz="2200" dirty="0" smtClean="0">
              <a:latin typeface="Alte DIN 1451 Mittelschrift" panose="020B0603020202020204" pitchFamily="34" charset="0"/>
            </a:rPr>
            <a:t>Si le projet de recherche a changé significativement, </a:t>
          </a:r>
          <a:br>
            <a:rPr lang="fr-CA" sz="2200" dirty="0" smtClean="0">
              <a:latin typeface="Alte DIN 1451 Mittelschrift" panose="020B0603020202020204" pitchFamily="34" charset="0"/>
            </a:rPr>
          </a:br>
          <a:r>
            <a:rPr lang="fr-CA" sz="2200" dirty="0" smtClean="0">
              <a:latin typeface="Alte DIN 1451 Mittelschrift" panose="020B0603020202020204" pitchFamily="34" charset="0"/>
            </a:rPr>
            <a:t>le rappel prioritaire s’exerce en autant que la </a:t>
          </a:r>
          <a:br>
            <a:rPr lang="fr-CA" sz="2200" dirty="0" smtClean="0">
              <a:latin typeface="Alte DIN 1451 Mittelschrift" panose="020B0603020202020204" pitchFamily="34" charset="0"/>
            </a:rPr>
          </a:br>
          <a:r>
            <a:rPr lang="fr-CA" sz="2200" dirty="0" smtClean="0">
              <a:latin typeface="Alte DIN 1451 Mittelschrift" panose="020B0603020202020204" pitchFamily="34" charset="0"/>
            </a:rPr>
            <a:t>personne professionnelle réponde aux exigences du projet modifié.</a:t>
          </a:r>
          <a:endParaRPr lang="fr-CA" sz="2200" dirty="0">
            <a:latin typeface="Alte DIN 1451 Mittelschrift" panose="020B0603020202020204" pitchFamily="34" charset="0"/>
          </a:endParaRPr>
        </a:p>
      </dgm:t>
    </dgm:pt>
    <dgm:pt modelId="{D0835307-ED49-44E9-9B40-1FD0991834F0}" type="parTrans" cxnId="{B0321F0A-D3BF-4F8B-8B16-5720AB07C676}">
      <dgm:prSet/>
      <dgm:spPr/>
      <dgm:t>
        <a:bodyPr/>
        <a:lstStyle/>
        <a:p>
          <a:pPr>
            <a:lnSpc>
              <a:spcPct val="150000"/>
            </a:lnSpc>
          </a:pPr>
          <a:endParaRPr lang="fr-CA"/>
        </a:p>
      </dgm:t>
    </dgm:pt>
    <dgm:pt modelId="{576953A4-DD0B-4F29-ADBA-85AD1121A6AF}" type="sibTrans" cxnId="{B0321F0A-D3BF-4F8B-8B16-5720AB07C676}">
      <dgm:prSet/>
      <dgm:spPr/>
      <dgm:t>
        <a:bodyPr/>
        <a:lstStyle/>
        <a:p>
          <a:pPr>
            <a:lnSpc>
              <a:spcPct val="150000"/>
            </a:lnSpc>
          </a:pPr>
          <a:endParaRPr lang="fr-CA"/>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pt>
    <dgm:pt modelId="{640C486B-29DA-4FB8-A1B4-2851E35B2646}" type="pres">
      <dgm:prSet presAssocID="{BCBE5140-0AC7-4E37-903A-F10D78484748}" presName="parTx" presStyleLbl="revTx" presStyleIdx="0" presStyleCnt="1" custAng="0" custScaleX="141763" custLinFactNeighborX="1300" custLinFactNeighborY="54">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Y="140938" custLinFactX="-27663" custLinFactNeighborX="-100000" custLinFactNeighborY="894"/>
      <dgm:spPr/>
    </dgm:pt>
    <dgm:pt modelId="{363913BF-2AF3-41E6-8920-3384843F4742}" type="pres">
      <dgm:prSet presAssocID="{BCBE5140-0AC7-4E37-903A-F10D78484748}" presName="spH" presStyleCnt="0"/>
      <dgm:spPr/>
    </dgm:pt>
    <dgm:pt modelId="{2E1B921A-5978-4984-A35F-B6FDBC406E45}" type="pres">
      <dgm:prSet presAssocID="{BCBE5140-0AC7-4E37-903A-F10D78484748}" presName="desTx" presStyleLbl="node1" presStyleIdx="0" presStyleCnt="1" custScaleX="155384" custScaleY="133998" custLinFactX="-1382" custLinFactNeighborX="-100000" custLinFactNeighborY="203">
        <dgm:presLayoutVars>
          <dgm:bulletEnabled val="1"/>
        </dgm:presLayoutVars>
      </dgm:prSet>
      <dgm:spPr/>
      <dgm:t>
        <a:bodyPr/>
        <a:lstStyle/>
        <a:p>
          <a:endParaRPr lang="fr-CA"/>
        </a:p>
      </dgm:t>
    </dgm:pt>
  </dgm:ptLst>
  <dgm:cxnLst>
    <dgm:cxn modelId="{7C16BB6E-E65D-474D-9FF6-8528EF23EE77}" type="presOf" srcId="{57FC4F99-45BF-4977-89DF-CC9EC235C69B}" destId="{2E1B921A-5978-4984-A35F-B6FDBC406E45}" srcOrd="0" destOrd="1" presId="urn:diagrams.loki3.com/BracketList+Icon#1"/>
    <dgm:cxn modelId="{BA6E86B4-1006-4BE4-8CF1-2E3706175CC9}" srcId="{8C104E14-BB25-4F0B-880A-00F941FC957A}" destId="{BCBE5140-0AC7-4E37-903A-F10D78484748}" srcOrd="0" destOrd="0" parTransId="{FB517DDF-B2A3-47B0-8F93-6101F44B00CF}" sibTransId="{BD3BA5FD-1B94-412C-BA98-9CA2FAF38EA3}"/>
    <dgm:cxn modelId="{BA797228-1424-4E1E-A7E1-28BB051A0BC7}" srcId="{BCBE5140-0AC7-4E37-903A-F10D78484748}" destId="{DBAF3A79-BBF6-4E0D-BDE1-2A3E146A4589}" srcOrd="0" destOrd="0" parTransId="{DAA7D662-1135-4C50-A61F-7CB238279ED3}" sibTransId="{54518F5E-99AB-4808-BEF6-83D14A65A31E}"/>
    <dgm:cxn modelId="{9B56290A-8F4F-4884-BDDB-7C488A6654FC}" type="presOf" srcId="{BCBE5140-0AC7-4E37-903A-F10D78484748}" destId="{640C486B-29DA-4FB8-A1B4-2851E35B2646}" srcOrd="0" destOrd="0" presId="urn:diagrams.loki3.com/BracketList+Icon#1"/>
    <dgm:cxn modelId="{3BCD417A-0BA3-4230-B25F-B782BC602AD8}" type="presOf" srcId="{8C104E14-BB25-4F0B-880A-00F941FC957A}" destId="{99CDFA51-0D8A-41FC-9638-928A5B750B49}" srcOrd="0" destOrd="0" presId="urn:diagrams.loki3.com/BracketList+Icon#1"/>
    <dgm:cxn modelId="{B0321F0A-D3BF-4F8B-8B16-5720AB07C676}" srcId="{BCBE5140-0AC7-4E37-903A-F10D78484748}" destId="{57FC4F99-45BF-4977-89DF-CC9EC235C69B}" srcOrd="1" destOrd="0" parTransId="{D0835307-ED49-44E9-9B40-1FD0991834F0}" sibTransId="{576953A4-DD0B-4F29-ADBA-85AD1121A6AF}"/>
    <dgm:cxn modelId="{D35C4A10-D4C8-486B-8851-03495EED284E}" type="presOf" srcId="{DBAF3A79-BBF6-4E0D-BDE1-2A3E146A4589}" destId="{2E1B921A-5978-4984-A35F-B6FDBC406E45}" srcOrd="0" destOrd="0" presId="urn:diagrams.loki3.com/BracketList+Icon#1"/>
    <dgm:cxn modelId="{22894B58-9A39-4B3E-96CA-0C61A3B2108A}" type="presParOf" srcId="{99CDFA51-0D8A-41FC-9638-928A5B750B49}" destId="{7AAD8EB6-3A9D-4B68-A7DF-E2613CAC06D7}" srcOrd="0" destOrd="0" presId="urn:diagrams.loki3.com/BracketList+Icon#1"/>
    <dgm:cxn modelId="{CB012FA7-7499-4993-8B5A-E8FF1C093AC8}" type="presParOf" srcId="{7AAD8EB6-3A9D-4B68-A7DF-E2613CAC06D7}" destId="{640C486B-29DA-4FB8-A1B4-2851E35B2646}" srcOrd="0" destOrd="0" presId="urn:diagrams.loki3.com/BracketList+Icon#1"/>
    <dgm:cxn modelId="{A00F25C4-FDA2-41C5-9012-C3305A57EA37}" type="presParOf" srcId="{7AAD8EB6-3A9D-4B68-A7DF-E2613CAC06D7}" destId="{4E392A72-E80E-4DEF-A9D1-79E78C8BC49E}" srcOrd="1" destOrd="0" presId="urn:diagrams.loki3.com/BracketList+Icon#1"/>
    <dgm:cxn modelId="{5D443A45-2539-40EC-BF18-EF8D1D0E4D80}" type="presParOf" srcId="{7AAD8EB6-3A9D-4B68-A7DF-E2613CAC06D7}" destId="{363913BF-2AF3-41E6-8920-3384843F4742}" srcOrd="2" destOrd="0" presId="urn:diagrams.loki3.com/BracketList+Icon#1"/>
    <dgm:cxn modelId="{D758B62C-22EA-485D-B1BF-DF37E57AFAE3}" type="presParOf" srcId="{7AAD8EB6-3A9D-4B68-A7DF-E2613CAC06D7}" destId="{2E1B921A-5978-4984-A35F-B6FDBC406E45}" srcOrd="3"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lnSpc>
              <a:spcPct val="100000"/>
            </a:lnSpc>
          </a:pPr>
          <a:r>
            <a:rPr lang="fr-CA" sz="2300" dirty="0" smtClean="0">
              <a:solidFill>
                <a:srgbClr val="04456F"/>
              </a:solidFill>
              <a:latin typeface="Alte DIN 1451 Mittelschrift" panose="020B0603020202020204" pitchFamily="34" charset="0"/>
            </a:rPr>
            <a:t>MISE À PIED</a:t>
          </a:r>
        </a:p>
        <a:p>
          <a:pPr algn="ctr">
            <a:lnSpc>
              <a:spcPct val="100000"/>
            </a:lnSpc>
          </a:pPr>
          <a:r>
            <a:rPr lang="fr-CA" sz="2300" dirty="0" smtClean="0">
              <a:solidFill>
                <a:srgbClr val="04456F"/>
              </a:solidFill>
              <a:latin typeface="Alte DIN 1451 Mittelschrift" panose="020B0603020202020204" pitchFamily="34" charset="0"/>
            </a:rPr>
            <a:t>DÉMISSION</a:t>
          </a:r>
        </a:p>
        <a:p>
          <a:pPr algn="ctr">
            <a:lnSpc>
              <a:spcPct val="100000"/>
            </a:lnSpc>
          </a:pPr>
          <a:r>
            <a:rPr lang="fr-CA" sz="2300" dirty="0" smtClean="0">
              <a:solidFill>
                <a:srgbClr val="04456F"/>
              </a:solidFill>
              <a:latin typeface="Alte DIN 1451 Mittelschrift" panose="020B0603020202020204" pitchFamily="34" charset="0"/>
            </a:rPr>
            <a:t>(Art. 11)                     </a:t>
          </a:r>
        </a:p>
      </dgm:t>
    </dgm:pt>
    <dgm:pt modelId="{FB517DDF-B2A3-47B0-8F93-6101F44B00CF}" type="parTrans" cxnId="{BA6E86B4-1006-4BE4-8CF1-2E3706175CC9}">
      <dgm:prSet/>
      <dgm:spPr/>
      <dgm:t>
        <a:bodyPr/>
        <a:lstStyle/>
        <a:p>
          <a:pPr>
            <a:lnSpc>
              <a:spcPct val="100000"/>
            </a:lnSpc>
          </a:pPr>
          <a:endParaRPr lang="fr-CA"/>
        </a:p>
      </dgm:t>
    </dgm:pt>
    <dgm:pt modelId="{BD3BA5FD-1B94-412C-BA98-9CA2FAF38EA3}" type="sibTrans" cxnId="{BA6E86B4-1006-4BE4-8CF1-2E3706175CC9}">
      <dgm:prSet/>
      <dgm:spPr/>
      <dgm:t>
        <a:bodyPr/>
        <a:lstStyle/>
        <a:p>
          <a:pPr>
            <a:lnSpc>
              <a:spcPct val="100000"/>
            </a:lnSpc>
          </a:pPr>
          <a:endParaRPr lang="fr-CA"/>
        </a:p>
      </dgm:t>
    </dgm:pt>
    <dgm:pt modelId="{B5285B51-87F5-45A2-8122-194ABB2D01E1}">
      <dgm:prSet phldrT="[Texte]" custT="1"/>
      <dgm:spPr>
        <a:solidFill>
          <a:srgbClr val="007DC5"/>
        </a:solidFill>
      </dgm:spPr>
      <dgm:t>
        <a:bodyPr/>
        <a:lstStyle/>
        <a:p>
          <a:pPr algn="l">
            <a:lnSpc>
              <a:spcPct val="100000"/>
            </a:lnSpc>
            <a:spcAft>
              <a:spcPts val="1200"/>
            </a:spcAft>
          </a:pPr>
          <a:r>
            <a:rPr lang="fr-CA" sz="2000" dirty="0" smtClean="0">
              <a:latin typeface="Alte DIN 1451 Mittelschrift" panose="020B0603020202020204" pitchFamily="34" charset="0"/>
            </a:rPr>
            <a:t>La personne identifiée lors d’une mise à pied est habituellement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celle ayant le moins de service cumulé parmi les personnes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travaillant auprès de la chercheuse ou du chercheur</a:t>
          </a:r>
          <a:endParaRPr lang="fr-CA" sz="2000" dirty="0">
            <a:latin typeface="Alte DIN 1451 Mittelschrift" panose="020B0603020202020204" pitchFamily="34" charset="0"/>
          </a:endParaRPr>
        </a:p>
      </dgm:t>
    </dgm:pt>
    <dgm:pt modelId="{4EF5B531-01BE-4795-893E-9E7C7F7BBDBD}" type="sibTrans" cxnId="{561F73EC-158B-4A34-97D1-E2D6DB124DF4}">
      <dgm:prSet/>
      <dgm:spPr/>
      <dgm:t>
        <a:bodyPr/>
        <a:lstStyle/>
        <a:p>
          <a:pPr>
            <a:lnSpc>
              <a:spcPct val="100000"/>
            </a:lnSpc>
          </a:pPr>
          <a:endParaRPr lang="fr-CA"/>
        </a:p>
      </dgm:t>
    </dgm:pt>
    <dgm:pt modelId="{7DDD902D-9B52-451F-92A3-7ABFD3288947}" type="parTrans" cxnId="{561F73EC-158B-4A34-97D1-E2D6DB124DF4}">
      <dgm:prSet/>
      <dgm:spPr/>
      <dgm:t>
        <a:bodyPr/>
        <a:lstStyle/>
        <a:p>
          <a:pPr>
            <a:lnSpc>
              <a:spcPct val="100000"/>
            </a:lnSpc>
          </a:pPr>
          <a:endParaRPr lang="fr-CA"/>
        </a:p>
      </dgm:t>
    </dgm:pt>
    <dgm:pt modelId="{DBAF3A79-BBF6-4E0D-BDE1-2A3E146A4589}">
      <dgm:prSet phldrT="[Texte]" custT="1"/>
      <dgm:spPr>
        <a:solidFill>
          <a:srgbClr val="007DC5"/>
        </a:solidFill>
      </dgm:spPr>
      <dgm:t>
        <a:bodyPr/>
        <a:lstStyle/>
        <a:p>
          <a:pPr algn="l">
            <a:lnSpc>
              <a:spcPct val="100000"/>
            </a:lnSpc>
            <a:spcAft>
              <a:spcPts val="1200"/>
            </a:spcAft>
          </a:pPr>
          <a:r>
            <a:rPr lang="fr-CA" sz="2000" dirty="0" smtClean="0">
              <a:latin typeface="Alte DIN 1451 Mittelschrift" panose="020B0603020202020204" pitchFamily="34" charset="0"/>
            </a:rPr>
            <a:t>Une mise à pied est possible pour une cause juste et suffisante</a:t>
          </a:r>
          <a:endParaRPr lang="fr-CA" sz="2000" dirty="0">
            <a:latin typeface="Alte DIN 1451 Mittelschrift" panose="020B0603020202020204" pitchFamily="34" charset="0"/>
          </a:endParaRPr>
        </a:p>
      </dgm:t>
    </dgm:pt>
    <dgm:pt modelId="{54518F5E-99AB-4808-BEF6-83D14A65A31E}" type="sibTrans" cxnId="{BA797228-1424-4E1E-A7E1-28BB051A0BC7}">
      <dgm:prSet/>
      <dgm:spPr/>
      <dgm:t>
        <a:bodyPr/>
        <a:lstStyle/>
        <a:p>
          <a:pPr>
            <a:lnSpc>
              <a:spcPct val="100000"/>
            </a:lnSpc>
          </a:pPr>
          <a:endParaRPr lang="fr-CA"/>
        </a:p>
      </dgm:t>
    </dgm:pt>
    <dgm:pt modelId="{DAA7D662-1135-4C50-A61F-7CB238279ED3}" type="parTrans" cxnId="{BA797228-1424-4E1E-A7E1-28BB051A0BC7}">
      <dgm:prSet/>
      <dgm:spPr/>
      <dgm:t>
        <a:bodyPr/>
        <a:lstStyle/>
        <a:p>
          <a:pPr>
            <a:lnSpc>
              <a:spcPct val="100000"/>
            </a:lnSpc>
          </a:pPr>
          <a:endParaRPr lang="fr-CA"/>
        </a:p>
      </dgm:t>
    </dgm:pt>
    <dgm:pt modelId="{3434F0F1-53D0-4B1B-904B-2B208D802932}">
      <dgm:prSet phldrT="[Texte]" custT="1"/>
      <dgm:spPr>
        <a:solidFill>
          <a:srgbClr val="007DC5"/>
        </a:solidFill>
      </dgm:spPr>
      <dgm:t>
        <a:bodyPr/>
        <a:lstStyle/>
        <a:p>
          <a:pPr algn="l">
            <a:lnSpc>
              <a:spcPct val="100000"/>
            </a:lnSpc>
            <a:spcAft>
              <a:spcPts val="1200"/>
            </a:spcAft>
          </a:pPr>
          <a:r>
            <a:rPr lang="fr-CA" sz="2000" dirty="0" smtClean="0">
              <a:latin typeface="Alte DIN 1451 Mittelschrift" panose="020B0603020202020204" pitchFamily="34" charset="0"/>
            </a:rPr>
            <a:t>De plus, la personne ayant le moins de service peut être maintenue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au travail lorsque ses habiletés, ses connaissances sont nécessaires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au maintien des activités de recherche et que la personne plus ancienne ne peut les accomplir après une formation ou un coaching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de 35 heures</a:t>
          </a:r>
          <a:endParaRPr lang="fr-CA" sz="2000" dirty="0">
            <a:latin typeface="Alte DIN 1451 Mittelschrift" panose="020B0603020202020204" pitchFamily="34" charset="0"/>
          </a:endParaRPr>
        </a:p>
      </dgm:t>
    </dgm:pt>
    <dgm:pt modelId="{C3C5AEB5-1BC9-4E8F-8423-3B01DCF8BB64}" type="parTrans" cxnId="{4422C293-19E4-44EB-A2F3-1A76638CCA28}">
      <dgm:prSet/>
      <dgm:spPr/>
      <dgm:t>
        <a:bodyPr/>
        <a:lstStyle/>
        <a:p>
          <a:pPr>
            <a:lnSpc>
              <a:spcPct val="100000"/>
            </a:lnSpc>
          </a:pPr>
          <a:endParaRPr lang="fr-CA"/>
        </a:p>
      </dgm:t>
    </dgm:pt>
    <dgm:pt modelId="{B06BA252-80DC-4CB1-B831-75F2592BA042}" type="sibTrans" cxnId="{4422C293-19E4-44EB-A2F3-1A76638CCA28}">
      <dgm:prSet/>
      <dgm:spPr/>
      <dgm:t>
        <a:bodyPr/>
        <a:lstStyle/>
        <a:p>
          <a:pPr>
            <a:lnSpc>
              <a:spcPct val="100000"/>
            </a:lnSpc>
          </a:pPr>
          <a:endParaRPr lang="fr-CA"/>
        </a:p>
      </dgm:t>
    </dgm:pt>
    <dgm:pt modelId="{F5F45459-00B1-4DD0-BAED-D6B6114E6CDC}">
      <dgm:prSet phldrT="[Texte]" custT="1"/>
      <dgm:spPr>
        <a:solidFill>
          <a:srgbClr val="007DC5"/>
        </a:solidFill>
      </dgm:spPr>
      <dgm:t>
        <a:bodyPr/>
        <a:lstStyle/>
        <a:p>
          <a:pPr algn="l">
            <a:lnSpc>
              <a:spcPct val="100000"/>
            </a:lnSpc>
            <a:spcAft>
              <a:spcPts val="1200"/>
            </a:spcAft>
          </a:pPr>
          <a:r>
            <a:rPr lang="fr-CA" sz="2000" dirty="0" smtClean="0">
              <a:latin typeface="Alte DIN 1451 Mittelschrift" panose="020B0603020202020204" pitchFamily="34" charset="0"/>
            </a:rPr>
            <a:t>Le délai de mise à pied est balisé en fonction du service cumulé et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se situe entre une et douze semaines*</a:t>
          </a:r>
          <a:endParaRPr lang="fr-CA" sz="2000" dirty="0">
            <a:latin typeface="Alte DIN 1451 Mittelschrift" panose="020B0603020202020204" pitchFamily="34" charset="0"/>
          </a:endParaRPr>
        </a:p>
      </dgm:t>
    </dgm:pt>
    <dgm:pt modelId="{ADF22678-652E-47A7-9993-4A20A5F9E211}" type="parTrans" cxnId="{D81F3755-ED68-4FCF-A3D7-38A60FD65883}">
      <dgm:prSet/>
      <dgm:spPr/>
      <dgm:t>
        <a:bodyPr/>
        <a:lstStyle/>
        <a:p>
          <a:pPr>
            <a:lnSpc>
              <a:spcPct val="100000"/>
            </a:lnSpc>
          </a:pPr>
          <a:endParaRPr lang="fr-CA"/>
        </a:p>
      </dgm:t>
    </dgm:pt>
    <dgm:pt modelId="{F252D9EE-A6D2-400F-B3FA-225056DD3CA2}" type="sibTrans" cxnId="{D81F3755-ED68-4FCF-A3D7-38A60FD65883}">
      <dgm:prSet/>
      <dgm:spPr/>
      <dgm:t>
        <a:bodyPr/>
        <a:lstStyle/>
        <a:p>
          <a:pPr>
            <a:lnSpc>
              <a:spcPct val="100000"/>
            </a:lnSpc>
          </a:pPr>
          <a:endParaRPr lang="fr-CA"/>
        </a:p>
      </dgm:t>
    </dgm:pt>
    <dgm:pt modelId="{B14FFB98-0060-48FF-9C6B-C5C34AC0F7E8}">
      <dgm:prSet phldrT="[Texte]" custT="1"/>
      <dgm:spPr>
        <a:solidFill>
          <a:srgbClr val="007DC5"/>
        </a:solidFill>
      </dgm:spPr>
      <dgm:t>
        <a:bodyPr/>
        <a:lstStyle/>
        <a:p>
          <a:pPr algn="l">
            <a:lnSpc>
              <a:spcPct val="100000"/>
            </a:lnSpc>
            <a:spcAft>
              <a:spcPts val="1200"/>
            </a:spcAft>
          </a:pPr>
          <a:r>
            <a:rPr lang="fr-CA" sz="2000" dirty="0" smtClean="0">
              <a:latin typeface="Alte DIN 1451 Mittelschrift" panose="020B0603020202020204" pitchFamily="34" charset="0"/>
            </a:rPr>
            <a:t>Lors d’une démission, un avis écrit d’au moins 14 jours est adressé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à la chercheuse ou au chercheur (</a:t>
          </a:r>
          <a:r>
            <a:rPr lang="fr-CA" sz="2000" dirty="0" smtClean="0">
              <a:solidFill>
                <a:srgbClr val="FF0000"/>
              </a:solidFill>
              <a:latin typeface="Alte DIN 1451 Mittelschrift" panose="020B0603020202020204" pitchFamily="34" charset="0"/>
            </a:rPr>
            <a:t>!!!</a:t>
          </a:r>
          <a:r>
            <a:rPr lang="fr-CA" sz="2000" dirty="0" smtClean="0">
              <a:latin typeface="Alte DIN 1451 Mittelschrift" panose="020B0603020202020204" pitchFamily="34" charset="0"/>
            </a:rPr>
            <a:t>)</a:t>
          </a:r>
          <a:endParaRPr lang="fr-CA" sz="2000" dirty="0">
            <a:latin typeface="Alte DIN 1451 Mittelschrift" panose="020B0603020202020204" pitchFamily="34" charset="0"/>
          </a:endParaRPr>
        </a:p>
      </dgm:t>
    </dgm:pt>
    <dgm:pt modelId="{755E2D8A-E0AD-4665-A180-70E88F521434}" type="parTrans" cxnId="{41DA460C-B295-42E1-A606-49C8F986CA15}">
      <dgm:prSet/>
      <dgm:spPr/>
      <dgm:t>
        <a:bodyPr/>
        <a:lstStyle/>
        <a:p>
          <a:pPr>
            <a:lnSpc>
              <a:spcPct val="100000"/>
            </a:lnSpc>
          </a:pPr>
          <a:endParaRPr lang="fr-CA"/>
        </a:p>
      </dgm:t>
    </dgm:pt>
    <dgm:pt modelId="{64B6ABFC-E6F6-4CAF-B220-D26F76FCD619}" type="sibTrans" cxnId="{41DA460C-B295-42E1-A606-49C8F986CA15}">
      <dgm:prSet/>
      <dgm:spPr/>
      <dgm:t>
        <a:bodyPr/>
        <a:lstStyle/>
        <a:p>
          <a:pPr>
            <a:lnSpc>
              <a:spcPct val="100000"/>
            </a:lnSpc>
          </a:pPr>
          <a:endParaRPr lang="fr-CA"/>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t>
        <a:bodyPr/>
        <a:lstStyle/>
        <a:p>
          <a:endParaRPr lang="fr-CA"/>
        </a:p>
      </dgm:t>
    </dgm:pt>
    <dgm:pt modelId="{640C486B-29DA-4FB8-A1B4-2851E35B2646}" type="pres">
      <dgm:prSet presAssocID="{BCBE5140-0AC7-4E37-903A-F10D78484748}" presName="parTx" presStyleLbl="revTx" presStyleIdx="0" presStyleCnt="1" custScaleX="147503" custScaleY="739928" custLinFactNeighborX="58090" custLinFactNeighborY="-11920">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X="232288" custScaleY="113614" custLinFactNeighborX="-55929" custLinFactNeighborY="771"/>
      <dgm:spPr/>
      <dgm:t>
        <a:bodyPr/>
        <a:lstStyle/>
        <a:p>
          <a:endParaRPr lang="fr-CA"/>
        </a:p>
      </dgm:t>
    </dgm:pt>
    <dgm:pt modelId="{363913BF-2AF3-41E6-8920-3384843F4742}" type="pres">
      <dgm:prSet presAssocID="{BCBE5140-0AC7-4E37-903A-F10D78484748}" presName="spH" presStyleCnt="0"/>
      <dgm:spPr/>
      <dgm:t>
        <a:bodyPr/>
        <a:lstStyle/>
        <a:p>
          <a:endParaRPr lang="fr-CA"/>
        </a:p>
      </dgm:t>
    </dgm:pt>
    <dgm:pt modelId="{2E1B921A-5978-4984-A35F-B6FDBC406E45}" type="pres">
      <dgm:prSet presAssocID="{BCBE5140-0AC7-4E37-903A-F10D78484748}" presName="desTx" presStyleLbl="node1" presStyleIdx="0" presStyleCnt="1" custScaleX="205847" custScaleY="779659" custLinFactNeighborX="62028" custLinFactNeighborY="-381">
        <dgm:presLayoutVars>
          <dgm:bulletEnabled val="1"/>
        </dgm:presLayoutVars>
      </dgm:prSet>
      <dgm:spPr/>
      <dgm:t>
        <a:bodyPr/>
        <a:lstStyle/>
        <a:p>
          <a:endParaRPr lang="fr-CA"/>
        </a:p>
      </dgm:t>
    </dgm:pt>
  </dgm:ptLst>
  <dgm:cxnLst>
    <dgm:cxn modelId="{6CBA8336-B659-4F88-805A-42D6684149F7}" type="presOf" srcId="{3434F0F1-53D0-4B1B-904B-2B208D802932}" destId="{2E1B921A-5978-4984-A35F-B6FDBC406E45}" srcOrd="0" destOrd="2" presId="urn:diagrams.loki3.com/BracketList+Icon#1"/>
    <dgm:cxn modelId="{41DA460C-B295-42E1-A606-49C8F986CA15}" srcId="{BCBE5140-0AC7-4E37-903A-F10D78484748}" destId="{B14FFB98-0060-48FF-9C6B-C5C34AC0F7E8}" srcOrd="4" destOrd="0" parTransId="{755E2D8A-E0AD-4665-A180-70E88F521434}" sibTransId="{64B6ABFC-E6F6-4CAF-B220-D26F76FCD619}"/>
    <dgm:cxn modelId="{D81F3755-ED68-4FCF-A3D7-38A60FD65883}" srcId="{BCBE5140-0AC7-4E37-903A-F10D78484748}" destId="{F5F45459-00B1-4DD0-BAED-D6B6114E6CDC}" srcOrd="3" destOrd="0" parTransId="{ADF22678-652E-47A7-9993-4A20A5F9E211}" sibTransId="{F252D9EE-A6D2-400F-B3FA-225056DD3CA2}"/>
    <dgm:cxn modelId="{39BB6F8A-B7BB-4986-B3BE-21F2A120CC2E}" type="presOf" srcId="{B5285B51-87F5-45A2-8122-194ABB2D01E1}" destId="{2E1B921A-5978-4984-A35F-B6FDBC406E45}" srcOrd="0" destOrd="1" presId="urn:diagrams.loki3.com/BracketList+Icon#1"/>
    <dgm:cxn modelId="{9C660135-2751-4693-94F1-077C39BDD8F4}" type="presOf" srcId="{F5F45459-00B1-4DD0-BAED-D6B6114E6CDC}" destId="{2E1B921A-5978-4984-A35F-B6FDBC406E45}" srcOrd="0" destOrd="3" presId="urn:diagrams.loki3.com/BracketList+Icon#1"/>
    <dgm:cxn modelId="{BA6E86B4-1006-4BE4-8CF1-2E3706175CC9}" srcId="{8C104E14-BB25-4F0B-880A-00F941FC957A}" destId="{BCBE5140-0AC7-4E37-903A-F10D78484748}" srcOrd="0" destOrd="0" parTransId="{FB517DDF-B2A3-47B0-8F93-6101F44B00CF}" sibTransId="{BD3BA5FD-1B94-412C-BA98-9CA2FAF38EA3}"/>
    <dgm:cxn modelId="{BA797228-1424-4E1E-A7E1-28BB051A0BC7}" srcId="{BCBE5140-0AC7-4E37-903A-F10D78484748}" destId="{DBAF3A79-BBF6-4E0D-BDE1-2A3E146A4589}" srcOrd="0" destOrd="0" parTransId="{DAA7D662-1135-4C50-A61F-7CB238279ED3}" sibTransId="{54518F5E-99AB-4808-BEF6-83D14A65A31E}"/>
    <dgm:cxn modelId="{125007D0-06FB-4018-A4DF-057DA02A2213}" type="presOf" srcId="{DBAF3A79-BBF6-4E0D-BDE1-2A3E146A4589}" destId="{2E1B921A-5978-4984-A35F-B6FDBC406E45}" srcOrd="0" destOrd="0" presId="urn:diagrams.loki3.com/BracketList+Icon#1"/>
    <dgm:cxn modelId="{561F73EC-158B-4A34-97D1-E2D6DB124DF4}" srcId="{BCBE5140-0AC7-4E37-903A-F10D78484748}" destId="{B5285B51-87F5-45A2-8122-194ABB2D01E1}" srcOrd="1" destOrd="0" parTransId="{7DDD902D-9B52-451F-92A3-7ABFD3288947}" sibTransId="{4EF5B531-01BE-4795-893E-9E7C7F7BBDBD}"/>
    <dgm:cxn modelId="{FD3F98E6-5F74-4881-8F36-CC7E8055B25E}" type="presOf" srcId="{8C104E14-BB25-4F0B-880A-00F941FC957A}" destId="{99CDFA51-0D8A-41FC-9638-928A5B750B49}" srcOrd="0" destOrd="0" presId="urn:diagrams.loki3.com/BracketList+Icon#1"/>
    <dgm:cxn modelId="{0D97C9F1-1044-4550-9FBC-3554FBE8968F}" type="presOf" srcId="{B14FFB98-0060-48FF-9C6B-C5C34AC0F7E8}" destId="{2E1B921A-5978-4984-A35F-B6FDBC406E45}" srcOrd="0" destOrd="4" presId="urn:diagrams.loki3.com/BracketList+Icon#1"/>
    <dgm:cxn modelId="{4422C293-19E4-44EB-A2F3-1A76638CCA28}" srcId="{BCBE5140-0AC7-4E37-903A-F10D78484748}" destId="{3434F0F1-53D0-4B1B-904B-2B208D802932}" srcOrd="2" destOrd="0" parTransId="{C3C5AEB5-1BC9-4E8F-8423-3B01DCF8BB64}" sibTransId="{B06BA252-80DC-4CB1-B831-75F2592BA042}"/>
    <dgm:cxn modelId="{9DEFA8DC-DEC5-4864-993E-65C478961CFB}" type="presOf" srcId="{BCBE5140-0AC7-4E37-903A-F10D78484748}" destId="{640C486B-29DA-4FB8-A1B4-2851E35B2646}" srcOrd="0" destOrd="0" presId="urn:diagrams.loki3.com/BracketList+Icon#1"/>
    <dgm:cxn modelId="{D45DCBC4-8CB6-4FCD-AAF6-991F751C8B8C}" type="presParOf" srcId="{99CDFA51-0D8A-41FC-9638-928A5B750B49}" destId="{7AAD8EB6-3A9D-4B68-A7DF-E2613CAC06D7}" srcOrd="0" destOrd="0" presId="urn:diagrams.loki3.com/BracketList+Icon#1"/>
    <dgm:cxn modelId="{F3143997-4548-4EB9-8BBD-B6EA096BF8A2}" type="presParOf" srcId="{7AAD8EB6-3A9D-4B68-A7DF-E2613CAC06D7}" destId="{640C486B-29DA-4FB8-A1B4-2851E35B2646}" srcOrd="0" destOrd="0" presId="urn:diagrams.loki3.com/BracketList+Icon#1"/>
    <dgm:cxn modelId="{CFAABFC8-7D6A-4E7C-B072-86ABA1AD2719}" type="presParOf" srcId="{7AAD8EB6-3A9D-4B68-A7DF-E2613CAC06D7}" destId="{4E392A72-E80E-4DEF-A9D1-79E78C8BC49E}" srcOrd="1" destOrd="0" presId="urn:diagrams.loki3.com/BracketList+Icon#1"/>
    <dgm:cxn modelId="{BCF3C762-AD71-412D-9FEB-10CBF7FD945A}" type="presParOf" srcId="{7AAD8EB6-3A9D-4B68-A7DF-E2613CAC06D7}" destId="{363913BF-2AF3-41E6-8920-3384843F4742}" srcOrd="2" destOrd="0" presId="urn:diagrams.loki3.com/BracketList+Icon#1"/>
    <dgm:cxn modelId="{03E8E705-8A31-458C-BC58-A466710AFED5}" type="presParOf" srcId="{7AAD8EB6-3A9D-4B68-A7DF-E2613CAC06D7}" destId="{2E1B921A-5978-4984-A35F-B6FDBC406E45}" srcOrd="3"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r>
            <a:rPr lang="fr-CA" sz="2300" dirty="0" smtClean="0">
              <a:solidFill>
                <a:srgbClr val="04456F"/>
              </a:solidFill>
              <a:latin typeface="Alte DIN 1451 Mittelschrift" panose="020B0603020202020204" pitchFamily="34" charset="0"/>
            </a:rPr>
            <a:t>LISTE DE DISPONIBILITÉ</a:t>
          </a:r>
        </a:p>
        <a:p>
          <a:pPr algn="ctr"/>
          <a:r>
            <a:rPr lang="fr-CA" sz="2300" dirty="0" smtClean="0">
              <a:solidFill>
                <a:srgbClr val="04456F"/>
              </a:solidFill>
              <a:latin typeface="Alte DIN 1451 Mittelschrift" panose="020B0603020202020204" pitchFamily="34" charset="0"/>
            </a:rPr>
            <a:t>LIEN D’EMPLOI</a:t>
          </a:r>
        </a:p>
        <a:p>
          <a:pPr algn="ctr"/>
          <a:r>
            <a:rPr lang="fr-CA" sz="2300" dirty="0" smtClean="0">
              <a:solidFill>
                <a:srgbClr val="04456F"/>
              </a:solidFill>
              <a:latin typeface="Alte DIN 1451 Mittelschrift" panose="020B0603020202020204" pitchFamily="34" charset="0"/>
            </a:rPr>
            <a:t>(Art. 12)</a:t>
          </a:r>
          <a:endParaRPr lang="fr-CA" sz="2300" dirty="0">
            <a:solidFill>
              <a:srgbClr val="04456F"/>
            </a:solidFill>
            <a:latin typeface="Alte DIN 1451 Mittelschrift" panose="020B0603020202020204" pitchFamily="34" charset="0"/>
          </a:endParaRPr>
        </a:p>
      </dgm:t>
    </dgm:pt>
    <dgm:pt modelId="{FB517DDF-B2A3-47B0-8F93-6101F44B00CF}" type="parTrans" cxnId="{BA6E86B4-1006-4BE4-8CF1-2E3706175CC9}">
      <dgm:prSet/>
      <dgm:spPr/>
      <dgm:t>
        <a:bodyPr/>
        <a:lstStyle/>
        <a:p>
          <a:endParaRPr lang="fr-CA">
            <a:latin typeface="Alte DIN 1451 Mittelschrift" panose="020B0603020202020204" pitchFamily="34" charset="0"/>
          </a:endParaRPr>
        </a:p>
      </dgm:t>
    </dgm:pt>
    <dgm:pt modelId="{BD3BA5FD-1B94-412C-BA98-9CA2FAF38EA3}" type="sibTrans" cxnId="{BA6E86B4-1006-4BE4-8CF1-2E3706175CC9}">
      <dgm:prSet/>
      <dgm:spPr/>
      <dgm:t>
        <a:bodyPr/>
        <a:lstStyle/>
        <a:p>
          <a:endParaRPr lang="fr-CA">
            <a:latin typeface="Alte DIN 1451 Mittelschrift" panose="020B0603020202020204" pitchFamily="34" charset="0"/>
          </a:endParaRPr>
        </a:p>
      </dgm:t>
    </dgm:pt>
    <dgm:pt modelId="{DBAF3A79-BBF6-4E0D-BDE1-2A3E146A4589}">
      <dgm:prSet phldrT="[Texte]" custT="1"/>
      <dgm:spPr>
        <a:solidFill>
          <a:srgbClr val="007DC5"/>
        </a:solidFill>
      </dgm:spPr>
      <dgm:t>
        <a:bodyPr/>
        <a:lstStyle/>
        <a:p>
          <a:pPr>
            <a:lnSpc>
              <a:spcPct val="100000"/>
            </a:lnSpc>
            <a:spcAft>
              <a:spcPts val="1200"/>
            </a:spcAft>
          </a:pPr>
          <a:r>
            <a:rPr lang="fr-CA" sz="2300" dirty="0" smtClean="0">
              <a:latin typeface="Alte DIN 1451 Mittelschrift" panose="020B0603020202020204" pitchFamily="34" charset="0"/>
            </a:rPr>
            <a:t>Inscription sur la liste de disponibilité après plus de 180 jours de service cumulé, suite à une mise à pied</a:t>
          </a:r>
          <a:endParaRPr lang="fr-CA" sz="2300" dirty="0">
            <a:latin typeface="Alte DIN 1451 Mittelschrift" panose="020B0603020202020204" pitchFamily="34" charset="0"/>
          </a:endParaRPr>
        </a:p>
      </dgm:t>
    </dgm:pt>
    <dgm:pt modelId="{DAA7D662-1135-4C50-A61F-7CB238279ED3}" type="parTrans" cxnId="{BA797228-1424-4E1E-A7E1-28BB051A0BC7}">
      <dgm:prSet/>
      <dgm:spPr/>
      <dgm:t>
        <a:bodyPr/>
        <a:lstStyle/>
        <a:p>
          <a:endParaRPr lang="fr-CA">
            <a:latin typeface="Alte DIN 1451 Mittelschrift" panose="020B0603020202020204" pitchFamily="34" charset="0"/>
          </a:endParaRPr>
        </a:p>
      </dgm:t>
    </dgm:pt>
    <dgm:pt modelId="{54518F5E-99AB-4808-BEF6-83D14A65A31E}" type="sibTrans" cxnId="{BA797228-1424-4E1E-A7E1-28BB051A0BC7}">
      <dgm:prSet/>
      <dgm:spPr/>
      <dgm:t>
        <a:bodyPr/>
        <a:lstStyle/>
        <a:p>
          <a:endParaRPr lang="fr-CA">
            <a:latin typeface="Alte DIN 1451 Mittelschrift" panose="020B0603020202020204" pitchFamily="34" charset="0"/>
          </a:endParaRPr>
        </a:p>
      </dgm:t>
    </dgm:pt>
    <dgm:pt modelId="{A9920FBF-7347-4FB1-9DCA-BF76EA6EF09B}">
      <dgm:prSet phldrT="[Texte]" custT="1"/>
      <dgm:spPr>
        <a:solidFill>
          <a:srgbClr val="007DC5"/>
        </a:solidFill>
      </dgm:spPr>
      <dgm:t>
        <a:bodyPr/>
        <a:lstStyle/>
        <a:p>
          <a:pPr>
            <a:lnSpc>
              <a:spcPct val="100000"/>
            </a:lnSpc>
            <a:spcAft>
              <a:spcPts val="1200"/>
            </a:spcAft>
          </a:pPr>
          <a:r>
            <a:rPr lang="fr-CA" sz="2300" dirty="0" smtClean="0">
              <a:latin typeface="Alte DIN 1451 Mittelschrift" panose="020B0603020202020204" pitchFamily="34" charset="0"/>
            </a:rPr>
            <a:t>La durée maximale de séjour sur la liste de disponibilité est de 2 ans</a:t>
          </a:r>
          <a:endParaRPr lang="fr-CA" sz="2300" dirty="0">
            <a:latin typeface="Alte DIN 1451 Mittelschrift" panose="020B0603020202020204" pitchFamily="34" charset="0"/>
          </a:endParaRPr>
        </a:p>
      </dgm:t>
    </dgm:pt>
    <dgm:pt modelId="{F085BEBF-8BF6-4024-93E0-63BE918B8DFF}" type="parTrans" cxnId="{BA115750-CEE1-4091-B31D-6A91530FD377}">
      <dgm:prSet/>
      <dgm:spPr/>
      <dgm:t>
        <a:bodyPr/>
        <a:lstStyle/>
        <a:p>
          <a:endParaRPr lang="fr-CA">
            <a:latin typeface="Alte DIN 1451 Mittelschrift" panose="020B0603020202020204" pitchFamily="34" charset="0"/>
          </a:endParaRPr>
        </a:p>
      </dgm:t>
    </dgm:pt>
    <dgm:pt modelId="{7E3C894C-E674-4129-AE73-8B1ED1CA90D6}" type="sibTrans" cxnId="{BA115750-CEE1-4091-B31D-6A91530FD377}">
      <dgm:prSet/>
      <dgm:spPr/>
      <dgm:t>
        <a:bodyPr/>
        <a:lstStyle/>
        <a:p>
          <a:endParaRPr lang="fr-CA">
            <a:latin typeface="Alte DIN 1451 Mittelschrift" panose="020B0603020202020204" pitchFamily="34" charset="0"/>
          </a:endParaRPr>
        </a:p>
      </dgm:t>
    </dgm:pt>
    <dgm:pt modelId="{B8E9BD1C-368C-486E-83F7-D958C8A5C0A8}">
      <dgm:prSet phldrT="[Texte]" custT="1"/>
      <dgm:spPr>
        <a:solidFill>
          <a:srgbClr val="007DC5"/>
        </a:solidFill>
      </dgm:spPr>
      <dgm:t>
        <a:bodyPr/>
        <a:lstStyle/>
        <a:p>
          <a:pPr>
            <a:lnSpc>
              <a:spcPct val="100000"/>
            </a:lnSpc>
            <a:spcAft>
              <a:spcPts val="1200"/>
            </a:spcAft>
          </a:pPr>
          <a:r>
            <a:rPr lang="fr-CA" sz="2300" dirty="0" smtClean="0">
              <a:latin typeface="Alte DIN 1451 Mittelschrift" panose="020B0603020202020204" pitchFamily="34" charset="0"/>
            </a:rPr>
            <a:t>Après cette période de 2 ans, il y a rupture de lien d’emploi si la personne professionnelle n’exerce  plus  aucun emploi chez l’Employeur</a:t>
          </a:r>
          <a:endParaRPr lang="fr-CA" sz="2300" dirty="0">
            <a:latin typeface="Alte DIN 1451 Mittelschrift" panose="020B0603020202020204" pitchFamily="34" charset="0"/>
          </a:endParaRPr>
        </a:p>
      </dgm:t>
    </dgm:pt>
    <dgm:pt modelId="{F4E891C7-BE41-41AF-9C3B-D54885ECDCF5}" type="parTrans" cxnId="{9132F1F6-57FC-45F9-89C7-F5728F9020EC}">
      <dgm:prSet/>
      <dgm:spPr/>
      <dgm:t>
        <a:bodyPr/>
        <a:lstStyle/>
        <a:p>
          <a:endParaRPr lang="fr-CA">
            <a:latin typeface="Alte DIN 1451 Mittelschrift" panose="020B0603020202020204" pitchFamily="34" charset="0"/>
          </a:endParaRPr>
        </a:p>
      </dgm:t>
    </dgm:pt>
    <dgm:pt modelId="{746C9B5E-8C21-4C6C-8EF5-89751149C7E1}" type="sibTrans" cxnId="{9132F1F6-57FC-45F9-89C7-F5728F9020EC}">
      <dgm:prSet/>
      <dgm:spPr/>
      <dgm:t>
        <a:bodyPr/>
        <a:lstStyle/>
        <a:p>
          <a:endParaRPr lang="fr-CA">
            <a:latin typeface="Alte DIN 1451 Mittelschrift" panose="020B0603020202020204" pitchFamily="34" charset="0"/>
          </a:endParaRPr>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pt>
    <dgm:pt modelId="{640C486B-29DA-4FB8-A1B4-2851E35B2646}" type="pres">
      <dgm:prSet presAssocID="{BCBE5140-0AC7-4E37-903A-F10D78484748}" presName="parTx" presStyleLbl="revTx" presStyleIdx="0" presStyleCnt="1" custScaleX="125622" custLinFactNeighborY="-11136">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Y="112559" custLinFactX="-4732" custLinFactNeighborX="-100000" custLinFactNeighborY="-1453"/>
      <dgm:spPr/>
    </dgm:pt>
    <dgm:pt modelId="{363913BF-2AF3-41E6-8920-3384843F4742}" type="pres">
      <dgm:prSet presAssocID="{BCBE5140-0AC7-4E37-903A-F10D78484748}" presName="spH" presStyleCnt="0"/>
      <dgm:spPr/>
    </dgm:pt>
    <dgm:pt modelId="{2E1B921A-5978-4984-A35F-B6FDBC406E45}" type="pres">
      <dgm:prSet presAssocID="{BCBE5140-0AC7-4E37-903A-F10D78484748}" presName="desTx" presStyleLbl="node1" presStyleIdx="0" presStyleCnt="1" custScaleX="108474" custScaleY="106210" custLinFactX="-590" custLinFactNeighborX="-100000" custLinFactNeighborY="-1014">
        <dgm:presLayoutVars>
          <dgm:bulletEnabled val="1"/>
        </dgm:presLayoutVars>
      </dgm:prSet>
      <dgm:spPr/>
      <dgm:t>
        <a:bodyPr/>
        <a:lstStyle/>
        <a:p>
          <a:endParaRPr lang="fr-CA"/>
        </a:p>
      </dgm:t>
    </dgm:pt>
  </dgm:ptLst>
  <dgm:cxnLst>
    <dgm:cxn modelId="{9132F1F6-57FC-45F9-89C7-F5728F9020EC}" srcId="{BCBE5140-0AC7-4E37-903A-F10D78484748}" destId="{B8E9BD1C-368C-486E-83F7-D958C8A5C0A8}" srcOrd="2" destOrd="0" parTransId="{F4E891C7-BE41-41AF-9C3B-D54885ECDCF5}" sibTransId="{746C9B5E-8C21-4C6C-8EF5-89751149C7E1}"/>
    <dgm:cxn modelId="{25DBC797-B757-446B-AE52-2FB29D885094}" type="presOf" srcId="{B8E9BD1C-368C-486E-83F7-D958C8A5C0A8}" destId="{2E1B921A-5978-4984-A35F-B6FDBC406E45}" srcOrd="0" destOrd="2" presId="urn:diagrams.loki3.com/BracketList+Icon#1"/>
    <dgm:cxn modelId="{BA6E86B4-1006-4BE4-8CF1-2E3706175CC9}" srcId="{8C104E14-BB25-4F0B-880A-00F941FC957A}" destId="{BCBE5140-0AC7-4E37-903A-F10D78484748}" srcOrd="0" destOrd="0" parTransId="{FB517DDF-B2A3-47B0-8F93-6101F44B00CF}" sibTransId="{BD3BA5FD-1B94-412C-BA98-9CA2FAF38EA3}"/>
    <dgm:cxn modelId="{BA797228-1424-4E1E-A7E1-28BB051A0BC7}" srcId="{BCBE5140-0AC7-4E37-903A-F10D78484748}" destId="{DBAF3A79-BBF6-4E0D-BDE1-2A3E146A4589}" srcOrd="0" destOrd="0" parTransId="{DAA7D662-1135-4C50-A61F-7CB238279ED3}" sibTransId="{54518F5E-99AB-4808-BEF6-83D14A65A31E}"/>
    <dgm:cxn modelId="{3FBBBFC2-E2AA-47ED-994B-A8BCE41A0C83}" type="presOf" srcId="{8C104E14-BB25-4F0B-880A-00F941FC957A}" destId="{99CDFA51-0D8A-41FC-9638-928A5B750B49}" srcOrd="0" destOrd="0" presId="urn:diagrams.loki3.com/BracketList+Icon#1"/>
    <dgm:cxn modelId="{B901712B-8880-4F19-BF8A-BF65CE2714A1}" type="presOf" srcId="{A9920FBF-7347-4FB1-9DCA-BF76EA6EF09B}" destId="{2E1B921A-5978-4984-A35F-B6FDBC406E45}" srcOrd="0" destOrd="1" presId="urn:diagrams.loki3.com/BracketList+Icon#1"/>
    <dgm:cxn modelId="{ABF55D4B-EA8C-4456-B979-1423BB95D476}" type="presOf" srcId="{BCBE5140-0AC7-4E37-903A-F10D78484748}" destId="{640C486B-29DA-4FB8-A1B4-2851E35B2646}" srcOrd="0" destOrd="0" presId="urn:diagrams.loki3.com/BracketList+Icon#1"/>
    <dgm:cxn modelId="{BA115750-CEE1-4091-B31D-6A91530FD377}" srcId="{BCBE5140-0AC7-4E37-903A-F10D78484748}" destId="{A9920FBF-7347-4FB1-9DCA-BF76EA6EF09B}" srcOrd="1" destOrd="0" parTransId="{F085BEBF-8BF6-4024-93E0-63BE918B8DFF}" sibTransId="{7E3C894C-E674-4129-AE73-8B1ED1CA90D6}"/>
    <dgm:cxn modelId="{EA2F1A0E-6DAE-41F2-B3AE-59DF3FF89037}" type="presOf" srcId="{DBAF3A79-BBF6-4E0D-BDE1-2A3E146A4589}" destId="{2E1B921A-5978-4984-A35F-B6FDBC406E45}" srcOrd="0" destOrd="0" presId="urn:diagrams.loki3.com/BracketList+Icon#1"/>
    <dgm:cxn modelId="{2BBAC26B-7524-45F8-B372-57B9E5E6B1A9}" type="presParOf" srcId="{99CDFA51-0D8A-41FC-9638-928A5B750B49}" destId="{7AAD8EB6-3A9D-4B68-A7DF-E2613CAC06D7}" srcOrd="0" destOrd="0" presId="urn:diagrams.loki3.com/BracketList+Icon#1"/>
    <dgm:cxn modelId="{A8C8372A-F39F-40D9-9CED-32FE18003292}" type="presParOf" srcId="{7AAD8EB6-3A9D-4B68-A7DF-E2613CAC06D7}" destId="{640C486B-29DA-4FB8-A1B4-2851E35B2646}" srcOrd="0" destOrd="0" presId="urn:diagrams.loki3.com/BracketList+Icon#1"/>
    <dgm:cxn modelId="{13CF5002-862B-4E2F-B7C6-B26AB5335698}" type="presParOf" srcId="{7AAD8EB6-3A9D-4B68-A7DF-E2613CAC06D7}" destId="{4E392A72-E80E-4DEF-A9D1-79E78C8BC49E}" srcOrd="1" destOrd="0" presId="urn:diagrams.loki3.com/BracketList+Icon#1"/>
    <dgm:cxn modelId="{09C27D8B-1CB5-462A-B628-1793C81A7D56}" type="presParOf" srcId="{7AAD8EB6-3A9D-4B68-A7DF-E2613CAC06D7}" destId="{363913BF-2AF3-41E6-8920-3384843F4742}" srcOrd="2" destOrd="0" presId="urn:diagrams.loki3.com/BracketList+Icon#1"/>
    <dgm:cxn modelId="{64BA0BCC-8F25-4A86-ACC6-900901E08F3E}" type="presParOf" srcId="{7AAD8EB6-3A9D-4B68-A7DF-E2613CAC06D7}" destId="{2E1B921A-5978-4984-A35F-B6FDBC406E45}" srcOrd="3"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25AD4BC8-CEF7-4446-A259-EE7CA1A25DE4}">
      <dgm:prSet phldrT="[Texte]" custT="1"/>
      <dgm:spPr>
        <a:solidFill>
          <a:srgbClr val="007DC5"/>
        </a:solidFill>
      </dgm:spPr>
      <dgm:t>
        <a:bodyPr/>
        <a:lstStyle/>
        <a:p>
          <a:pPr>
            <a:lnSpc>
              <a:spcPct val="150000"/>
            </a:lnSpc>
          </a:pPr>
          <a:r>
            <a:rPr lang="fr-CA" sz="2400" dirty="0" smtClean="0">
              <a:latin typeface="Alte DIN 1451 Mittelschrift" panose="020B0603020202020204" pitchFamily="34" charset="0"/>
            </a:rPr>
            <a:t>HORAIRE  DE TRAVAIL</a:t>
          </a:r>
        </a:p>
      </dgm:t>
    </dgm:pt>
    <dgm:pt modelId="{CAF8781B-61D7-450C-8D8E-6FB08034B5B2}" type="parTrans" cxnId="{CEF0D37D-9B9D-48AF-B19E-F5C722D53A2D}">
      <dgm:prSet/>
      <dgm:spPr/>
      <dgm:t>
        <a:bodyPr/>
        <a:lstStyle/>
        <a:p>
          <a:endParaRPr lang="fr-CA" sz="1600">
            <a:latin typeface="Alte DIN 1451 Mittelschrift" panose="020B0603020202020204" pitchFamily="34" charset="0"/>
          </a:endParaRPr>
        </a:p>
      </dgm:t>
    </dgm:pt>
    <dgm:pt modelId="{86BA1CC3-23C3-4921-B540-907F4C37CEF9}" type="sibTrans" cxnId="{CEF0D37D-9B9D-48AF-B19E-F5C722D53A2D}">
      <dgm:prSet/>
      <dgm:spPr/>
      <dgm:t>
        <a:bodyPr/>
        <a:lstStyle/>
        <a:p>
          <a:endParaRPr lang="fr-CA" sz="1600">
            <a:latin typeface="Alte DIN 1451 Mittelschrift" panose="020B0603020202020204" pitchFamily="34" charset="0"/>
          </a:endParaRPr>
        </a:p>
      </dgm:t>
    </dgm:pt>
    <dgm:pt modelId="{91D6DDBB-B786-4C77-9749-61794BBA70B8}">
      <dgm:prSet phldrT="[Texte]" custT="1"/>
      <dgm:spPr>
        <a:solidFill>
          <a:srgbClr val="007DC5"/>
        </a:solidFill>
      </dgm:spPr>
      <dgm:t>
        <a:bodyPr/>
        <a:lstStyle/>
        <a:p>
          <a:pPr>
            <a:lnSpc>
              <a:spcPct val="150000"/>
            </a:lnSpc>
          </a:pPr>
          <a:r>
            <a:rPr lang="fr-FR" sz="2400" dirty="0" smtClean="0">
              <a:latin typeface="Alte DIN 1451 Mittelschrift" panose="020B0603020202020204" pitchFamily="34" charset="0"/>
            </a:rPr>
            <a:t>HEURES SUPPLÉMENTAIRES</a:t>
          </a:r>
        </a:p>
      </dgm:t>
    </dgm:pt>
    <dgm:pt modelId="{B036932A-48EA-410C-8CA7-8C58E1C993DE}" type="parTrans" cxnId="{29E501CA-DD2B-4721-837D-7360B38ABF6B}">
      <dgm:prSet/>
      <dgm:spPr/>
      <dgm:t>
        <a:bodyPr/>
        <a:lstStyle/>
        <a:p>
          <a:endParaRPr lang="fr-CA" sz="1600">
            <a:latin typeface="Alte DIN 1451 Mittelschrift" panose="020B0603020202020204" pitchFamily="34" charset="0"/>
          </a:endParaRPr>
        </a:p>
      </dgm:t>
    </dgm:pt>
    <dgm:pt modelId="{39AF9929-4003-460D-8027-092C6070EA7B}" type="sibTrans" cxnId="{29E501CA-DD2B-4721-837D-7360B38ABF6B}">
      <dgm:prSet/>
      <dgm:spPr/>
      <dgm:t>
        <a:bodyPr/>
        <a:lstStyle/>
        <a:p>
          <a:endParaRPr lang="fr-CA" sz="1600">
            <a:latin typeface="Alte DIN 1451 Mittelschrift" panose="020B0603020202020204" pitchFamily="34" charset="0"/>
          </a:endParaRPr>
        </a:p>
      </dgm:t>
    </dgm:pt>
    <dgm:pt modelId="{8A22ADC9-0528-4F02-AE03-988D9DB73F47}">
      <dgm:prSet phldrT="[Texte]" custT="1"/>
      <dgm:spPr/>
      <dgm:t>
        <a:bodyPr/>
        <a:lstStyle/>
        <a:p>
          <a:r>
            <a:rPr lang="fr-CA" sz="2000" dirty="0" smtClean="0">
              <a:solidFill>
                <a:srgbClr val="21407A"/>
              </a:solidFill>
              <a:latin typeface="Alte DIN 1451 Mittelschrift" panose="020B0603020202020204" pitchFamily="34" charset="0"/>
            </a:rPr>
            <a:t>L’horaire de travail est réparti sur 5 jours de 7 heures pour une personne professionnelle à temps complet, soit 35 heures par semaine (13.1 à 13.3).</a:t>
          </a:r>
          <a:endParaRPr lang="fr-CA" sz="2000" dirty="0">
            <a:solidFill>
              <a:srgbClr val="21407A"/>
            </a:solidFill>
            <a:latin typeface="Alte DIN 1451 Mittelschrift" panose="020B0603020202020204" pitchFamily="34" charset="0"/>
          </a:endParaRPr>
        </a:p>
      </dgm:t>
    </dgm:pt>
    <dgm:pt modelId="{D44B8A10-D72A-410B-8CF1-8ADC5331A5C8}" type="parTrans" cxnId="{4A0E3DD8-C072-4505-93B0-8716CCCA687D}">
      <dgm:prSet/>
      <dgm:spPr/>
      <dgm:t>
        <a:bodyPr/>
        <a:lstStyle/>
        <a:p>
          <a:endParaRPr lang="fr-CA" sz="1600">
            <a:latin typeface="Alte DIN 1451 Mittelschrift" panose="020B0603020202020204" pitchFamily="34" charset="0"/>
          </a:endParaRPr>
        </a:p>
      </dgm:t>
    </dgm:pt>
    <dgm:pt modelId="{E801E75B-28F0-4A3D-A29E-99E422314040}" type="sibTrans" cxnId="{4A0E3DD8-C072-4505-93B0-8716CCCA687D}">
      <dgm:prSet/>
      <dgm:spPr/>
      <dgm:t>
        <a:bodyPr/>
        <a:lstStyle/>
        <a:p>
          <a:endParaRPr lang="fr-CA" sz="1600">
            <a:latin typeface="Alte DIN 1451 Mittelschrift" panose="020B0603020202020204" pitchFamily="34" charset="0"/>
          </a:endParaRPr>
        </a:p>
      </dgm:t>
    </dgm:pt>
    <dgm:pt modelId="{F786FA54-04A0-4220-B802-85A36F054BB3}">
      <dgm:prSet phldrT="[Texte]" custT="1"/>
      <dgm:spPr/>
      <dgm:t>
        <a:bodyPr/>
        <a:lstStyle/>
        <a:p>
          <a:r>
            <a:rPr lang="fr-CA" sz="2000" dirty="0" smtClean="0">
              <a:solidFill>
                <a:srgbClr val="21407A"/>
              </a:solidFill>
              <a:latin typeface="Alte DIN 1451 Mittelschrift" panose="020B0603020202020204" pitchFamily="34" charset="0"/>
            </a:rPr>
            <a:t>L’horaire peut-être modulé en fonction des besoins de la recherche et du service (13.5).</a:t>
          </a:r>
          <a:endParaRPr lang="fr-CA" sz="2000" dirty="0">
            <a:solidFill>
              <a:srgbClr val="21407A"/>
            </a:solidFill>
            <a:latin typeface="Alte DIN 1451 Mittelschrift" panose="020B0603020202020204" pitchFamily="34" charset="0"/>
          </a:endParaRPr>
        </a:p>
      </dgm:t>
    </dgm:pt>
    <dgm:pt modelId="{9C086E88-04F0-4355-942F-8DC2626D87DC}" type="parTrans" cxnId="{13F7D4B9-4FCF-49D6-9C56-FF697A7FE045}">
      <dgm:prSet/>
      <dgm:spPr/>
      <dgm:t>
        <a:bodyPr/>
        <a:lstStyle/>
        <a:p>
          <a:endParaRPr lang="fr-CA" sz="1600">
            <a:latin typeface="Alte DIN 1451 Mittelschrift" panose="020B0603020202020204" pitchFamily="34" charset="0"/>
          </a:endParaRPr>
        </a:p>
      </dgm:t>
    </dgm:pt>
    <dgm:pt modelId="{0F78050E-591E-46CF-B1FA-10382181256F}" type="sibTrans" cxnId="{13F7D4B9-4FCF-49D6-9C56-FF697A7FE045}">
      <dgm:prSet/>
      <dgm:spPr/>
      <dgm:t>
        <a:bodyPr/>
        <a:lstStyle/>
        <a:p>
          <a:endParaRPr lang="fr-CA" sz="1600">
            <a:latin typeface="Alte DIN 1451 Mittelschrift" panose="020B0603020202020204" pitchFamily="34" charset="0"/>
          </a:endParaRPr>
        </a:p>
      </dgm:t>
    </dgm:pt>
    <dgm:pt modelId="{0F410B0B-EF27-4E50-B810-85491CEEA257}">
      <dgm:prSet custT="1"/>
      <dgm:spPr/>
      <dgm:t>
        <a:bodyPr/>
        <a:lstStyle/>
        <a:p>
          <a:r>
            <a:rPr lang="fr-CA" sz="2000" dirty="0" smtClean="0">
              <a:solidFill>
                <a:srgbClr val="04456F"/>
              </a:solidFill>
              <a:latin typeface="Alte DIN 1451 Mittelschrift" panose="020B0603020202020204" pitchFamily="34" charset="0"/>
            </a:rPr>
            <a:t>Exceptionnellement, ce temps supplémentaire sera payé (14.4).</a:t>
          </a:r>
          <a:endParaRPr lang="fr-CA" sz="2000" dirty="0">
            <a:solidFill>
              <a:srgbClr val="04456F"/>
            </a:solidFill>
            <a:latin typeface="Alte DIN 1451 Mittelschrift" panose="020B0603020202020204" pitchFamily="34" charset="0"/>
          </a:endParaRPr>
        </a:p>
      </dgm:t>
    </dgm:pt>
    <dgm:pt modelId="{C720D9EC-CED1-4A4A-8044-D47981FCC579}" type="sibTrans" cxnId="{A1F2F75E-9FEC-4D5C-A0C1-A753845C65F4}">
      <dgm:prSet/>
      <dgm:spPr/>
      <dgm:t>
        <a:bodyPr/>
        <a:lstStyle/>
        <a:p>
          <a:endParaRPr lang="fr-CA" sz="1600">
            <a:latin typeface="Alte DIN 1451 Mittelschrift" panose="020B0603020202020204" pitchFamily="34" charset="0"/>
          </a:endParaRPr>
        </a:p>
      </dgm:t>
    </dgm:pt>
    <dgm:pt modelId="{EACE4933-6C78-424B-83F0-B8A3F81CD9D6}" type="parTrans" cxnId="{A1F2F75E-9FEC-4D5C-A0C1-A753845C65F4}">
      <dgm:prSet/>
      <dgm:spPr/>
      <dgm:t>
        <a:bodyPr/>
        <a:lstStyle/>
        <a:p>
          <a:endParaRPr lang="fr-CA" sz="1600">
            <a:latin typeface="Alte DIN 1451 Mittelschrift" panose="020B0603020202020204" pitchFamily="34" charset="0"/>
          </a:endParaRPr>
        </a:p>
      </dgm:t>
    </dgm:pt>
    <dgm:pt modelId="{AA568778-9A49-4BE8-8389-630E11B29BF2}">
      <dgm:prSet phldrT="[Texte]" custT="1"/>
      <dgm:spPr/>
      <dgm:t>
        <a:bodyPr anchor="t" anchorCtr="0"/>
        <a:lstStyle/>
        <a:p>
          <a:pPr algn="l"/>
          <a:r>
            <a:rPr lang="fr-CA" sz="2000" dirty="0" smtClean="0">
              <a:solidFill>
                <a:srgbClr val="04456F"/>
              </a:solidFill>
              <a:latin typeface="Alte DIN 1451 Mittelschrift" panose="020B0603020202020204" pitchFamily="34" charset="0"/>
            </a:rPr>
            <a:t>Tout travail supplémentaire est demandé par la chercheuse ou le chercheur (14.1).</a:t>
          </a:r>
          <a:endParaRPr lang="fr-CA" sz="2000" dirty="0">
            <a:solidFill>
              <a:srgbClr val="04456F"/>
            </a:solidFill>
            <a:latin typeface="Alte DIN 1451 Mittelschrift" panose="020B0603020202020204" pitchFamily="34" charset="0"/>
          </a:endParaRPr>
        </a:p>
      </dgm:t>
    </dgm:pt>
    <dgm:pt modelId="{5E49C712-FCFC-47C9-B24B-051384B2382A}" type="sibTrans" cxnId="{6C95B805-E671-402D-912B-1F105F801752}">
      <dgm:prSet/>
      <dgm:spPr/>
      <dgm:t>
        <a:bodyPr/>
        <a:lstStyle/>
        <a:p>
          <a:endParaRPr lang="fr-CA" sz="1600">
            <a:latin typeface="Alte DIN 1451 Mittelschrift" panose="020B0603020202020204" pitchFamily="34" charset="0"/>
          </a:endParaRPr>
        </a:p>
      </dgm:t>
    </dgm:pt>
    <dgm:pt modelId="{447401A3-58CB-432E-99F7-2BBA62BC23A9}" type="parTrans" cxnId="{6C95B805-E671-402D-912B-1F105F801752}">
      <dgm:prSet/>
      <dgm:spPr/>
      <dgm:t>
        <a:bodyPr/>
        <a:lstStyle/>
        <a:p>
          <a:endParaRPr lang="fr-CA" sz="1600">
            <a:latin typeface="Alte DIN 1451 Mittelschrift" panose="020B0603020202020204" pitchFamily="34" charset="0"/>
          </a:endParaRPr>
        </a:p>
      </dgm:t>
    </dgm:pt>
    <dgm:pt modelId="{C23A048B-72F6-4052-AB8A-A5F69752E2AD}">
      <dgm:prSet phldrT="[Texte]" custT="1"/>
      <dgm:spPr/>
      <dgm:t>
        <a:bodyPr/>
        <a:lstStyle/>
        <a:p>
          <a:r>
            <a:rPr lang="fr-CA" sz="2000" dirty="0" smtClean="0">
              <a:solidFill>
                <a:srgbClr val="21407A"/>
              </a:solidFill>
              <a:latin typeface="Alte DIN 1451 Mittelschrift" panose="020B0603020202020204" pitchFamily="34" charset="0"/>
            </a:rPr>
            <a:t>Le nombre d’heures travaillées de façon habituelle par période de paye est inscrit sur le document d’embauche (13.4).</a:t>
          </a:r>
          <a:endParaRPr lang="fr-CA" sz="2000" dirty="0">
            <a:solidFill>
              <a:srgbClr val="21407A"/>
            </a:solidFill>
            <a:latin typeface="Alte DIN 1451 Mittelschrift" panose="020B0603020202020204" pitchFamily="34" charset="0"/>
          </a:endParaRPr>
        </a:p>
      </dgm:t>
    </dgm:pt>
    <dgm:pt modelId="{DC8715E7-465D-4D16-A332-36896F43380B}" type="parTrans" cxnId="{ED0986B5-8489-4C24-A740-2103DF34F291}">
      <dgm:prSet/>
      <dgm:spPr/>
      <dgm:t>
        <a:bodyPr/>
        <a:lstStyle/>
        <a:p>
          <a:endParaRPr lang="fr-FR"/>
        </a:p>
      </dgm:t>
    </dgm:pt>
    <dgm:pt modelId="{47D84D91-9E89-4832-850A-2FDCBAE6A323}" type="sibTrans" cxnId="{ED0986B5-8489-4C24-A740-2103DF34F291}">
      <dgm:prSet/>
      <dgm:spPr/>
      <dgm:t>
        <a:bodyPr/>
        <a:lstStyle/>
        <a:p>
          <a:endParaRPr lang="fr-FR"/>
        </a:p>
      </dgm:t>
    </dgm:pt>
    <dgm:pt modelId="{7C7836FA-7858-4341-AD0B-BB841FB3E974}">
      <dgm:prSet phldrT="[Texte]" custT="1"/>
      <dgm:spPr/>
      <dgm:t>
        <a:bodyPr anchor="t" anchorCtr="0"/>
        <a:lstStyle/>
        <a:p>
          <a:pPr algn="l"/>
          <a:r>
            <a:rPr lang="fr-CA" sz="2000" dirty="0" smtClean="0">
              <a:solidFill>
                <a:srgbClr val="04456F"/>
              </a:solidFill>
              <a:latin typeface="Alte DIN 1451 Mittelschrift" panose="020B0603020202020204" pitchFamily="34" charset="0"/>
            </a:rPr>
            <a:t>Entre 35 et 40h = congé payé 1X salaire horaire; </a:t>
          </a:r>
          <a:br>
            <a:rPr lang="fr-CA" sz="2000" dirty="0" smtClean="0">
              <a:solidFill>
                <a:srgbClr val="04456F"/>
              </a:solidFill>
              <a:latin typeface="Alte DIN 1451 Mittelschrift" panose="020B0603020202020204" pitchFamily="34" charset="0"/>
            </a:rPr>
          </a:br>
          <a:r>
            <a:rPr lang="fr-CA" sz="2000" dirty="0" smtClean="0">
              <a:solidFill>
                <a:srgbClr val="04456F"/>
              </a:solidFill>
              <a:latin typeface="Alte DIN 1451 Mittelschrift" panose="020B0603020202020204" pitchFamily="34" charset="0"/>
            </a:rPr>
            <a:t>Plus de 40h = congé payé 1.5X salaire horaire (14.2).</a:t>
          </a:r>
          <a:endParaRPr lang="fr-CA" sz="2000" dirty="0">
            <a:solidFill>
              <a:srgbClr val="04456F"/>
            </a:solidFill>
            <a:latin typeface="Alte DIN 1451 Mittelschrift" panose="020B0603020202020204" pitchFamily="34" charset="0"/>
          </a:endParaRPr>
        </a:p>
      </dgm:t>
    </dgm:pt>
    <dgm:pt modelId="{DACC01E5-D1BE-4E97-8087-E3C3FC288367}" type="parTrans" cxnId="{FAE2F04B-A61A-40E9-836F-FC63D3D2EAC3}">
      <dgm:prSet/>
      <dgm:spPr/>
    </dgm:pt>
    <dgm:pt modelId="{2810BDD5-854C-4ED5-9FD1-901372C61D2D}" type="sibTrans" cxnId="{FAE2F04B-A61A-40E9-836F-FC63D3D2EAC3}">
      <dgm:prSet/>
      <dgm:spPr/>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F2AC6404-E8F9-416B-8D63-622191561DA5}" type="pres">
      <dgm:prSet presAssocID="{25AD4BC8-CEF7-4446-A259-EE7CA1A25DE4}" presName="linNode" presStyleCnt="0"/>
      <dgm:spPr/>
      <dgm:t>
        <a:bodyPr/>
        <a:lstStyle/>
        <a:p>
          <a:endParaRPr lang="fr-CA"/>
        </a:p>
      </dgm:t>
    </dgm:pt>
    <dgm:pt modelId="{D291A527-8B2A-4D67-AF03-0ACDDF18BCA1}" type="pres">
      <dgm:prSet presAssocID="{25AD4BC8-CEF7-4446-A259-EE7CA1A25DE4}" presName="parentText" presStyleLbl="node1" presStyleIdx="0" presStyleCnt="2" custScaleX="126290" custScaleY="117614" custLinFactNeighborX="-14" custLinFactNeighborY="-66">
        <dgm:presLayoutVars>
          <dgm:chMax val="1"/>
          <dgm:bulletEnabled val="1"/>
        </dgm:presLayoutVars>
      </dgm:prSet>
      <dgm:spPr/>
      <dgm:t>
        <a:bodyPr/>
        <a:lstStyle/>
        <a:p>
          <a:endParaRPr lang="fr-CA"/>
        </a:p>
      </dgm:t>
    </dgm:pt>
    <dgm:pt modelId="{140D751B-120A-4CFB-AFCA-D6C1A3C54FDD}" type="pres">
      <dgm:prSet presAssocID="{25AD4BC8-CEF7-4446-A259-EE7CA1A25DE4}" presName="descendantText" presStyleLbl="alignAccFollowNode1" presStyleIdx="0" presStyleCnt="2" custScaleX="199668" custScaleY="137217" custLinFactNeighborX="-7383" custLinFactNeighborY="-930">
        <dgm:presLayoutVars>
          <dgm:bulletEnabled val="1"/>
        </dgm:presLayoutVars>
      </dgm:prSet>
      <dgm:spPr/>
      <dgm:t>
        <a:bodyPr/>
        <a:lstStyle/>
        <a:p>
          <a:endParaRPr lang="fr-CA"/>
        </a:p>
      </dgm:t>
    </dgm:pt>
    <dgm:pt modelId="{55E5C385-E095-438F-AA0F-AAA4E2717110}" type="pres">
      <dgm:prSet presAssocID="{86BA1CC3-23C3-4921-B540-907F4C37CEF9}" presName="sp" presStyleCnt="0"/>
      <dgm:spPr/>
      <dgm:t>
        <a:bodyPr/>
        <a:lstStyle/>
        <a:p>
          <a:endParaRPr lang="fr-CA"/>
        </a:p>
      </dgm:t>
    </dgm:pt>
    <dgm:pt modelId="{6D250652-1725-40D7-9FC7-341B28C70DE1}" type="pres">
      <dgm:prSet presAssocID="{91D6DDBB-B786-4C77-9749-61794BBA70B8}" presName="linNode" presStyleCnt="0"/>
      <dgm:spPr/>
      <dgm:t>
        <a:bodyPr/>
        <a:lstStyle/>
        <a:p>
          <a:endParaRPr lang="fr-CA"/>
        </a:p>
      </dgm:t>
    </dgm:pt>
    <dgm:pt modelId="{0C8A6CC7-9B4E-4405-BB3C-6DB3A654D69F}" type="pres">
      <dgm:prSet presAssocID="{91D6DDBB-B786-4C77-9749-61794BBA70B8}" presName="parentText" presStyleLbl="node1" presStyleIdx="1" presStyleCnt="2" custScaleX="125055" custScaleY="119908" custLinFactNeighborX="-839" custLinFactNeighborY="-4544">
        <dgm:presLayoutVars>
          <dgm:chMax val="1"/>
          <dgm:bulletEnabled val="1"/>
        </dgm:presLayoutVars>
      </dgm:prSet>
      <dgm:spPr/>
      <dgm:t>
        <a:bodyPr/>
        <a:lstStyle/>
        <a:p>
          <a:endParaRPr lang="fr-CA"/>
        </a:p>
      </dgm:t>
    </dgm:pt>
    <dgm:pt modelId="{3B0F1D3C-6E3E-49C4-86B9-DD6E0A808570}" type="pres">
      <dgm:prSet presAssocID="{91D6DDBB-B786-4C77-9749-61794BBA70B8}" presName="descendantText" presStyleLbl="alignAccFollowNode1" presStyleIdx="1" presStyleCnt="2" custScaleX="199324" custScaleY="106179" custLinFactNeighborX="-6077" custLinFactNeighborY="-3123">
        <dgm:presLayoutVars>
          <dgm:bulletEnabled val="1"/>
        </dgm:presLayoutVars>
      </dgm:prSet>
      <dgm:spPr/>
      <dgm:t>
        <a:bodyPr/>
        <a:lstStyle/>
        <a:p>
          <a:endParaRPr lang="fr-CA"/>
        </a:p>
      </dgm:t>
    </dgm:pt>
  </dgm:ptLst>
  <dgm:cxnLst>
    <dgm:cxn modelId="{A841CC4D-A5FD-4CB3-BBF6-F8B85CF2F33A}" type="presOf" srcId="{F786FA54-04A0-4220-B802-85A36F054BB3}" destId="{140D751B-120A-4CFB-AFCA-D6C1A3C54FDD}" srcOrd="0" destOrd="2" presId="urn:microsoft.com/office/officeart/2005/8/layout/vList5"/>
    <dgm:cxn modelId="{CEF0D37D-9B9D-48AF-B19E-F5C722D53A2D}" srcId="{8C104E14-BB25-4F0B-880A-00F941FC957A}" destId="{25AD4BC8-CEF7-4446-A259-EE7CA1A25DE4}" srcOrd="0" destOrd="0" parTransId="{CAF8781B-61D7-450C-8D8E-6FB08034B5B2}" sibTransId="{86BA1CC3-23C3-4921-B540-907F4C37CEF9}"/>
    <dgm:cxn modelId="{FAE2F04B-A61A-40E9-836F-FC63D3D2EAC3}" srcId="{91D6DDBB-B786-4C77-9749-61794BBA70B8}" destId="{7C7836FA-7858-4341-AD0B-BB841FB3E974}" srcOrd="1" destOrd="0" parTransId="{DACC01E5-D1BE-4E97-8087-E3C3FC288367}" sibTransId="{2810BDD5-854C-4ED5-9FD1-901372C61D2D}"/>
    <dgm:cxn modelId="{329B2ADA-6BC7-4CE9-95FB-1E0A959FC9C4}" type="presOf" srcId="{C23A048B-72F6-4052-AB8A-A5F69752E2AD}" destId="{140D751B-120A-4CFB-AFCA-D6C1A3C54FDD}" srcOrd="0" destOrd="1" presId="urn:microsoft.com/office/officeart/2005/8/layout/vList5"/>
    <dgm:cxn modelId="{A1F2F75E-9FEC-4D5C-A0C1-A753845C65F4}" srcId="{91D6DDBB-B786-4C77-9749-61794BBA70B8}" destId="{0F410B0B-EF27-4E50-B810-85491CEEA257}" srcOrd="2" destOrd="0" parTransId="{EACE4933-6C78-424B-83F0-B8A3F81CD9D6}" sibTransId="{C720D9EC-CED1-4A4A-8044-D47981FCC579}"/>
    <dgm:cxn modelId="{30311AD3-61BE-4CFB-8BA6-BE9F07441CFA}" type="presOf" srcId="{7C7836FA-7858-4341-AD0B-BB841FB3E974}" destId="{3B0F1D3C-6E3E-49C4-86B9-DD6E0A808570}" srcOrd="0" destOrd="1" presId="urn:microsoft.com/office/officeart/2005/8/layout/vList5"/>
    <dgm:cxn modelId="{29E501CA-DD2B-4721-837D-7360B38ABF6B}" srcId="{8C104E14-BB25-4F0B-880A-00F941FC957A}" destId="{91D6DDBB-B786-4C77-9749-61794BBA70B8}" srcOrd="1" destOrd="0" parTransId="{B036932A-48EA-410C-8CA7-8C58E1C993DE}" sibTransId="{39AF9929-4003-460D-8027-092C6070EA7B}"/>
    <dgm:cxn modelId="{6C95B805-E671-402D-912B-1F105F801752}" srcId="{91D6DDBB-B786-4C77-9749-61794BBA70B8}" destId="{AA568778-9A49-4BE8-8389-630E11B29BF2}" srcOrd="0" destOrd="0" parTransId="{447401A3-58CB-432E-99F7-2BBA62BC23A9}" sibTransId="{5E49C712-FCFC-47C9-B24B-051384B2382A}"/>
    <dgm:cxn modelId="{0FD01DE8-DD3D-454C-8B77-513D2D412581}" type="presOf" srcId="{AA568778-9A49-4BE8-8389-630E11B29BF2}" destId="{3B0F1D3C-6E3E-49C4-86B9-DD6E0A808570}" srcOrd="0" destOrd="0" presId="urn:microsoft.com/office/officeart/2005/8/layout/vList5"/>
    <dgm:cxn modelId="{EB76823E-9C78-4EB5-B8AC-D7DAB1C497FC}" type="presOf" srcId="{8C104E14-BB25-4F0B-880A-00F941FC957A}" destId="{64AA178A-BA6E-4295-A01F-7FD235F811CA}" srcOrd="0" destOrd="0" presId="urn:microsoft.com/office/officeart/2005/8/layout/vList5"/>
    <dgm:cxn modelId="{4A0E3DD8-C072-4505-93B0-8716CCCA687D}" srcId="{25AD4BC8-CEF7-4446-A259-EE7CA1A25DE4}" destId="{8A22ADC9-0528-4F02-AE03-988D9DB73F47}" srcOrd="0" destOrd="0" parTransId="{D44B8A10-D72A-410B-8CF1-8ADC5331A5C8}" sibTransId="{E801E75B-28F0-4A3D-A29E-99E422314040}"/>
    <dgm:cxn modelId="{ED0986B5-8489-4C24-A740-2103DF34F291}" srcId="{25AD4BC8-CEF7-4446-A259-EE7CA1A25DE4}" destId="{C23A048B-72F6-4052-AB8A-A5F69752E2AD}" srcOrd="1" destOrd="0" parTransId="{DC8715E7-465D-4D16-A332-36896F43380B}" sibTransId="{47D84D91-9E89-4832-850A-2FDCBAE6A323}"/>
    <dgm:cxn modelId="{B85E5865-B113-433B-8642-16A14154E988}" type="presOf" srcId="{0F410B0B-EF27-4E50-B810-85491CEEA257}" destId="{3B0F1D3C-6E3E-49C4-86B9-DD6E0A808570}" srcOrd="0" destOrd="2" presId="urn:microsoft.com/office/officeart/2005/8/layout/vList5"/>
    <dgm:cxn modelId="{3A066243-E3C2-4A1B-BDE1-45264475CE66}" type="presOf" srcId="{8A22ADC9-0528-4F02-AE03-988D9DB73F47}" destId="{140D751B-120A-4CFB-AFCA-D6C1A3C54FDD}" srcOrd="0" destOrd="0" presId="urn:microsoft.com/office/officeart/2005/8/layout/vList5"/>
    <dgm:cxn modelId="{13F7D4B9-4FCF-49D6-9C56-FF697A7FE045}" srcId="{25AD4BC8-CEF7-4446-A259-EE7CA1A25DE4}" destId="{F786FA54-04A0-4220-B802-85A36F054BB3}" srcOrd="2" destOrd="0" parTransId="{9C086E88-04F0-4355-942F-8DC2626D87DC}" sibTransId="{0F78050E-591E-46CF-B1FA-10382181256F}"/>
    <dgm:cxn modelId="{E7EE4D65-DCB7-4856-A2B7-2BD16434FA26}" type="presOf" srcId="{91D6DDBB-B786-4C77-9749-61794BBA70B8}" destId="{0C8A6CC7-9B4E-4405-BB3C-6DB3A654D69F}" srcOrd="0" destOrd="0" presId="urn:microsoft.com/office/officeart/2005/8/layout/vList5"/>
    <dgm:cxn modelId="{82C68A31-47AB-4D70-B73E-501741F50A3C}" type="presOf" srcId="{25AD4BC8-CEF7-4446-A259-EE7CA1A25DE4}" destId="{D291A527-8B2A-4D67-AF03-0ACDDF18BCA1}" srcOrd="0" destOrd="0" presId="urn:microsoft.com/office/officeart/2005/8/layout/vList5"/>
    <dgm:cxn modelId="{28CFF247-538D-4A76-AB59-D14F42666E4E}" type="presParOf" srcId="{64AA178A-BA6E-4295-A01F-7FD235F811CA}" destId="{F2AC6404-E8F9-416B-8D63-622191561DA5}" srcOrd="0" destOrd="0" presId="urn:microsoft.com/office/officeart/2005/8/layout/vList5"/>
    <dgm:cxn modelId="{75C3EB1E-F8C7-49E0-8664-3F9A78FCCD4E}" type="presParOf" srcId="{F2AC6404-E8F9-416B-8D63-622191561DA5}" destId="{D291A527-8B2A-4D67-AF03-0ACDDF18BCA1}" srcOrd="0" destOrd="0" presId="urn:microsoft.com/office/officeart/2005/8/layout/vList5"/>
    <dgm:cxn modelId="{2AF705AA-CCCE-4A76-9249-8402DAAABE3C}" type="presParOf" srcId="{F2AC6404-E8F9-416B-8D63-622191561DA5}" destId="{140D751B-120A-4CFB-AFCA-D6C1A3C54FDD}" srcOrd="1" destOrd="0" presId="urn:microsoft.com/office/officeart/2005/8/layout/vList5"/>
    <dgm:cxn modelId="{6B3FB92B-D221-4249-8EBA-DED5638655D7}" type="presParOf" srcId="{64AA178A-BA6E-4295-A01F-7FD235F811CA}" destId="{55E5C385-E095-438F-AA0F-AAA4E2717110}" srcOrd="1" destOrd="0" presId="urn:microsoft.com/office/officeart/2005/8/layout/vList5"/>
    <dgm:cxn modelId="{F22B5A8A-4EB1-4B1B-A007-CF894C5AC3F2}" type="presParOf" srcId="{64AA178A-BA6E-4295-A01F-7FD235F811CA}" destId="{6D250652-1725-40D7-9FC7-341B28C70DE1}" srcOrd="2" destOrd="0" presId="urn:microsoft.com/office/officeart/2005/8/layout/vList5"/>
    <dgm:cxn modelId="{7EB37309-C504-48A4-A46C-6D09153811D0}" type="presParOf" srcId="{6D250652-1725-40D7-9FC7-341B28C70DE1}" destId="{0C8A6CC7-9B4E-4405-BB3C-6DB3A654D69F}" srcOrd="0" destOrd="0" presId="urn:microsoft.com/office/officeart/2005/8/layout/vList5"/>
    <dgm:cxn modelId="{F75273C7-DCAF-4B2B-9C8C-2EE177B8CB15}" type="presParOf" srcId="{6D250652-1725-40D7-9FC7-341B28C70DE1}" destId="{3B0F1D3C-6E3E-49C4-86B9-DD6E0A80857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52351D8A-7B0E-4902-9591-4C09DD42F746}">
      <dgm:prSet custT="1"/>
      <dgm:spPr>
        <a:solidFill>
          <a:srgbClr val="007DC5"/>
        </a:solidFill>
      </dgm:spPr>
      <dgm:t>
        <a:bodyPr/>
        <a:lstStyle/>
        <a:p>
          <a:pPr>
            <a:lnSpc>
              <a:spcPct val="150000"/>
            </a:lnSpc>
          </a:pPr>
          <a:r>
            <a:rPr lang="fr-CA" sz="2400" cap="all" baseline="0" dirty="0" smtClean="0">
              <a:latin typeface="Alte DIN 1451 Mittelschrift" panose="020B0603020202020204" pitchFamily="34" charset="0"/>
            </a:rPr>
            <a:t>Professionnelle et professionnel de recherche</a:t>
          </a:r>
          <a:endParaRPr lang="fr-CA" sz="2400" cap="all" baseline="0" dirty="0">
            <a:latin typeface="Alte DIN 1451 Mittelschrift" panose="020B0603020202020204" pitchFamily="34" charset="0"/>
          </a:endParaRPr>
        </a:p>
      </dgm:t>
    </dgm:pt>
    <dgm:pt modelId="{18877583-B639-4F69-A627-31C4B1AA74A6}" type="parTrans" cxnId="{B5F18EF5-CED7-4701-A0BC-357C4E1A995B}">
      <dgm:prSet/>
      <dgm:spPr/>
      <dgm:t>
        <a:bodyPr/>
        <a:lstStyle/>
        <a:p>
          <a:pPr>
            <a:lnSpc>
              <a:spcPct val="150000"/>
            </a:lnSpc>
          </a:pPr>
          <a:endParaRPr lang="fr-CA">
            <a:latin typeface="Alte DIN 1451 Mittelschrift" panose="020B0603020202020204" pitchFamily="34" charset="0"/>
          </a:endParaRPr>
        </a:p>
      </dgm:t>
    </dgm:pt>
    <dgm:pt modelId="{0A97FD3A-C67A-4DF9-ACDC-6378141B3A24}" type="sibTrans" cxnId="{B5F18EF5-CED7-4701-A0BC-357C4E1A995B}">
      <dgm:prSet/>
      <dgm:spPr/>
      <dgm:t>
        <a:bodyPr/>
        <a:lstStyle/>
        <a:p>
          <a:pPr>
            <a:lnSpc>
              <a:spcPct val="150000"/>
            </a:lnSpc>
          </a:pPr>
          <a:endParaRPr lang="fr-CA">
            <a:latin typeface="Alte DIN 1451 Mittelschrift" panose="020B0603020202020204" pitchFamily="34" charset="0"/>
          </a:endParaRPr>
        </a:p>
      </dgm:t>
    </dgm:pt>
    <dgm:pt modelId="{68222C8C-20F5-4680-9883-4E0D8BCC9DCD}">
      <dgm:prSet custT="1"/>
      <dgm:spPr>
        <a:solidFill>
          <a:srgbClr val="007DC5"/>
        </a:solidFill>
      </dgm:spPr>
      <dgm:t>
        <a:bodyPr/>
        <a:lstStyle/>
        <a:p>
          <a:pPr>
            <a:lnSpc>
              <a:spcPct val="150000"/>
            </a:lnSpc>
          </a:pPr>
          <a:r>
            <a:rPr lang="fr-CA" sz="2400" dirty="0" smtClean="0">
              <a:latin typeface="Alte DIN 1451 Mittelschrift" panose="020B0603020202020204" pitchFamily="34" charset="0"/>
            </a:rPr>
            <a:t> </a:t>
          </a:r>
          <a:r>
            <a:rPr lang="fr-CA" sz="2200" dirty="0" smtClean="0">
              <a:solidFill>
                <a:schemeClr val="bg1"/>
              </a:solidFill>
              <a:latin typeface="Alte DIN 1451 Mittelschrift" panose="020B0603020202020204" pitchFamily="34" charset="0"/>
            </a:rPr>
            <a:t>Certaines personnes sont exclues du certificat d’accréditation mais peuvent exercer en partie ou en totalité des tâches accomplies généralement par des personnes professionnelles (3.3)</a:t>
          </a:r>
        </a:p>
      </dgm:t>
    </dgm:pt>
    <dgm:pt modelId="{A1871E80-1428-4DB7-B68A-898A9F3AEAD5}" type="parTrans" cxnId="{1BA52D8E-C63E-4900-BEE1-AB37CE4244D8}">
      <dgm:prSet/>
      <dgm:spPr/>
      <dgm:t>
        <a:bodyPr/>
        <a:lstStyle/>
        <a:p>
          <a:pPr>
            <a:lnSpc>
              <a:spcPct val="150000"/>
            </a:lnSpc>
          </a:pPr>
          <a:endParaRPr lang="fr-CA">
            <a:latin typeface="Alte DIN 1451 Mittelschrift" panose="020B0603020202020204" pitchFamily="34" charset="0"/>
          </a:endParaRPr>
        </a:p>
      </dgm:t>
    </dgm:pt>
    <dgm:pt modelId="{1E2314CA-B5FF-4C56-A7AC-B9741934D4EC}" type="sibTrans" cxnId="{1BA52D8E-C63E-4900-BEE1-AB37CE4244D8}">
      <dgm:prSet/>
      <dgm:spPr/>
      <dgm:t>
        <a:bodyPr/>
        <a:lstStyle/>
        <a:p>
          <a:pPr>
            <a:lnSpc>
              <a:spcPct val="150000"/>
            </a:lnSpc>
          </a:pPr>
          <a:endParaRPr lang="fr-CA">
            <a:latin typeface="Alte DIN 1451 Mittelschrift" panose="020B0603020202020204" pitchFamily="34" charset="0"/>
          </a:endParaRPr>
        </a:p>
      </dgm:t>
    </dgm:pt>
    <dgm:pt modelId="{9D994C83-DB2E-4CCD-8E4A-127E8E40B716}">
      <dgm:prSet custT="1"/>
      <dgm:spPr/>
      <dgm:t>
        <a:bodyPr/>
        <a:lstStyle/>
        <a:p>
          <a:pPr>
            <a:lnSpc>
              <a:spcPct val="150000"/>
            </a:lnSpc>
          </a:pPr>
          <a:r>
            <a:rPr lang="fr-CA" sz="2200" b="0" dirty="0" smtClean="0">
              <a:solidFill>
                <a:srgbClr val="04456F"/>
              </a:solidFill>
              <a:latin typeface="Alte DIN 1451 Mittelschrift" panose="020B0603020202020204" pitchFamily="34" charset="0"/>
            </a:rPr>
            <a:t>Toute personne professionnelle couverte par le certificat </a:t>
          </a:r>
          <a:r>
            <a:rPr lang="fr-CA" sz="2200" b="0" dirty="0" smtClean="0">
              <a:solidFill>
                <a:srgbClr val="04456F"/>
              </a:solidFill>
              <a:latin typeface="Alte DIN 1451 Mittelschrift" panose="020B0603020202020204" pitchFamily="34" charset="0"/>
            </a:rPr>
            <a:t>d’accréditation</a:t>
          </a:r>
          <a:r>
            <a:rPr lang="fr-CA" sz="2200" b="0" dirty="0" smtClean="0">
              <a:solidFill>
                <a:srgbClr val="04456F"/>
              </a:solidFill>
              <a:latin typeface="Alte DIN 1451 Mittelschrift" panose="020B0603020202020204" pitchFamily="34" charset="0"/>
            </a:rPr>
            <a:t/>
          </a:r>
          <a:br>
            <a:rPr lang="fr-CA" sz="2200" b="0" dirty="0" smtClean="0">
              <a:solidFill>
                <a:srgbClr val="04456F"/>
              </a:solidFill>
              <a:latin typeface="Alte DIN 1451 Mittelschrift" panose="020B0603020202020204" pitchFamily="34" charset="0"/>
            </a:rPr>
          </a:br>
          <a:r>
            <a:rPr lang="fr-CA" sz="2200" b="0" dirty="0" smtClean="0">
              <a:solidFill>
                <a:srgbClr val="04456F"/>
              </a:solidFill>
              <a:latin typeface="Alte DIN 1451 Mittelschrift" panose="020B0603020202020204" pitchFamily="34" charset="0"/>
            </a:rPr>
            <a:t>(Art. </a:t>
          </a:r>
          <a:r>
            <a:rPr lang="fr-CA" sz="2200" b="0" dirty="0" smtClean="0">
              <a:solidFill>
                <a:srgbClr val="04456F"/>
              </a:solidFill>
              <a:latin typeface="Alte DIN 1451 Mittelschrift" panose="020B0603020202020204" pitchFamily="34" charset="0"/>
            </a:rPr>
            <a:t>2.10, 3.1 </a:t>
          </a:r>
          <a:r>
            <a:rPr lang="fr-CA" sz="2200" b="0" dirty="0" smtClean="0">
              <a:solidFill>
                <a:srgbClr val="04456F"/>
              </a:solidFill>
              <a:latin typeface="Alte DIN 1451 Mittelschrift" panose="020B0603020202020204" pitchFamily="34" charset="0"/>
            </a:rPr>
            <a:t>et Annexe C).</a:t>
          </a:r>
          <a:endParaRPr lang="fr-CA" sz="2200" b="0" dirty="0">
            <a:solidFill>
              <a:srgbClr val="04456F"/>
            </a:solidFill>
            <a:latin typeface="Alte DIN 1451 Mittelschrift" panose="020B0603020202020204" pitchFamily="34" charset="0"/>
          </a:endParaRPr>
        </a:p>
      </dgm:t>
    </dgm:pt>
    <dgm:pt modelId="{449A46C3-093E-4545-BADC-87C2BF8962A2}" type="sibTrans" cxnId="{FAE1DE20-5C88-46E7-9CAF-EAAD31CC0AD3}">
      <dgm:prSet/>
      <dgm:spPr/>
      <dgm:t>
        <a:bodyPr/>
        <a:lstStyle/>
        <a:p>
          <a:pPr>
            <a:lnSpc>
              <a:spcPct val="150000"/>
            </a:lnSpc>
          </a:pPr>
          <a:endParaRPr lang="fr-CA">
            <a:latin typeface="Alte DIN 1451 Mittelschrift" panose="020B0603020202020204" pitchFamily="34" charset="0"/>
          </a:endParaRPr>
        </a:p>
      </dgm:t>
    </dgm:pt>
    <dgm:pt modelId="{8E101D80-7127-427B-8ECA-EC5886F08450}" type="parTrans" cxnId="{FAE1DE20-5C88-46E7-9CAF-EAAD31CC0AD3}">
      <dgm:prSet/>
      <dgm:spPr/>
      <dgm:t>
        <a:bodyPr/>
        <a:lstStyle/>
        <a:p>
          <a:pPr>
            <a:lnSpc>
              <a:spcPct val="150000"/>
            </a:lnSpc>
          </a:pPr>
          <a:endParaRPr lang="fr-CA">
            <a:latin typeface="Alte DIN 1451 Mittelschrift" panose="020B0603020202020204" pitchFamily="34" charset="0"/>
          </a:endParaRPr>
        </a:p>
      </dgm:t>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B1E0EDF0-97EF-4C2F-8689-8EBE31C0632F}" type="pres">
      <dgm:prSet presAssocID="{52351D8A-7B0E-4902-9591-4C09DD42F746}" presName="linNode" presStyleCnt="0"/>
      <dgm:spPr/>
    </dgm:pt>
    <dgm:pt modelId="{1C0802EB-85E5-4329-8067-72D6DB55E8E1}" type="pres">
      <dgm:prSet presAssocID="{52351D8A-7B0E-4902-9591-4C09DD42F746}" presName="parentText" presStyleLbl="node1" presStyleIdx="0" presStyleCnt="2" custScaleX="100788" custScaleY="78426" custLinFactNeighborX="-2929" custLinFactNeighborY="-3249">
        <dgm:presLayoutVars>
          <dgm:chMax val="1"/>
          <dgm:bulletEnabled val="1"/>
        </dgm:presLayoutVars>
      </dgm:prSet>
      <dgm:spPr/>
      <dgm:t>
        <a:bodyPr/>
        <a:lstStyle/>
        <a:p>
          <a:endParaRPr lang="fr-CA"/>
        </a:p>
      </dgm:t>
    </dgm:pt>
    <dgm:pt modelId="{7187B190-C7BD-4394-9608-FCAAA64B912F}" type="pres">
      <dgm:prSet presAssocID="{52351D8A-7B0E-4902-9591-4C09DD42F746}" presName="descendantText" presStyleLbl="alignAccFollowNode1" presStyleIdx="0" presStyleCnt="1" custScaleX="108390" custScaleY="80782" custLinFactNeighborX="-5176" custLinFactNeighborY="-677">
        <dgm:presLayoutVars>
          <dgm:bulletEnabled val="1"/>
        </dgm:presLayoutVars>
      </dgm:prSet>
      <dgm:spPr/>
      <dgm:t>
        <a:bodyPr/>
        <a:lstStyle/>
        <a:p>
          <a:endParaRPr lang="fr-CA"/>
        </a:p>
      </dgm:t>
    </dgm:pt>
    <dgm:pt modelId="{E2130A97-B282-419D-8BEF-C81328DF58C2}" type="pres">
      <dgm:prSet presAssocID="{0A97FD3A-C67A-4DF9-ACDC-6378141B3A24}" presName="sp" presStyleCnt="0"/>
      <dgm:spPr/>
    </dgm:pt>
    <dgm:pt modelId="{0336DAE3-C8CB-49AF-90CE-A28D85A0CB5A}" type="pres">
      <dgm:prSet presAssocID="{68222C8C-20F5-4680-9883-4E0D8BCC9DCD}" presName="linNode" presStyleCnt="0"/>
      <dgm:spPr/>
    </dgm:pt>
    <dgm:pt modelId="{8B136F30-E852-44EA-A1DD-F44C33491976}" type="pres">
      <dgm:prSet presAssocID="{68222C8C-20F5-4680-9883-4E0D8BCC9DCD}" presName="parentText" presStyleLbl="node1" presStyleIdx="1" presStyleCnt="2" custScaleX="277778" custScaleY="54366" custLinFactNeighborX="-9938" custLinFactNeighborY="876">
        <dgm:presLayoutVars>
          <dgm:chMax val="1"/>
          <dgm:bulletEnabled val="1"/>
        </dgm:presLayoutVars>
      </dgm:prSet>
      <dgm:spPr/>
      <dgm:t>
        <a:bodyPr/>
        <a:lstStyle/>
        <a:p>
          <a:endParaRPr lang="fr-CA"/>
        </a:p>
      </dgm:t>
    </dgm:pt>
  </dgm:ptLst>
  <dgm:cxnLst>
    <dgm:cxn modelId="{1BA52D8E-C63E-4900-BEE1-AB37CE4244D8}" srcId="{8C104E14-BB25-4F0B-880A-00F941FC957A}" destId="{68222C8C-20F5-4680-9883-4E0D8BCC9DCD}" srcOrd="1" destOrd="0" parTransId="{A1871E80-1428-4DB7-B68A-898A9F3AEAD5}" sibTransId="{1E2314CA-B5FF-4C56-A7AC-B9741934D4EC}"/>
    <dgm:cxn modelId="{FAE1DE20-5C88-46E7-9CAF-EAAD31CC0AD3}" srcId="{52351D8A-7B0E-4902-9591-4C09DD42F746}" destId="{9D994C83-DB2E-4CCD-8E4A-127E8E40B716}" srcOrd="0" destOrd="0" parTransId="{8E101D80-7127-427B-8ECA-EC5886F08450}" sibTransId="{449A46C3-093E-4545-BADC-87C2BF8962A2}"/>
    <dgm:cxn modelId="{28C96F6B-ED67-41E5-80FD-01DF3B66208A}" type="presOf" srcId="{9D994C83-DB2E-4CCD-8E4A-127E8E40B716}" destId="{7187B190-C7BD-4394-9608-FCAAA64B912F}" srcOrd="0" destOrd="0" presId="urn:microsoft.com/office/officeart/2005/8/layout/vList5"/>
    <dgm:cxn modelId="{B5F18EF5-CED7-4701-A0BC-357C4E1A995B}" srcId="{8C104E14-BB25-4F0B-880A-00F941FC957A}" destId="{52351D8A-7B0E-4902-9591-4C09DD42F746}" srcOrd="0" destOrd="0" parTransId="{18877583-B639-4F69-A627-31C4B1AA74A6}" sibTransId="{0A97FD3A-C67A-4DF9-ACDC-6378141B3A24}"/>
    <dgm:cxn modelId="{49B3F955-7116-4981-A03D-730072311B01}" type="presOf" srcId="{52351D8A-7B0E-4902-9591-4C09DD42F746}" destId="{1C0802EB-85E5-4329-8067-72D6DB55E8E1}" srcOrd="0" destOrd="0" presId="urn:microsoft.com/office/officeart/2005/8/layout/vList5"/>
    <dgm:cxn modelId="{94747657-7220-4DD3-8068-D214698F6033}" type="presOf" srcId="{68222C8C-20F5-4680-9883-4E0D8BCC9DCD}" destId="{8B136F30-E852-44EA-A1DD-F44C33491976}" srcOrd="0" destOrd="0" presId="urn:microsoft.com/office/officeart/2005/8/layout/vList5"/>
    <dgm:cxn modelId="{BD9C4CCD-7CFE-4370-8606-0F023A579803}" type="presOf" srcId="{8C104E14-BB25-4F0B-880A-00F941FC957A}" destId="{64AA178A-BA6E-4295-A01F-7FD235F811CA}" srcOrd="0" destOrd="0" presId="urn:microsoft.com/office/officeart/2005/8/layout/vList5"/>
    <dgm:cxn modelId="{BFB70B51-0D27-4F2F-85DC-E8977F5011E5}" type="presParOf" srcId="{64AA178A-BA6E-4295-A01F-7FD235F811CA}" destId="{B1E0EDF0-97EF-4C2F-8689-8EBE31C0632F}" srcOrd="0" destOrd="0" presId="urn:microsoft.com/office/officeart/2005/8/layout/vList5"/>
    <dgm:cxn modelId="{79948A38-891F-4396-A2C2-1E48CA309945}" type="presParOf" srcId="{B1E0EDF0-97EF-4C2F-8689-8EBE31C0632F}" destId="{1C0802EB-85E5-4329-8067-72D6DB55E8E1}" srcOrd="0" destOrd="0" presId="urn:microsoft.com/office/officeart/2005/8/layout/vList5"/>
    <dgm:cxn modelId="{45EA0DEB-CF40-4511-9505-E98892EEBAA9}" type="presParOf" srcId="{B1E0EDF0-97EF-4C2F-8689-8EBE31C0632F}" destId="{7187B190-C7BD-4394-9608-FCAAA64B912F}" srcOrd="1" destOrd="0" presId="urn:microsoft.com/office/officeart/2005/8/layout/vList5"/>
    <dgm:cxn modelId="{9D072672-812C-4BD4-8590-41B538300B5E}" type="presParOf" srcId="{64AA178A-BA6E-4295-A01F-7FD235F811CA}" destId="{E2130A97-B282-419D-8BEF-C81328DF58C2}" srcOrd="1" destOrd="0" presId="urn:microsoft.com/office/officeart/2005/8/layout/vList5"/>
    <dgm:cxn modelId="{037AC253-36BF-4055-B98D-0AA9DFC6460A}" type="presParOf" srcId="{64AA178A-BA6E-4295-A01F-7FD235F811CA}" destId="{0336DAE3-C8CB-49AF-90CE-A28D85A0CB5A}" srcOrd="2" destOrd="0" presId="urn:microsoft.com/office/officeart/2005/8/layout/vList5"/>
    <dgm:cxn modelId="{17544611-B171-452C-BF63-6211B2BC6CBD}" type="presParOf" srcId="{0336DAE3-C8CB-49AF-90CE-A28D85A0CB5A}" destId="{8B136F30-E852-44EA-A1DD-F44C33491976}"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915E97F-C8C1-485D-89F8-766BB746AA9E}" type="doc">
      <dgm:prSet loTypeId="urn:microsoft.com/office/officeart/2005/8/layout/radial4" loCatId="relationship" qsTypeId="urn:microsoft.com/office/officeart/2005/8/quickstyle/simple1" qsCatId="simple" csTypeId="urn:microsoft.com/office/officeart/2005/8/colors/accent1_3" csCatId="accent1" phldr="1"/>
      <dgm:spPr/>
      <dgm:t>
        <a:bodyPr/>
        <a:lstStyle/>
        <a:p>
          <a:endParaRPr lang="en-CA"/>
        </a:p>
      </dgm:t>
    </dgm:pt>
    <dgm:pt modelId="{E3FB6626-2AB0-43CB-8793-3EA54AEA35A3}">
      <dgm:prSet phldrT="[Text]" custT="1"/>
      <dgm:spPr>
        <a:solidFill>
          <a:srgbClr val="04456F"/>
        </a:solidFill>
      </dgm:spPr>
      <dgm:t>
        <a:bodyPr/>
        <a:lstStyle/>
        <a:p>
          <a:r>
            <a:rPr lang="fr-CA" sz="2400" b="1" i="0" noProof="0" dirty="0" smtClean="0">
              <a:latin typeface="Alte DIN 1451 Mittelschrift" panose="020B0603020202020204" pitchFamily="34" charset="0"/>
            </a:rPr>
            <a:t>AVANTAGES SOCIAUX  </a:t>
          </a:r>
        </a:p>
      </dgm:t>
    </dgm:pt>
    <dgm:pt modelId="{C14D3CF0-0D45-4AA4-8CDF-574B2410DE31}" type="parTrans" cxnId="{4037F9CF-8509-4CDF-9CCB-0103BCEC4933}">
      <dgm:prSet/>
      <dgm:spPr/>
      <dgm:t>
        <a:bodyPr/>
        <a:lstStyle/>
        <a:p>
          <a:endParaRPr lang="fr-CA" noProof="0">
            <a:latin typeface="Alte DIN 1451 Mittelschrift" panose="020B0603020202020204" pitchFamily="34" charset="0"/>
          </a:endParaRPr>
        </a:p>
      </dgm:t>
    </dgm:pt>
    <dgm:pt modelId="{8A304667-2A11-4560-B327-920F18089F6A}" type="sibTrans" cxnId="{4037F9CF-8509-4CDF-9CCB-0103BCEC4933}">
      <dgm:prSet/>
      <dgm:spPr/>
      <dgm:t>
        <a:bodyPr/>
        <a:lstStyle/>
        <a:p>
          <a:endParaRPr lang="fr-CA" noProof="0">
            <a:latin typeface="Alte DIN 1451 Mittelschrift" panose="020B0603020202020204" pitchFamily="34" charset="0"/>
          </a:endParaRPr>
        </a:p>
      </dgm:t>
    </dgm:pt>
    <dgm:pt modelId="{66387052-A921-47CE-8BA6-052C1B3B81E3}">
      <dgm:prSet custT="1"/>
      <dgm:spPr>
        <a:solidFill>
          <a:srgbClr val="007DC5"/>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VACANCES  ANNUELLES</a:t>
          </a:r>
        </a:p>
      </dgm:t>
    </dgm:pt>
    <dgm:pt modelId="{7881A727-F3C1-46C0-8E95-63CE906A683D}" type="parTrans" cxnId="{F282B044-E1EE-45A9-9F89-4CFF5D723714}">
      <dgm:prSet/>
      <dgm:spPr>
        <a:solidFill>
          <a:srgbClr val="007DC5"/>
        </a:solidFill>
      </dgm:spPr>
      <dgm:t>
        <a:bodyPr/>
        <a:lstStyle/>
        <a:p>
          <a:endParaRPr lang="fr-CA" noProof="0">
            <a:latin typeface="Alte DIN 1451 Mittelschrift" panose="020B0603020202020204" pitchFamily="34" charset="0"/>
          </a:endParaRPr>
        </a:p>
      </dgm:t>
    </dgm:pt>
    <dgm:pt modelId="{58C54D33-5001-4C1A-B235-F7618B6FA2F4}" type="sibTrans" cxnId="{F282B044-E1EE-45A9-9F89-4CFF5D723714}">
      <dgm:prSet/>
      <dgm:spPr/>
      <dgm:t>
        <a:bodyPr/>
        <a:lstStyle/>
        <a:p>
          <a:endParaRPr lang="fr-CA" noProof="0">
            <a:latin typeface="Alte DIN 1451 Mittelschrift" panose="020B0603020202020204" pitchFamily="34" charset="0"/>
          </a:endParaRPr>
        </a:p>
      </dgm:t>
    </dgm:pt>
    <dgm:pt modelId="{78A62283-9C2A-4DFD-A9B7-1C80256B0E8B}">
      <dgm:prSet custT="1"/>
      <dgm:spPr>
        <a:solidFill>
          <a:srgbClr val="007DC5"/>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CONGÉS SOCIAUX </a:t>
          </a:r>
          <a:endParaRPr lang="fr-CA" sz="1800" b="1" noProof="0" dirty="0">
            <a:solidFill>
              <a:schemeClr val="bg1"/>
            </a:solidFill>
            <a:latin typeface="Alte DIN 1451 Mittelschrift" panose="020B0603020202020204" pitchFamily="34" charset="0"/>
          </a:endParaRPr>
        </a:p>
      </dgm:t>
    </dgm:pt>
    <dgm:pt modelId="{54EAD2E0-7BD5-4CDB-B1FD-4EDC4993EEF3}" type="parTrans" cxnId="{A979D3C1-51C9-47D6-82CE-961F63897975}">
      <dgm:prSet/>
      <dgm:spPr>
        <a:solidFill>
          <a:srgbClr val="007DC5"/>
        </a:solidFill>
      </dgm:spPr>
      <dgm:t>
        <a:bodyPr/>
        <a:lstStyle/>
        <a:p>
          <a:endParaRPr lang="fr-CA" noProof="0">
            <a:latin typeface="Alte DIN 1451 Mittelschrift" panose="020B0603020202020204" pitchFamily="34" charset="0"/>
          </a:endParaRPr>
        </a:p>
      </dgm:t>
    </dgm:pt>
    <dgm:pt modelId="{3BFE2BDC-DF7F-4015-AF1E-1CA99D9D4DF8}" type="sibTrans" cxnId="{A979D3C1-51C9-47D6-82CE-961F63897975}">
      <dgm:prSet/>
      <dgm:spPr/>
      <dgm:t>
        <a:bodyPr/>
        <a:lstStyle/>
        <a:p>
          <a:endParaRPr lang="fr-CA" noProof="0">
            <a:latin typeface="Alte DIN 1451 Mittelschrift" panose="020B0603020202020204" pitchFamily="34" charset="0"/>
          </a:endParaRPr>
        </a:p>
      </dgm:t>
    </dgm:pt>
    <dgm:pt modelId="{3DF9E89E-CA02-4FF5-B506-9972A35F9436}">
      <dgm:prSet custT="1"/>
      <dgm:spPr>
        <a:solidFill>
          <a:srgbClr val="007DC5"/>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CONGÉS FÉRIÉS </a:t>
          </a:r>
        </a:p>
        <a:p>
          <a:pPr>
            <a:lnSpc>
              <a:spcPct val="150000"/>
            </a:lnSpc>
            <a:spcAft>
              <a:spcPts val="0"/>
            </a:spcAft>
          </a:pPr>
          <a:r>
            <a:rPr lang="fr-CA" sz="1800" b="1" noProof="0" dirty="0" smtClean="0">
              <a:solidFill>
                <a:schemeClr val="bg1"/>
              </a:solidFill>
              <a:latin typeface="Alte DIN 1451 Mittelschrift" panose="020B0603020202020204" pitchFamily="34" charset="0"/>
            </a:rPr>
            <a:t>ET </a:t>
          </a:r>
        </a:p>
        <a:p>
          <a:pPr>
            <a:lnSpc>
              <a:spcPct val="150000"/>
            </a:lnSpc>
            <a:spcAft>
              <a:spcPts val="0"/>
            </a:spcAft>
          </a:pPr>
          <a:r>
            <a:rPr lang="fr-CA" sz="1800" b="1" noProof="0" dirty="0" smtClean="0">
              <a:solidFill>
                <a:schemeClr val="bg1"/>
              </a:solidFill>
              <a:latin typeface="Alte DIN 1451 Mittelschrift" panose="020B0603020202020204" pitchFamily="34" charset="0"/>
            </a:rPr>
            <a:t>CONGÉS MOBILES </a:t>
          </a:r>
        </a:p>
      </dgm:t>
    </dgm:pt>
    <dgm:pt modelId="{5E5D424C-C7FD-406B-9371-2597308F4813}" type="parTrans" cxnId="{D11D59D9-4C06-4455-B1A9-66C33D7F230F}">
      <dgm:prSet/>
      <dgm:spPr>
        <a:solidFill>
          <a:srgbClr val="007DC5"/>
        </a:solidFill>
      </dgm:spPr>
      <dgm:t>
        <a:bodyPr/>
        <a:lstStyle/>
        <a:p>
          <a:endParaRPr lang="fr-CA" noProof="0">
            <a:latin typeface="Alte DIN 1451 Mittelschrift" panose="020B0603020202020204" pitchFamily="34" charset="0"/>
          </a:endParaRPr>
        </a:p>
      </dgm:t>
    </dgm:pt>
    <dgm:pt modelId="{8ACDFBE3-BE46-40DC-9E01-B537DD037E46}" type="sibTrans" cxnId="{D11D59D9-4C06-4455-B1A9-66C33D7F230F}">
      <dgm:prSet/>
      <dgm:spPr/>
      <dgm:t>
        <a:bodyPr/>
        <a:lstStyle/>
        <a:p>
          <a:endParaRPr lang="fr-CA" noProof="0">
            <a:latin typeface="Alte DIN 1451 Mittelschrift" panose="020B0603020202020204" pitchFamily="34" charset="0"/>
          </a:endParaRPr>
        </a:p>
      </dgm:t>
    </dgm:pt>
    <dgm:pt modelId="{2AEA419B-C9CB-483C-919D-74544B5040BE}">
      <dgm:prSet custT="1"/>
      <dgm:spPr>
        <a:solidFill>
          <a:srgbClr val="007DC5"/>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CONGÉS POUR RAISONS MÉDICALES FAMILIALES </a:t>
          </a:r>
          <a:endParaRPr lang="fr-CA" sz="1800" b="1" noProof="0" dirty="0">
            <a:solidFill>
              <a:schemeClr val="bg1"/>
            </a:solidFill>
            <a:latin typeface="Alte DIN 1451 Mittelschrift" panose="020B0603020202020204" pitchFamily="34" charset="0"/>
          </a:endParaRPr>
        </a:p>
      </dgm:t>
    </dgm:pt>
    <dgm:pt modelId="{5C468AD3-EFC0-4C55-B8D9-F125540D7028}" type="parTrans" cxnId="{21CC2164-9FC1-414E-B392-4D0224617C68}">
      <dgm:prSet/>
      <dgm:spPr>
        <a:solidFill>
          <a:srgbClr val="007DC5"/>
        </a:solidFill>
      </dgm:spPr>
      <dgm:t>
        <a:bodyPr/>
        <a:lstStyle/>
        <a:p>
          <a:endParaRPr lang="fr-CA" noProof="0">
            <a:latin typeface="Alte DIN 1451 Mittelschrift" panose="020B0603020202020204" pitchFamily="34" charset="0"/>
          </a:endParaRPr>
        </a:p>
      </dgm:t>
    </dgm:pt>
    <dgm:pt modelId="{D4D81F16-DC03-4CB3-BC7E-C50CEB8449F4}" type="sibTrans" cxnId="{21CC2164-9FC1-414E-B392-4D0224617C68}">
      <dgm:prSet/>
      <dgm:spPr/>
      <dgm:t>
        <a:bodyPr/>
        <a:lstStyle/>
        <a:p>
          <a:endParaRPr lang="fr-CA" noProof="0">
            <a:latin typeface="Alte DIN 1451 Mittelschrift" panose="020B0603020202020204" pitchFamily="34" charset="0"/>
          </a:endParaRPr>
        </a:p>
      </dgm:t>
    </dgm:pt>
    <dgm:pt modelId="{3C442C11-11E8-4DC4-95D7-8025C9763535}">
      <dgm:prSet custT="1"/>
      <dgm:spPr>
        <a:solidFill>
          <a:srgbClr val="007DC5"/>
        </a:solidFill>
      </dgm:spPr>
      <dgm:t>
        <a:bodyPr/>
        <a:lstStyle/>
        <a:p>
          <a:pPr>
            <a:lnSpc>
              <a:spcPct val="150000"/>
            </a:lnSpc>
            <a:spcAft>
              <a:spcPts val="0"/>
            </a:spcAft>
          </a:pPr>
          <a:r>
            <a:rPr lang="fr-CA" sz="1800" b="1" noProof="0" dirty="0" smtClean="0">
              <a:ln>
                <a:noFill/>
              </a:ln>
              <a:solidFill>
                <a:schemeClr val="bg1"/>
              </a:solidFill>
              <a:latin typeface="Alte DIN 1451 Mittelschrift" panose="020B0603020202020204" pitchFamily="34" charset="0"/>
            </a:rPr>
            <a:t>CONGÉ, PARTIEL,</a:t>
          </a:r>
        </a:p>
        <a:p>
          <a:pPr>
            <a:lnSpc>
              <a:spcPct val="150000"/>
            </a:lnSpc>
            <a:spcAft>
              <a:spcPts val="0"/>
            </a:spcAft>
          </a:pPr>
          <a:r>
            <a:rPr lang="fr-CA" sz="1800" b="1" noProof="0" dirty="0" smtClean="0">
              <a:ln>
                <a:noFill/>
              </a:ln>
              <a:solidFill>
                <a:schemeClr val="bg1"/>
              </a:solidFill>
              <a:latin typeface="Alte DIN 1451 Mittelschrift" panose="020B0603020202020204" pitchFamily="34" charset="0"/>
            </a:rPr>
            <a:t>SANS SOLDE </a:t>
          </a:r>
          <a:endParaRPr lang="fr-CA" sz="1800" b="1" noProof="0" dirty="0">
            <a:ln>
              <a:noFill/>
            </a:ln>
            <a:solidFill>
              <a:schemeClr val="bg1"/>
            </a:solidFill>
            <a:latin typeface="Alte DIN 1451 Mittelschrift" panose="020B0603020202020204" pitchFamily="34" charset="0"/>
          </a:endParaRPr>
        </a:p>
      </dgm:t>
    </dgm:pt>
    <dgm:pt modelId="{BBF78ABE-384C-4B7F-8BBA-B5B183ED9B0E}" type="parTrans" cxnId="{C879B739-30AD-4334-9E83-CEA11F437C99}">
      <dgm:prSet/>
      <dgm:spPr>
        <a:solidFill>
          <a:srgbClr val="007DC5"/>
        </a:solidFill>
      </dgm:spPr>
      <dgm:t>
        <a:bodyPr/>
        <a:lstStyle/>
        <a:p>
          <a:endParaRPr lang="fr-CA">
            <a:latin typeface="Alte DIN 1451 Mittelschrift" panose="020B0603020202020204" pitchFamily="34" charset="0"/>
          </a:endParaRPr>
        </a:p>
      </dgm:t>
    </dgm:pt>
    <dgm:pt modelId="{11E0CDBB-80B8-4087-95F4-77FA9D4E5B39}" type="sibTrans" cxnId="{C879B739-30AD-4334-9E83-CEA11F437C99}">
      <dgm:prSet/>
      <dgm:spPr/>
      <dgm:t>
        <a:bodyPr/>
        <a:lstStyle/>
        <a:p>
          <a:endParaRPr lang="fr-CA">
            <a:latin typeface="Alte DIN 1451 Mittelschrift" panose="020B0603020202020204" pitchFamily="34" charset="0"/>
          </a:endParaRPr>
        </a:p>
      </dgm:t>
    </dgm:pt>
    <dgm:pt modelId="{569E53DB-3E1A-4168-BE97-FE208818BC96}">
      <dgm:prSet custT="1"/>
      <dgm:spPr>
        <a:noFill/>
      </dgm:spPr>
      <dgm:t>
        <a:bodyPr/>
        <a:lstStyle/>
        <a:p>
          <a:pPr>
            <a:lnSpc>
              <a:spcPct val="100000"/>
            </a:lnSpc>
            <a:spcAft>
              <a:spcPts val="0"/>
            </a:spcAft>
          </a:pPr>
          <a:endParaRPr lang="fr-CA" sz="1800" b="1" noProof="0" dirty="0">
            <a:solidFill>
              <a:srgbClr val="FF0000"/>
            </a:solidFill>
            <a:latin typeface="Alte DIN 1451 Mittelschrift" panose="020B0603020202020204" pitchFamily="34" charset="0"/>
          </a:endParaRPr>
        </a:p>
      </dgm:t>
    </dgm:pt>
    <dgm:pt modelId="{85D8F275-7D73-4D86-BED1-067059B4E972}" type="parTrans" cxnId="{490C62F0-3737-44DD-9812-515A1AD27F09}">
      <dgm:prSet/>
      <dgm:spPr>
        <a:noFill/>
      </dgm:spPr>
      <dgm:t>
        <a:bodyPr/>
        <a:lstStyle/>
        <a:p>
          <a:endParaRPr lang="fr-CA">
            <a:latin typeface="Alte DIN 1451 Mittelschrift" panose="020B0603020202020204" pitchFamily="34" charset="0"/>
          </a:endParaRPr>
        </a:p>
      </dgm:t>
    </dgm:pt>
    <dgm:pt modelId="{CBA9679F-704B-48E1-B6A5-D82DFF03C538}" type="sibTrans" cxnId="{490C62F0-3737-44DD-9812-515A1AD27F09}">
      <dgm:prSet/>
      <dgm:spPr/>
      <dgm:t>
        <a:bodyPr/>
        <a:lstStyle/>
        <a:p>
          <a:endParaRPr lang="fr-CA">
            <a:latin typeface="Alte DIN 1451 Mittelschrift" panose="020B0603020202020204" pitchFamily="34" charset="0"/>
          </a:endParaRPr>
        </a:p>
      </dgm:t>
    </dgm:pt>
    <dgm:pt modelId="{0C1FEC96-FE80-4A98-8255-61F201DEA19D}" type="pres">
      <dgm:prSet presAssocID="{1915E97F-C8C1-485D-89F8-766BB746AA9E}" presName="cycle" presStyleCnt="0">
        <dgm:presLayoutVars>
          <dgm:chMax val="1"/>
          <dgm:dir/>
          <dgm:animLvl val="ctr"/>
          <dgm:resizeHandles val="exact"/>
        </dgm:presLayoutVars>
      </dgm:prSet>
      <dgm:spPr/>
      <dgm:t>
        <a:bodyPr/>
        <a:lstStyle/>
        <a:p>
          <a:endParaRPr lang="en-US"/>
        </a:p>
      </dgm:t>
    </dgm:pt>
    <dgm:pt modelId="{A0ED266E-C8F1-4BA4-8281-218D9456B63B}" type="pres">
      <dgm:prSet presAssocID="{E3FB6626-2AB0-43CB-8793-3EA54AEA35A3}" presName="centerShape" presStyleLbl="node0" presStyleIdx="0" presStyleCnt="1" custAng="0" custScaleX="115785" custScaleY="100652" custLinFactNeighborX="-1448" custLinFactNeighborY="-1340"/>
      <dgm:spPr/>
      <dgm:t>
        <a:bodyPr/>
        <a:lstStyle/>
        <a:p>
          <a:endParaRPr lang="en-US"/>
        </a:p>
      </dgm:t>
    </dgm:pt>
    <dgm:pt modelId="{251C6DF7-09CC-4E05-B127-59C3F21C681D}" type="pres">
      <dgm:prSet presAssocID="{7881A727-F3C1-46C0-8E95-63CE906A683D}" presName="parTrans" presStyleLbl="bgSibTrans2D1" presStyleIdx="0" presStyleCnt="5" custLinFactNeighborX="4183" custLinFactNeighborY="3236"/>
      <dgm:spPr/>
      <dgm:t>
        <a:bodyPr/>
        <a:lstStyle/>
        <a:p>
          <a:endParaRPr lang="en-US"/>
        </a:p>
      </dgm:t>
    </dgm:pt>
    <dgm:pt modelId="{4C226F16-D997-4ADB-A7B4-706EADD5B8F8}" type="pres">
      <dgm:prSet presAssocID="{66387052-A921-47CE-8BA6-052C1B3B81E3}" presName="node" presStyleLbl="node1" presStyleIdx="0" presStyleCnt="5" custScaleX="92884" custRadScaleRad="95643" custRadScaleInc="4782">
        <dgm:presLayoutVars>
          <dgm:bulletEnabled val="1"/>
        </dgm:presLayoutVars>
      </dgm:prSet>
      <dgm:spPr/>
      <dgm:t>
        <a:bodyPr/>
        <a:lstStyle/>
        <a:p>
          <a:endParaRPr lang="en-US"/>
        </a:p>
      </dgm:t>
    </dgm:pt>
    <dgm:pt modelId="{CF1C1FFE-0CC7-45C1-A677-BF4D1E110DB8}" type="pres">
      <dgm:prSet presAssocID="{5E5D424C-C7FD-406B-9371-2597308F4813}" presName="parTrans" presStyleLbl="bgSibTrans2D1" presStyleIdx="1" presStyleCnt="5"/>
      <dgm:spPr/>
      <dgm:t>
        <a:bodyPr/>
        <a:lstStyle/>
        <a:p>
          <a:endParaRPr lang="en-US"/>
        </a:p>
      </dgm:t>
    </dgm:pt>
    <dgm:pt modelId="{6FE1DC86-E13C-4DBB-99FF-B87E229A6504}" type="pres">
      <dgm:prSet presAssocID="{3DF9E89E-CA02-4FF5-B506-9972A35F9436}" presName="node" presStyleLbl="node1" presStyleIdx="1" presStyleCnt="5" custScaleX="104535" custRadScaleRad="112274" custRadScaleInc="-6198">
        <dgm:presLayoutVars>
          <dgm:bulletEnabled val="1"/>
        </dgm:presLayoutVars>
      </dgm:prSet>
      <dgm:spPr/>
      <dgm:t>
        <a:bodyPr/>
        <a:lstStyle/>
        <a:p>
          <a:endParaRPr lang="en-US"/>
        </a:p>
      </dgm:t>
    </dgm:pt>
    <dgm:pt modelId="{A3C4654A-7EE1-4F70-A8EA-B7BF6663E80B}" type="pres">
      <dgm:prSet presAssocID="{5C468AD3-EFC0-4C55-B8D9-F125540D7028}" presName="parTrans" presStyleLbl="bgSibTrans2D1" presStyleIdx="2" presStyleCnt="5"/>
      <dgm:spPr/>
      <dgm:t>
        <a:bodyPr/>
        <a:lstStyle/>
        <a:p>
          <a:endParaRPr lang="en-US"/>
        </a:p>
      </dgm:t>
    </dgm:pt>
    <dgm:pt modelId="{C3D5B67F-2747-4E1B-AE18-5938DE7F4974}" type="pres">
      <dgm:prSet presAssocID="{2AEA419B-C9CB-483C-919D-74544B5040BE}" presName="node" presStyleLbl="node1" presStyleIdx="2" presStyleCnt="5" custScaleX="122692" custRadScaleRad="101193" custRadScaleInc="611">
        <dgm:presLayoutVars>
          <dgm:bulletEnabled val="1"/>
        </dgm:presLayoutVars>
      </dgm:prSet>
      <dgm:spPr/>
      <dgm:t>
        <a:bodyPr/>
        <a:lstStyle/>
        <a:p>
          <a:endParaRPr lang="en-US"/>
        </a:p>
      </dgm:t>
    </dgm:pt>
    <dgm:pt modelId="{0899172C-8E3C-4EF0-9079-7EEDEF22DD0F}" type="pres">
      <dgm:prSet presAssocID="{54EAD2E0-7BD5-4CDB-B1FD-4EDC4993EEF3}" presName="parTrans" presStyleLbl="bgSibTrans2D1" presStyleIdx="3" presStyleCnt="5"/>
      <dgm:spPr/>
      <dgm:t>
        <a:bodyPr/>
        <a:lstStyle/>
        <a:p>
          <a:endParaRPr lang="en-US"/>
        </a:p>
      </dgm:t>
    </dgm:pt>
    <dgm:pt modelId="{E22F5C4F-3F55-4FF7-A03F-2341437A3644}" type="pres">
      <dgm:prSet presAssocID="{78A62283-9C2A-4DFD-A9B7-1C80256B0E8B}" presName="node" presStyleLbl="node1" presStyleIdx="3" presStyleCnt="5" custScaleX="108029" custScaleY="100954" custRadScaleRad="109230" custRadScaleInc="5902">
        <dgm:presLayoutVars>
          <dgm:bulletEnabled val="1"/>
        </dgm:presLayoutVars>
      </dgm:prSet>
      <dgm:spPr/>
      <dgm:t>
        <a:bodyPr/>
        <a:lstStyle/>
        <a:p>
          <a:endParaRPr lang="en-US"/>
        </a:p>
      </dgm:t>
    </dgm:pt>
    <dgm:pt modelId="{E311FAB6-0433-446F-82A6-88CC63294DED}" type="pres">
      <dgm:prSet presAssocID="{BBF78ABE-384C-4B7F-8BBA-B5B183ED9B0E}" presName="parTrans" presStyleLbl="bgSibTrans2D1" presStyleIdx="4" presStyleCnt="5" custAng="142889" custLinFactNeighborX="-5976" custLinFactNeighborY="13498"/>
      <dgm:spPr/>
      <dgm:t>
        <a:bodyPr/>
        <a:lstStyle/>
        <a:p>
          <a:endParaRPr lang="fr-CA"/>
        </a:p>
      </dgm:t>
    </dgm:pt>
    <dgm:pt modelId="{FE1C2DC8-7895-4D15-B728-A068A9959556}" type="pres">
      <dgm:prSet presAssocID="{3C442C11-11E8-4DC4-95D7-8025C9763535}" presName="node" presStyleLbl="node1" presStyleIdx="4" presStyleCnt="5" custRadScaleRad="91088" custRadScaleInc="-6694">
        <dgm:presLayoutVars>
          <dgm:bulletEnabled val="1"/>
        </dgm:presLayoutVars>
      </dgm:prSet>
      <dgm:spPr/>
      <dgm:t>
        <a:bodyPr/>
        <a:lstStyle/>
        <a:p>
          <a:endParaRPr lang="fr-CA"/>
        </a:p>
      </dgm:t>
    </dgm:pt>
  </dgm:ptLst>
  <dgm:cxnLst>
    <dgm:cxn modelId="{E9E1AF91-EA5A-4E72-B61C-89E89BFAE8F4}" type="presOf" srcId="{7881A727-F3C1-46C0-8E95-63CE906A683D}" destId="{251C6DF7-09CC-4E05-B127-59C3F21C681D}" srcOrd="0" destOrd="0" presId="urn:microsoft.com/office/officeart/2005/8/layout/radial4"/>
    <dgm:cxn modelId="{6FCB47C1-7FCA-46AC-A72E-061322BF17A6}" type="presOf" srcId="{3C442C11-11E8-4DC4-95D7-8025C9763535}" destId="{FE1C2DC8-7895-4D15-B728-A068A9959556}" srcOrd="0" destOrd="0" presId="urn:microsoft.com/office/officeart/2005/8/layout/radial4"/>
    <dgm:cxn modelId="{490C62F0-3737-44DD-9812-515A1AD27F09}" srcId="{1915E97F-C8C1-485D-89F8-766BB746AA9E}" destId="{569E53DB-3E1A-4168-BE97-FE208818BC96}" srcOrd="1" destOrd="0" parTransId="{85D8F275-7D73-4D86-BED1-067059B4E972}" sibTransId="{CBA9679F-704B-48E1-B6A5-D82DFF03C538}"/>
    <dgm:cxn modelId="{21CC2164-9FC1-414E-B392-4D0224617C68}" srcId="{E3FB6626-2AB0-43CB-8793-3EA54AEA35A3}" destId="{2AEA419B-C9CB-483C-919D-74544B5040BE}" srcOrd="2" destOrd="0" parTransId="{5C468AD3-EFC0-4C55-B8D9-F125540D7028}" sibTransId="{D4D81F16-DC03-4CB3-BC7E-C50CEB8449F4}"/>
    <dgm:cxn modelId="{A979D3C1-51C9-47D6-82CE-961F63897975}" srcId="{E3FB6626-2AB0-43CB-8793-3EA54AEA35A3}" destId="{78A62283-9C2A-4DFD-A9B7-1C80256B0E8B}" srcOrd="3" destOrd="0" parTransId="{54EAD2E0-7BD5-4CDB-B1FD-4EDC4993EEF3}" sibTransId="{3BFE2BDC-DF7F-4015-AF1E-1CA99D9D4DF8}"/>
    <dgm:cxn modelId="{EA9DAC05-C959-4A10-97E8-A97387F1509C}" type="presOf" srcId="{BBF78ABE-384C-4B7F-8BBA-B5B183ED9B0E}" destId="{E311FAB6-0433-446F-82A6-88CC63294DED}" srcOrd="0" destOrd="0" presId="urn:microsoft.com/office/officeart/2005/8/layout/radial4"/>
    <dgm:cxn modelId="{D85B640A-12D6-48C6-A4BF-D29DA0849D06}" type="presOf" srcId="{2AEA419B-C9CB-483C-919D-74544B5040BE}" destId="{C3D5B67F-2747-4E1B-AE18-5938DE7F4974}" srcOrd="0" destOrd="0" presId="urn:microsoft.com/office/officeart/2005/8/layout/radial4"/>
    <dgm:cxn modelId="{58087E2E-DFD7-4B99-8FF0-B0A20F58869D}" type="presOf" srcId="{1915E97F-C8C1-485D-89F8-766BB746AA9E}" destId="{0C1FEC96-FE80-4A98-8255-61F201DEA19D}" srcOrd="0" destOrd="0" presId="urn:microsoft.com/office/officeart/2005/8/layout/radial4"/>
    <dgm:cxn modelId="{4FEC1A8E-7ECF-4E70-88B3-19BA6AD9B222}" type="presOf" srcId="{54EAD2E0-7BD5-4CDB-B1FD-4EDC4993EEF3}" destId="{0899172C-8E3C-4EF0-9079-7EEDEF22DD0F}" srcOrd="0" destOrd="0" presId="urn:microsoft.com/office/officeart/2005/8/layout/radial4"/>
    <dgm:cxn modelId="{4037F9CF-8509-4CDF-9CCB-0103BCEC4933}" srcId="{1915E97F-C8C1-485D-89F8-766BB746AA9E}" destId="{E3FB6626-2AB0-43CB-8793-3EA54AEA35A3}" srcOrd="0" destOrd="0" parTransId="{C14D3CF0-0D45-4AA4-8CDF-574B2410DE31}" sibTransId="{8A304667-2A11-4560-B327-920F18089F6A}"/>
    <dgm:cxn modelId="{F282B044-E1EE-45A9-9F89-4CFF5D723714}" srcId="{E3FB6626-2AB0-43CB-8793-3EA54AEA35A3}" destId="{66387052-A921-47CE-8BA6-052C1B3B81E3}" srcOrd="0" destOrd="0" parTransId="{7881A727-F3C1-46C0-8E95-63CE906A683D}" sibTransId="{58C54D33-5001-4C1A-B235-F7618B6FA2F4}"/>
    <dgm:cxn modelId="{D11D59D9-4C06-4455-B1A9-66C33D7F230F}" srcId="{E3FB6626-2AB0-43CB-8793-3EA54AEA35A3}" destId="{3DF9E89E-CA02-4FF5-B506-9972A35F9436}" srcOrd="1" destOrd="0" parTransId="{5E5D424C-C7FD-406B-9371-2597308F4813}" sibTransId="{8ACDFBE3-BE46-40DC-9E01-B537DD037E46}"/>
    <dgm:cxn modelId="{88E804E6-A7B5-406D-94FE-5192F941FD59}" type="presOf" srcId="{E3FB6626-2AB0-43CB-8793-3EA54AEA35A3}" destId="{A0ED266E-C8F1-4BA4-8281-218D9456B63B}" srcOrd="0" destOrd="0" presId="urn:microsoft.com/office/officeart/2005/8/layout/radial4"/>
    <dgm:cxn modelId="{7624A313-DD7A-40DB-B9FE-C4B24CB20667}" type="presOf" srcId="{5C468AD3-EFC0-4C55-B8D9-F125540D7028}" destId="{A3C4654A-7EE1-4F70-A8EA-B7BF6663E80B}" srcOrd="0" destOrd="0" presId="urn:microsoft.com/office/officeart/2005/8/layout/radial4"/>
    <dgm:cxn modelId="{29311260-D82E-41AD-956C-0C26DC47A4BD}" type="presOf" srcId="{3DF9E89E-CA02-4FF5-B506-9972A35F9436}" destId="{6FE1DC86-E13C-4DBB-99FF-B87E229A6504}" srcOrd="0" destOrd="0" presId="urn:microsoft.com/office/officeart/2005/8/layout/radial4"/>
    <dgm:cxn modelId="{E9124595-6085-468E-9AA9-E02728395BB8}" type="presOf" srcId="{78A62283-9C2A-4DFD-A9B7-1C80256B0E8B}" destId="{E22F5C4F-3F55-4FF7-A03F-2341437A3644}" srcOrd="0" destOrd="0" presId="urn:microsoft.com/office/officeart/2005/8/layout/radial4"/>
    <dgm:cxn modelId="{D8AF88BF-3218-4D1B-8FE1-FA12A3D6DF31}" type="presOf" srcId="{5E5D424C-C7FD-406B-9371-2597308F4813}" destId="{CF1C1FFE-0CC7-45C1-A677-BF4D1E110DB8}" srcOrd="0" destOrd="0" presId="urn:microsoft.com/office/officeart/2005/8/layout/radial4"/>
    <dgm:cxn modelId="{44491A08-4171-440B-A5F5-2E3323C9D62A}" type="presOf" srcId="{66387052-A921-47CE-8BA6-052C1B3B81E3}" destId="{4C226F16-D997-4ADB-A7B4-706EADD5B8F8}" srcOrd="0" destOrd="0" presId="urn:microsoft.com/office/officeart/2005/8/layout/radial4"/>
    <dgm:cxn modelId="{C879B739-30AD-4334-9E83-CEA11F437C99}" srcId="{E3FB6626-2AB0-43CB-8793-3EA54AEA35A3}" destId="{3C442C11-11E8-4DC4-95D7-8025C9763535}" srcOrd="4" destOrd="0" parTransId="{BBF78ABE-384C-4B7F-8BBA-B5B183ED9B0E}" sibTransId="{11E0CDBB-80B8-4087-95F4-77FA9D4E5B39}"/>
    <dgm:cxn modelId="{583A826A-4823-441A-8B86-C972FAC70782}" type="presParOf" srcId="{0C1FEC96-FE80-4A98-8255-61F201DEA19D}" destId="{A0ED266E-C8F1-4BA4-8281-218D9456B63B}" srcOrd="0" destOrd="0" presId="urn:microsoft.com/office/officeart/2005/8/layout/radial4"/>
    <dgm:cxn modelId="{9B3F8014-E88F-4CCC-834C-B0E34F19C6EA}" type="presParOf" srcId="{0C1FEC96-FE80-4A98-8255-61F201DEA19D}" destId="{251C6DF7-09CC-4E05-B127-59C3F21C681D}" srcOrd="1" destOrd="0" presId="urn:microsoft.com/office/officeart/2005/8/layout/radial4"/>
    <dgm:cxn modelId="{6684D028-7FDE-4796-B06D-C0FD582C5B08}" type="presParOf" srcId="{0C1FEC96-FE80-4A98-8255-61F201DEA19D}" destId="{4C226F16-D997-4ADB-A7B4-706EADD5B8F8}" srcOrd="2" destOrd="0" presId="urn:microsoft.com/office/officeart/2005/8/layout/radial4"/>
    <dgm:cxn modelId="{DD24558D-AC52-4126-B58E-6CE06873A1CE}" type="presParOf" srcId="{0C1FEC96-FE80-4A98-8255-61F201DEA19D}" destId="{CF1C1FFE-0CC7-45C1-A677-BF4D1E110DB8}" srcOrd="3" destOrd="0" presId="urn:microsoft.com/office/officeart/2005/8/layout/radial4"/>
    <dgm:cxn modelId="{701D2CD7-DBE9-4BED-862F-7BEEFAEFDC6C}" type="presParOf" srcId="{0C1FEC96-FE80-4A98-8255-61F201DEA19D}" destId="{6FE1DC86-E13C-4DBB-99FF-B87E229A6504}" srcOrd="4" destOrd="0" presId="urn:microsoft.com/office/officeart/2005/8/layout/radial4"/>
    <dgm:cxn modelId="{8DB11856-D995-437B-9A1E-509EAA3E388E}" type="presParOf" srcId="{0C1FEC96-FE80-4A98-8255-61F201DEA19D}" destId="{A3C4654A-7EE1-4F70-A8EA-B7BF6663E80B}" srcOrd="5" destOrd="0" presId="urn:microsoft.com/office/officeart/2005/8/layout/radial4"/>
    <dgm:cxn modelId="{3C311227-59C7-413A-9499-269890F1008A}" type="presParOf" srcId="{0C1FEC96-FE80-4A98-8255-61F201DEA19D}" destId="{C3D5B67F-2747-4E1B-AE18-5938DE7F4974}" srcOrd="6" destOrd="0" presId="urn:microsoft.com/office/officeart/2005/8/layout/radial4"/>
    <dgm:cxn modelId="{741EBF15-9B97-40AE-AA15-F6F9278358CA}" type="presParOf" srcId="{0C1FEC96-FE80-4A98-8255-61F201DEA19D}" destId="{0899172C-8E3C-4EF0-9079-7EEDEF22DD0F}" srcOrd="7" destOrd="0" presId="urn:microsoft.com/office/officeart/2005/8/layout/radial4"/>
    <dgm:cxn modelId="{0E73A43F-7136-448A-A5B2-653E2046D18F}" type="presParOf" srcId="{0C1FEC96-FE80-4A98-8255-61F201DEA19D}" destId="{E22F5C4F-3F55-4FF7-A03F-2341437A3644}" srcOrd="8" destOrd="0" presId="urn:microsoft.com/office/officeart/2005/8/layout/radial4"/>
    <dgm:cxn modelId="{A067E919-2E06-4B33-BF91-57CF8B4FC7A6}" type="presParOf" srcId="{0C1FEC96-FE80-4A98-8255-61F201DEA19D}" destId="{E311FAB6-0433-446F-82A6-88CC63294DED}" srcOrd="9" destOrd="0" presId="urn:microsoft.com/office/officeart/2005/8/layout/radial4"/>
    <dgm:cxn modelId="{C570059B-3141-4C26-8BAA-556CF832213C}" type="presParOf" srcId="{0C1FEC96-FE80-4A98-8255-61F201DEA19D}" destId="{FE1C2DC8-7895-4D15-B728-A068A9959556}" srcOrd="10"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1915E97F-C8C1-485D-89F8-766BB746AA9E}" type="doc">
      <dgm:prSet loTypeId="urn:microsoft.com/office/officeart/2005/8/layout/radial4" loCatId="relationship" qsTypeId="urn:microsoft.com/office/officeart/2005/8/quickstyle/simple1" qsCatId="simple" csTypeId="urn:microsoft.com/office/officeart/2005/8/colors/accent1_3" csCatId="accent1" phldr="1"/>
      <dgm:spPr/>
      <dgm:t>
        <a:bodyPr/>
        <a:lstStyle/>
        <a:p>
          <a:endParaRPr lang="en-CA"/>
        </a:p>
      </dgm:t>
    </dgm:pt>
    <dgm:pt modelId="{E3FB6626-2AB0-43CB-8793-3EA54AEA35A3}">
      <dgm:prSet phldrT="[Text]" custT="1"/>
      <dgm:spPr>
        <a:solidFill>
          <a:srgbClr val="04456F"/>
        </a:solidFill>
      </dgm:spPr>
      <dgm:t>
        <a:bodyPr/>
        <a:lstStyle/>
        <a:p>
          <a:r>
            <a:rPr lang="fr-CA" sz="2400" b="1" i="0" noProof="0" dirty="0" smtClean="0">
              <a:latin typeface="Alte DIN 1451 Mittelschrift" panose="020B0603020202020204" pitchFamily="34" charset="0"/>
            </a:rPr>
            <a:t>AVANTAGES SOCIAUX  </a:t>
          </a:r>
        </a:p>
      </dgm:t>
    </dgm:pt>
    <dgm:pt modelId="{C14D3CF0-0D45-4AA4-8CDF-574B2410DE31}" type="parTrans" cxnId="{4037F9CF-8509-4CDF-9CCB-0103BCEC4933}">
      <dgm:prSet/>
      <dgm:spPr/>
      <dgm:t>
        <a:bodyPr/>
        <a:lstStyle/>
        <a:p>
          <a:endParaRPr lang="fr-CA" noProof="0">
            <a:latin typeface="Alte DIN 1451 Mittelschrift" panose="020B0603020202020204" pitchFamily="34" charset="0"/>
          </a:endParaRPr>
        </a:p>
      </dgm:t>
    </dgm:pt>
    <dgm:pt modelId="{8A304667-2A11-4560-B327-920F18089F6A}" type="sibTrans" cxnId="{4037F9CF-8509-4CDF-9CCB-0103BCEC4933}">
      <dgm:prSet/>
      <dgm:spPr/>
      <dgm:t>
        <a:bodyPr/>
        <a:lstStyle/>
        <a:p>
          <a:endParaRPr lang="fr-CA" noProof="0">
            <a:latin typeface="Alte DIN 1451 Mittelschrift" panose="020B0603020202020204" pitchFamily="34" charset="0"/>
          </a:endParaRPr>
        </a:p>
      </dgm:t>
    </dgm:pt>
    <dgm:pt modelId="{66387052-A921-47CE-8BA6-052C1B3B81E3}">
      <dgm:prSet custT="1"/>
      <dgm:spPr>
        <a:solidFill>
          <a:srgbClr val="97DAFF"/>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VACANCES  ANNUELLES</a:t>
          </a:r>
        </a:p>
      </dgm:t>
    </dgm:pt>
    <dgm:pt modelId="{7881A727-F3C1-46C0-8E95-63CE906A683D}" type="parTrans" cxnId="{F282B044-E1EE-45A9-9F89-4CFF5D723714}">
      <dgm:prSet/>
      <dgm:spPr>
        <a:solidFill>
          <a:srgbClr val="97DAFF"/>
        </a:solidFill>
      </dgm:spPr>
      <dgm:t>
        <a:bodyPr/>
        <a:lstStyle/>
        <a:p>
          <a:endParaRPr lang="fr-CA" noProof="0">
            <a:latin typeface="Alte DIN 1451 Mittelschrift" panose="020B0603020202020204" pitchFamily="34" charset="0"/>
          </a:endParaRPr>
        </a:p>
      </dgm:t>
    </dgm:pt>
    <dgm:pt modelId="{58C54D33-5001-4C1A-B235-F7618B6FA2F4}" type="sibTrans" cxnId="{F282B044-E1EE-45A9-9F89-4CFF5D723714}">
      <dgm:prSet/>
      <dgm:spPr/>
      <dgm:t>
        <a:bodyPr/>
        <a:lstStyle/>
        <a:p>
          <a:endParaRPr lang="fr-CA" noProof="0">
            <a:latin typeface="Alte DIN 1451 Mittelschrift" panose="020B0603020202020204" pitchFamily="34" charset="0"/>
          </a:endParaRPr>
        </a:p>
      </dgm:t>
    </dgm:pt>
    <dgm:pt modelId="{78A62283-9C2A-4DFD-A9B7-1C80256B0E8B}">
      <dgm:prSet custT="1"/>
      <dgm:spPr>
        <a:solidFill>
          <a:srgbClr val="97DAFF"/>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CONGÉS SOCIAUX </a:t>
          </a:r>
          <a:endParaRPr lang="fr-CA" sz="1800" b="1" noProof="0" dirty="0">
            <a:solidFill>
              <a:schemeClr val="bg1"/>
            </a:solidFill>
            <a:latin typeface="Alte DIN 1451 Mittelschrift" panose="020B0603020202020204" pitchFamily="34" charset="0"/>
          </a:endParaRPr>
        </a:p>
      </dgm:t>
    </dgm:pt>
    <dgm:pt modelId="{54EAD2E0-7BD5-4CDB-B1FD-4EDC4993EEF3}" type="parTrans" cxnId="{A979D3C1-51C9-47D6-82CE-961F63897975}">
      <dgm:prSet/>
      <dgm:spPr>
        <a:solidFill>
          <a:srgbClr val="97DAFF"/>
        </a:solidFill>
      </dgm:spPr>
      <dgm:t>
        <a:bodyPr/>
        <a:lstStyle/>
        <a:p>
          <a:endParaRPr lang="fr-CA" noProof="0">
            <a:latin typeface="Alte DIN 1451 Mittelschrift" panose="020B0603020202020204" pitchFamily="34" charset="0"/>
          </a:endParaRPr>
        </a:p>
      </dgm:t>
    </dgm:pt>
    <dgm:pt modelId="{3BFE2BDC-DF7F-4015-AF1E-1CA99D9D4DF8}" type="sibTrans" cxnId="{A979D3C1-51C9-47D6-82CE-961F63897975}">
      <dgm:prSet/>
      <dgm:spPr/>
      <dgm:t>
        <a:bodyPr/>
        <a:lstStyle/>
        <a:p>
          <a:endParaRPr lang="fr-CA" noProof="0">
            <a:latin typeface="Alte DIN 1451 Mittelschrift" panose="020B0603020202020204" pitchFamily="34" charset="0"/>
          </a:endParaRPr>
        </a:p>
      </dgm:t>
    </dgm:pt>
    <dgm:pt modelId="{3DF9E89E-CA02-4FF5-B506-9972A35F9436}">
      <dgm:prSet custT="1"/>
      <dgm:spPr>
        <a:solidFill>
          <a:srgbClr val="97DAFF"/>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CONGÉS FÉRIÉS </a:t>
          </a:r>
        </a:p>
        <a:p>
          <a:pPr>
            <a:lnSpc>
              <a:spcPct val="150000"/>
            </a:lnSpc>
            <a:spcAft>
              <a:spcPts val="0"/>
            </a:spcAft>
          </a:pPr>
          <a:r>
            <a:rPr lang="fr-CA" sz="1800" b="1" noProof="0" dirty="0" smtClean="0">
              <a:solidFill>
                <a:schemeClr val="bg1"/>
              </a:solidFill>
              <a:latin typeface="Alte DIN 1451 Mittelschrift" panose="020B0603020202020204" pitchFamily="34" charset="0"/>
            </a:rPr>
            <a:t>ET </a:t>
          </a:r>
        </a:p>
        <a:p>
          <a:pPr>
            <a:lnSpc>
              <a:spcPct val="150000"/>
            </a:lnSpc>
            <a:spcAft>
              <a:spcPts val="0"/>
            </a:spcAft>
          </a:pPr>
          <a:r>
            <a:rPr lang="fr-CA" sz="1800" b="1" noProof="0" dirty="0" smtClean="0">
              <a:solidFill>
                <a:schemeClr val="bg1"/>
              </a:solidFill>
              <a:latin typeface="Alte DIN 1451 Mittelschrift" panose="020B0603020202020204" pitchFamily="34" charset="0"/>
            </a:rPr>
            <a:t>CONGÉS MOBILES </a:t>
          </a:r>
        </a:p>
      </dgm:t>
    </dgm:pt>
    <dgm:pt modelId="{5E5D424C-C7FD-406B-9371-2597308F4813}" type="parTrans" cxnId="{D11D59D9-4C06-4455-B1A9-66C33D7F230F}">
      <dgm:prSet/>
      <dgm:spPr>
        <a:solidFill>
          <a:srgbClr val="97DAFF"/>
        </a:solidFill>
      </dgm:spPr>
      <dgm:t>
        <a:bodyPr/>
        <a:lstStyle/>
        <a:p>
          <a:endParaRPr lang="fr-CA" noProof="0">
            <a:latin typeface="Alte DIN 1451 Mittelschrift" panose="020B0603020202020204" pitchFamily="34" charset="0"/>
          </a:endParaRPr>
        </a:p>
      </dgm:t>
    </dgm:pt>
    <dgm:pt modelId="{8ACDFBE3-BE46-40DC-9E01-B537DD037E46}" type="sibTrans" cxnId="{D11D59D9-4C06-4455-B1A9-66C33D7F230F}">
      <dgm:prSet/>
      <dgm:spPr/>
      <dgm:t>
        <a:bodyPr/>
        <a:lstStyle/>
        <a:p>
          <a:endParaRPr lang="fr-CA" noProof="0">
            <a:latin typeface="Alte DIN 1451 Mittelschrift" panose="020B0603020202020204" pitchFamily="34" charset="0"/>
          </a:endParaRPr>
        </a:p>
      </dgm:t>
    </dgm:pt>
    <dgm:pt modelId="{2AEA419B-C9CB-483C-919D-74544B5040BE}">
      <dgm:prSet custT="1"/>
      <dgm:spPr>
        <a:solidFill>
          <a:srgbClr val="97DAFF"/>
        </a:solidFill>
      </dgm:spPr>
      <dgm:t>
        <a:bodyPr/>
        <a:lstStyle/>
        <a:p>
          <a:pPr>
            <a:lnSpc>
              <a:spcPct val="150000"/>
            </a:lnSpc>
            <a:spcAft>
              <a:spcPts val="0"/>
            </a:spcAft>
          </a:pPr>
          <a:r>
            <a:rPr lang="fr-CA" sz="1800" b="1" noProof="0" dirty="0" smtClean="0">
              <a:solidFill>
                <a:schemeClr val="bg1"/>
              </a:solidFill>
              <a:latin typeface="Alte DIN 1451 Mittelschrift" panose="020B0603020202020204" pitchFamily="34" charset="0"/>
            </a:rPr>
            <a:t>CONGÉS POUR RAISONS MÉDICALES FAMILIALES </a:t>
          </a:r>
          <a:endParaRPr lang="fr-CA" sz="1800" b="1" noProof="0" dirty="0">
            <a:solidFill>
              <a:schemeClr val="bg1"/>
            </a:solidFill>
            <a:latin typeface="Alte DIN 1451 Mittelschrift" panose="020B0603020202020204" pitchFamily="34" charset="0"/>
          </a:endParaRPr>
        </a:p>
      </dgm:t>
    </dgm:pt>
    <dgm:pt modelId="{5C468AD3-EFC0-4C55-B8D9-F125540D7028}" type="parTrans" cxnId="{21CC2164-9FC1-414E-B392-4D0224617C68}">
      <dgm:prSet/>
      <dgm:spPr>
        <a:solidFill>
          <a:srgbClr val="97DAFF"/>
        </a:solidFill>
      </dgm:spPr>
      <dgm:t>
        <a:bodyPr/>
        <a:lstStyle/>
        <a:p>
          <a:endParaRPr lang="fr-CA" noProof="0">
            <a:latin typeface="Alte DIN 1451 Mittelschrift" panose="020B0603020202020204" pitchFamily="34" charset="0"/>
          </a:endParaRPr>
        </a:p>
      </dgm:t>
    </dgm:pt>
    <dgm:pt modelId="{D4D81F16-DC03-4CB3-BC7E-C50CEB8449F4}" type="sibTrans" cxnId="{21CC2164-9FC1-414E-B392-4D0224617C68}">
      <dgm:prSet/>
      <dgm:spPr/>
      <dgm:t>
        <a:bodyPr/>
        <a:lstStyle/>
        <a:p>
          <a:endParaRPr lang="fr-CA" noProof="0">
            <a:latin typeface="Alte DIN 1451 Mittelschrift" panose="020B0603020202020204" pitchFamily="34" charset="0"/>
          </a:endParaRPr>
        </a:p>
      </dgm:t>
    </dgm:pt>
    <dgm:pt modelId="{3C442C11-11E8-4DC4-95D7-8025C9763535}">
      <dgm:prSet custT="1"/>
      <dgm:spPr>
        <a:solidFill>
          <a:srgbClr val="007DC5"/>
        </a:solidFill>
      </dgm:spPr>
      <dgm:t>
        <a:bodyPr/>
        <a:lstStyle/>
        <a:p>
          <a:pPr>
            <a:lnSpc>
              <a:spcPct val="150000"/>
            </a:lnSpc>
            <a:spcAft>
              <a:spcPts val="0"/>
            </a:spcAft>
          </a:pPr>
          <a:r>
            <a:rPr lang="fr-CA" sz="1800" b="1" noProof="0" dirty="0" smtClean="0">
              <a:ln>
                <a:noFill/>
              </a:ln>
              <a:solidFill>
                <a:schemeClr val="bg1"/>
              </a:solidFill>
              <a:latin typeface="Alte DIN 1451 Mittelschrift" panose="020B0603020202020204" pitchFamily="34" charset="0"/>
            </a:rPr>
            <a:t>CONGÉ, PARTIEL,</a:t>
          </a:r>
        </a:p>
        <a:p>
          <a:pPr>
            <a:lnSpc>
              <a:spcPct val="150000"/>
            </a:lnSpc>
            <a:spcAft>
              <a:spcPts val="0"/>
            </a:spcAft>
          </a:pPr>
          <a:r>
            <a:rPr lang="fr-CA" sz="1800" b="1" noProof="0" dirty="0" smtClean="0">
              <a:ln>
                <a:noFill/>
              </a:ln>
              <a:solidFill>
                <a:schemeClr val="bg1"/>
              </a:solidFill>
              <a:latin typeface="Alte DIN 1451 Mittelschrift" panose="020B0603020202020204" pitchFamily="34" charset="0"/>
            </a:rPr>
            <a:t>SANS SOLDE </a:t>
          </a:r>
          <a:endParaRPr lang="fr-CA" sz="1800" b="1" noProof="0" dirty="0">
            <a:ln>
              <a:noFill/>
            </a:ln>
            <a:solidFill>
              <a:schemeClr val="bg1"/>
            </a:solidFill>
            <a:latin typeface="Alte DIN 1451 Mittelschrift" panose="020B0603020202020204" pitchFamily="34" charset="0"/>
          </a:endParaRPr>
        </a:p>
      </dgm:t>
    </dgm:pt>
    <dgm:pt modelId="{BBF78ABE-384C-4B7F-8BBA-B5B183ED9B0E}" type="parTrans" cxnId="{C879B739-30AD-4334-9E83-CEA11F437C99}">
      <dgm:prSet/>
      <dgm:spPr>
        <a:solidFill>
          <a:srgbClr val="007DC5"/>
        </a:solidFill>
      </dgm:spPr>
      <dgm:t>
        <a:bodyPr/>
        <a:lstStyle/>
        <a:p>
          <a:endParaRPr lang="fr-CA">
            <a:latin typeface="Alte DIN 1451 Mittelschrift" panose="020B0603020202020204" pitchFamily="34" charset="0"/>
          </a:endParaRPr>
        </a:p>
      </dgm:t>
    </dgm:pt>
    <dgm:pt modelId="{11E0CDBB-80B8-4087-95F4-77FA9D4E5B39}" type="sibTrans" cxnId="{C879B739-30AD-4334-9E83-CEA11F437C99}">
      <dgm:prSet/>
      <dgm:spPr/>
      <dgm:t>
        <a:bodyPr/>
        <a:lstStyle/>
        <a:p>
          <a:endParaRPr lang="fr-CA">
            <a:latin typeface="Alte DIN 1451 Mittelschrift" panose="020B0603020202020204" pitchFamily="34" charset="0"/>
          </a:endParaRPr>
        </a:p>
      </dgm:t>
    </dgm:pt>
    <dgm:pt modelId="{569E53DB-3E1A-4168-BE97-FE208818BC96}">
      <dgm:prSet custT="1"/>
      <dgm:spPr>
        <a:noFill/>
      </dgm:spPr>
      <dgm:t>
        <a:bodyPr/>
        <a:lstStyle/>
        <a:p>
          <a:pPr>
            <a:lnSpc>
              <a:spcPct val="100000"/>
            </a:lnSpc>
            <a:spcAft>
              <a:spcPts val="0"/>
            </a:spcAft>
          </a:pPr>
          <a:endParaRPr lang="fr-CA" sz="1800" b="1" noProof="0" dirty="0">
            <a:solidFill>
              <a:srgbClr val="FF0000"/>
            </a:solidFill>
            <a:latin typeface="Alte DIN 1451 Mittelschrift" panose="020B0603020202020204" pitchFamily="34" charset="0"/>
          </a:endParaRPr>
        </a:p>
      </dgm:t>
    </dgm:pt>
    <dgm:pt modelId="{85D8F275-7D73-4D86-BED1-067059B4E972}" type="parTrans" cxnId="{490C62F0-3737-44DD-9812-515A1AD27F09}">
      <dgm:prSet/>
      <dgm:spPr>
        <a:noFill/>
      </dgm:spPr>
      <dgm:t>
        <a:bodyPr/>
        <a:lstStyle/>
        <a:p>
          <a:endParaRPr lang="fr-CA">
            <a:latin typeface="Alte DIN 1451 Mittelschrift" panose="020B0603020202020204" pitchFamily="34" charset="0"/>
          </a:endParaRPr>
        </a:p>
      </dgm:t>
    </dgm:pt>
    <dgm:pt modelId="{CBA9679F-704B-48E1-B6A5-D82DFF03C538}" type="sibTrans" cxnId="{490C62F0-3737-44DD-9812-515A1AD27F09}">
      <dgm:prSet/>
      <dgm:spPr/>
      <dgm:t>
        <a:bodyPr/>
        <a:lstStyle/>
        <a:p>
          <a:endParaRPr lang="fr-CA">
            <a:latin typeface="Alte DIN 1451 Mittelschrift" panose="020B0603020202020204" pitchFamily="34" charset="0"/>
          </a:endParaRPr>
        </a:p>
      </dgm:t>
    </dgm:pt>
    <dgm:pt modelId="{0C1FEC96-FE80-4A98-8255-61F201DEA19D}" type="pres">
      <dgm:prSet presAssocID="{1915E97F-C8C1-485D-89F8-766BB746AA9E}" presName="cycle" presStyleCnt="0">
        <dgm:presLayoutVars>
          <dgm:chMax val="1"/>
          <dgm:dir/>
          <dgm:animLvl val="ctr"/>
          <dgm:resizeHandles val="exact"/>
        </dgm:presLayoutVars>
      </dgm:prSet>
      <dgm:spPr/>
      <dgm:t>
        <a:bodyPr/>
        <a:lstStyle/>
        <a:p>
          <a:endParaRPr lang="en-US"/>
        </a:p>
      </dgm:t>
    </dgm:pt>
    <dgm:pt modelId="{A0ED266E-C8F1-4BA4-8281-218D9456B63B}" type="pres">
      <dgm:prSet presAssocID="{E3FB6626-2AB0-43CB-8793-3EA54AEA35A3}" presName="centerShape" presStyleLbl="node0" presStyleIdx="0" presStyleCnt="1" custAng="0" custScaleX="115785" custScaleY="100652" custLinFactNeighborX="-1448" custLinFactNeighborY="-1340"/>
      <dgm:spPr/>
      <dgm:t>
        <a:bodyPr/>
        <a:lstStyle/>
        <a:p>
          <a:endParaRPr lang="en-US"/>
        </a:p>
      </dgm:t>
    </dgm:pt>
    <dgm:pt modelId="{251C6DF7-09CC-4E05-B127-59C3F21C681D}" type="pres">
      <dgm:prSet presAssocID="{7881A727-F3C1-46C0-8E95-63CE906A683D}" presName="parTrans" presStyleLbl="bgSibTrans2D1" presStyleIdx="0" presStyleCnt="5" custLinFactNeighborX="4183" custLinFactNeighborY="3236"/>
      <dgm:spPr/>
      <dgm:t>
        <a:bodyPr/>
        <a:lstStyle/>
        <a:p>
          <a:endParaRPr lang="en-US"/>
        </a:p>
      </dgm:t>
    </dgm:pt>
    <dgm:pt modelId="{4C226F16-D997-4ADB-A7B4-706EADD5B8F8}" type="pres">
      <dgm:prSet presAssocID="{66387052-A921-47CE-8BA6-052C1B3B81E3}" presName="node" presStyleLbl="node1" presStyleIdx="0" presStyleCnt="5" custScaleX="92884" custRadScaleRad="95643" custRadScaleInc="4782">
        <dgm:presLayoutVars>
          <dgm:bulletEnabled val="1"/>
        </dgm:presLayoutVars>
      </dgm:prSet>
      <dgm:spPr/>
      <dgm:t>
        <a:bodyPr/>
        <a:lstStyle/>
        <a:p>
          <a:endParaRPr lang="en-US"/>
        </a:p>
      </dgm:t>
    </dgm:pt>
    <dgm:pt modelId="{CF1C1FFE-0CC7-45C1-A677-BF4D1E110DB8}" type="pres">
      <dgm:prSet presAssocID="{5E5D424C-C7FD-406B-9371-2597308F4813}" presName="parTrans" presStyleLbl="bgSibTrans2D1" presStyleIdx="1" presStyleCnt="5"/>
      <dgm:spPr/>
      <dgm:t>
        <a:bodyPr/>
        <a:lstStyle/>
        <a:p>
          <a:endParaRPr lang="en-US"/>
        </a:p>
      </dgm:t>
    </dgm:pt>
    <dgm:pt modelId="{6FE1DC86-E13C-4DBB-99FF-B87E229A6504}" type="pres">
      <dgm:prSet presAssocID="{3DF9E89E-CA02-4FF5-B506-9972A35F9436}" presName="node" presStyleLbl="node1" presStyleIdx="1" presStyleCnt="5" custScaleX="104535" custRadScaleRad="112274" custRadScaleInc="-6198">
        <dgm:presLayoutVars>
          <dgm:bulletEnabled val="1"/>
        </dgm:presLayoutVars>
      </dgm:prSet>
      <dgm:spPr/>
      <dgm:t>
        <a:bodyPr/>
        <a:lstStyle/>
        <a:p>
          <a:endParaRPr lang="en-US"/>
        </a:p>
      </dgm:t>
    </dgm:pt>
    <dgm:pt modelId="{A3C4654A-7EE1-4F70-A8EA-B7BF6663E80B}" type="pres">
      <dgm:prSet presAssocID="{5C468AD3-EFC0-4C55-B8D9-F125540D7028}" presName="parTrans" presStyleLbl="bgSibTrans2D1" presStyleIdx="2" presStyleCnt="5"/>
      <dgm:spPr/>
      <dgm:t>
        <a:bodyPr/>
        <a:lstStyle/>
        <a:p>
          <a:endParaRPr lang="en-US"/>
        </a:p>
      </dgm:t>
    </dgm:pt>
    <dgm:pt modelId="{C3D5B67F-2747-4E1B-AE18-5938DE7F4974}" type="pres">
      <dgm:prSet presAssocID="{2AEA419B-C9CB-483C-919D-74544B5040BE}" presName="node" presStyleLbl="node1" presStyleIdx="2" presStyleCnt="5" custScaleX="122692" custRadScaleRad="101193" custRadScaleInc="611">
        <dgm:presLayoutVars>
          <dgm:bulletEnabled val="1"/>
        </dgm:presLayoutVars>
      </dgm:prSet>
      <dgm:spPr/>
      <dgm:t>
        <a:bodyPr/>
        <a:lstStyle/>
        <a:p>
          <a:endParaRPr lang="en-US"/>
        </a:p>
      </dgm:t>
    </dgm:pt>
    <dgm:pt modelId="{0899172C-8E3C-4EF0-9079-7EEDEF22DD0F}" type="pres">
      <dgm:prSet presAssocID="{54EAD2E0-7BD5-4CDB-B1FD-4EDC4993EEF3}" presName="parTrans" presStyleLbl="bgSibTrans2D1" presStyleIdx="3" presStyleCnt="5"/>
      <dgm:spPr/>
      <dgm:t>
        <a:bodyPr/>
        <a:lstStyle/>
        <a:p>
          <a:endParaRPr lang="en-US"/>
        </a:p>
      </dgm:t>
    </dgm:pt>
    <dgm:pt modelId="{E22F5C4F-3F55-4FF7-A03F-2341437A3644}" type="pres">
      <dgm:prSet presAssocID="{78A62283-9C2A-4DFD-A9B7-1C80256B0E8B}" presName="node" presStyleLbl="node1" presStyleIdx="3" presStyleCnt="5" custScaleX="108029" custScaleY="100954" custRadScaleRad="109230" custRadScaleInc="5902">
        <dgm:presLayoutVars>
          <dgm:bulletEnabled val="1"/>
        </dgm:presLayoutVars>
      </dgm:prSet>
      <dgm:spPr/>
      <dgm:t>
        <a:bodyPr/>
        <a:lstStyle/>
        <a:p>
          <a:endParaRPr lang="en-US"/>
        </a:p>
      </dgm:t>
    </dgm:pt>
    <dgm:pt modelId="{E311FAB6-0433-446F-82A6-88CC63294DED}" type="pres">
      <dgm:prSet presAssocID="{BBF78ABE-384C-4B7F-8BBA-B5B183ED9B0E}" presName="parTrans" presStyleLbl="bgSibTrans2D1" presStyleIdx="4" presStyleCnt="5" custAng="142889" custLinFactNeighborX="-5976" custLinFactNeighborY="13498"/>
      <dgm:spPr/>
      <dgm:t>
        <a:bodyPr/>
        <a:lstStyle/>
        <a:p>
          <a:endParaRPr lang="fr-CA"/>
        </a:p>
      </dgm:t>
    </dgm:pt>
    <dgm:pt modelId="{FE1C2DC8-7895-4D15-B728-A068A9959556}" type="pres">
      <dgm:prSet presAssocID="{3C442C11-11E8-4DC4-95D7-8025C9763535}" presName="node" presStyleLbl="node1" presStyleIdx="4" presStyleCnt="5" custRadScaleRad="91088" custRadScaleInc="-6694">
        <dgm:presLayoutVars>
          <dgm:bulletEnabled val="1"/>
        </dgm:presLayoutVars>
      </dgm:prSet>
      <dgm:spPr/>
      <dgm:t>
        <a:bodyPr/>
        <a:lstStyle/>
        <a:p>
          <a:endParaRPr lang="fr-CA"/>
        </a:p>
      </dgm:t>
    </dgm:pt>
  </dgm:ptLst>
  <dgm:cxnLst>
    <dgm:cxn modelId="{44491A08-4171-440B-A5F5-2E3323C9D62A}" type="presOf" srcId="{66387052-A921-47CE-8BA6-052C1B3B81E3}" destId="{4C226F16-D997-4ADB-A7B4-706EADD5B8F8}" srcOrd="0" destOrd="0" presId="urn:microsoft.com/office/officeart/2005/8/layout/radial4"/>
    <dgm:cxn modelId="{EA9DAC05-C959-4A10-97E8-A97387F1509C}" type="presOf" srcId="{BBF78ABE-384C-4B7F-8BBA-B5B183ED9B0E}" destId="{E311FAB6-0433-446F-82A6-88CC63294DED}" srcOrd="0" destOrd="0" presId="urn:microsoft.com/office/officeart/2005/8/layout/radial4"/>
    <dgm:cxn modelId="{D8AF88BF-3218-4D1B-8FE1-FA12A3D6DF31}" type="presOf" srcId="{5E5D424C-C7FD-406B-9371-2597308F4813}" destId="{CF1C1FFE-0CC7-45C1-A677-BF4D1E110DB8}" srcOrd="0" destOrd="0" presId="urn:microsoft.com/office/officeart/2005/8/layout/radial4"/>
    <dgm:cxn modelId="{7624A313-DD7A-40DB-B9FE-C4B24CB20667}" type="presOf" srcId="{5C468AD3-EFC0-4C55-B8D9-F125540D7028}" destId="{A3C4654A-7EE1-4F70-A8EA-B7BF6663E80B}" srcOrd="0" destOrd="0" presId="urn:microsoft.com/office/officeart/2005/8/layout/radial4"/>
    <dgm:cxn modelId="{29311260-D82E-41AD-956C-0C26DC47A4BD}" type="presOf" srcId="{3DF9E89E-CA02-4FF5-B506-9972A35F9436}" destId="{6FE1DC86-E13C-4DBB-99FF-B87E229A6504}" srcOrd="0" destOrd="0" presId="urn:microsoft.com/office/officeart/2005/8/layout/radial4"/>
    <dgm:cxn modelId="{4FEC1A8E-7ECF-4E70-88B3-19BA6AD9B222}" type="presOf" srcId="{54EAD2E0-7BD5-4CDB-B1FD-4EDC4993EEF3}" destId="{0899172C-8E3C-4EF0-9079-7EEDEF22DD0F}" srcOrd="0" destOrd="0" presId="urn:microsoft.com/office/officeart/2005/8/layout/radial4"/>
    <dgm:cxn modelId="{6FCB47C1-7FCA-46AC-A72E-061322BF17A6}" type="presOf" srcId="{3C442C11-11E8-4DC4-95D7-8025C9763535}" destId="{FE1C2DC8-7895-4D15-B728-A068A9959556}" srcOrd="0" destOrd="0" presId="urn:microsoft.com/office/officeart/2005/8/layout/radial4"/>
    <dgm:cxn modelId="{88E804E6-A7B5-406D-94FE-5192F941FD59}" type="presOf" srcId="{E3FB6626-2AB0-43CB-8793-3EA54AEA35A3}" destId="{A0ED266E-C8F1-4BA4-8281-218D9456B63B}" srcOrd="0" destOrd="0" presId="urn:microsoft.com/office/officeart/2005/8/layout/radial4"/>
    <dgm:cxn modelId="{4037F9CF-8509-4CDF-9CCB-0103BCEC4933}" srcId="{1915E97F-C8C1-485D-89F8-766BB746AA9E}" destId="{E3FB6626-2AB0-43CB-8793-3EA54AEA35A3}" srcOrd="0" destOrd="0" parTransId="{C14D3CF0-0D45-4AA4-8CDF-574B2410DE31}" sibTransId="{8A304667-2A11-4560-B327-920F18089F6A}"/>
    <dgm:cxn modelId="{F282B044-E1EE-45A9-9F89-4CFF5D723714}" srcId="{E3FB6626-2AB0-43CB-8793-3EA54AEA35A3}" destId="{66387052-A921-47CE-8BA6-052C1B3B81E3}" srcOrd="0" destOrd="0" parTransId="{7881A727-F3C1-46C0-8E95-63CE906A683D}" sibTransId="{58C54D33-5001-4C1A-B235-F7618B6FA2F4}"/>
    <dgm:cxn modelId="{A979D3C1-51C9-47D6-82CE-961F63897975}" srcId="{E3FB6626-2AB0-43CB-8793-3EA54AEA35A3}" destId="{78A62283-9C2A-4DFD-A9B7-1C80256B0E8B}" srcOrd="3" destOrd="0" parTransId="{54EAD2E0-7BD5-4CDB-B1FD-4EDC4993EEF3}" sibTransId="{3BFE2BDC-DF7F-4015-AF1E-1CA99D9D4DF8}"/>
    <dgm:cxn modelId="{490C62F0-3737-44DD-9812-515A1AD27F09}" srcId="{1915E97F-C8C1-485D-89F8-766BB746AA9E}" destId="{569E53DB-3E1A-4168-BE97-FE208818BC96}" srcOrd="1" destOrd="0" parTransId="{85D8F275-7D73-4D86-BED1-067059B4E972}" sibTransId="{CBA9679F-704B-48E1-B6A5-D82DFF03C538}"/>
    <dgm:cxn modelId="{58087E2E-DFD7-4B99-8FF0-B0A20F58869D}" type="presOf" srcId="{1915E97F-C8C1-485D-89F8-766BB746AA9E}" destId="{0C1FEC96-FE80-4A98-8255-61F201DEA19D}" srcOrd="0" destOrd="0" presId="urn:microsoft.com/office/officeart/2005/8/layout/radial4"/>
    <dgm:cxn modelId="{E9124595-6085-468E-9AA9-E02728395BB8}" type="presOf" srcId="{78A62283-9C2A-4DFD-A9B7-1C80256B0E8B}" destId="{E22F5C4F-3F55-4FF7-A03F-2341437A3644}" srcOrd="0" destOrd="0" presId="urn:microsoft.com/office/officeart/2005/8/layout/radial4"/>
    <dgm:cxn modelId="{21CC2164-9FC1-414E-B392-4D0224617C68}" srcId="{E3FB6626-2AB0-43CB-8793-3EA54AEA35A3}" destId="{2AEA419B-C9CB-483C-919D-74544B5040BE}" srcOrd="2" destOrd="0" parTransId="{5C468AD3-EFC0-4C55-B8D9-F125540D7028}" sibTransId="{D4D81F16-DC03-4CB3-BC7E-C50CEB8449F4}"/>
    <dgm:cxn modelId="{D11D59D9-4C06-4455-B1A9-66C33D7F230F}" srcId="{E3FB6626-2AB0-43CB-8793-3EA54AEA35A3}" destId="{3DF9E89E-CA02-4FF5-B506-9972A35F9436}" srcOrd="1" destOrd="0" parTransId="{5E5D424C-C7FD-406B-9371-2597308F4813}" sibTransId="{8ACDFBE3-BE46-40DC-9E01-B537DD037E46}"/>
    <dgm:cxn modelId="{E9E1AF91-EA5A-4E72-B61C-89E89BFAE8F4}" type="presOf" srcId="{7881A727-F3C1-46C0-8E95-63CE906A683D}" destId="{251C6DF7-09CC-4E05-B127-59C3F21C681D}" srcOrd="0" destOrd="0" presId="urn:microsoft.com/office/officeart/2005/8/layout/radial4"/>
    <dgm:cxn modelId="{D85B640A-12D6-48C6-A4BF-D29DA0849D06}" type="presOf" srcId="{2AEA419B-C9CB-483C-919D-74544B5040BE}" destId="{C3D5B67F-2747-4E1B-AE18-5938DE7F4974}" srcOrd="0" destOrd="0" presId="urn:microsoft.com/office/officeart/2005/8/layout/radial4"/>
    <dgm:cxn modelId="{C879B739-30AD-4334-9E83-CEA11F437C99}" srcId="{E3FB6626-2AB0-43CB-8793-3EA54AEA35A3}" destId="{3C442C11-11E8-4DC4-95D7-8025C9763535}" srcOrd="4" destOrd="0" parTransId="{BBF78ABE-384C-4B7F-8BBA-B5B183ED9B0E}" sibTransId="{11E0CDBB-80B8-4087-95F4-77FA9D4E5B39}"/>
    <dgm:cxn modelId="{583A826A-4823-441A-8B86-C972FAC70782}" type="presParOf" srcId="{0C1FEC96-FE80-4A98-8255-61F201DEA19D}" destId="{A0ED266E-C8F1-4BA4-8281-218D9456B63B}" srcOrd="0" destOrd="0" presId="urn:microsoft.com/office/officeart/2005/8/layout/radial4"/>
    <dgm:cxn modelId="{9B3F8014-E88F-4CCC-834C-B0E34F19C6EA}" type="presParOf" srcId="{0C1FEC96-FE80-4A98-8255-61F201DEA19D}" destId="{251C6DF7-09CC-4E05-B127-59C3F21C681D}" srcOrd="1" destOrd="0" presId="urn:microsoft.com/office/officeart/2005/8/layout/radial4"/>
    <dgm:cxn modelId="{6684D028-7FDE-4796-B06D-C0FD582C5B08}" type="presParOf" srcId="{0C1FEC96-FE80-4A98-8255-61F201DEA19D}" destId="{4C226F16-D997-4ADB-A7B4-706EADD5B8F8}" srcOrd="2" destOrd="0" presId="urn:microsoft.com/office/officeart/2005/8/layout/radial4"/>
    <dgm:cxn modelId="{DD24558D-AC52-4126-B58E-6CE06873A1CE}" type="presParOf" srcId="{0C1FEC96-FE80-4A98-8255-61F201DEA19D}" destId="{CF1C1FFE-0CC7-45C1-A677-BF4D1E110DB8}" srcOrd="3" destOrd="0" presId="urn:microsoft.com/office/officeart/2005/8/layout/radial4"/>
    <dgm:cxn modelId="{701D2CD7-DBE9-4BED-862F-7BEEFAEFDC6C}" type="presParOf" srcId="{0C1FEC96-FE80-4A98-8255-61F201DEA19D}" destId="{6FE1DC86-E13C-4DBB-99FF-B87E229A6504}" srcOrd="4" destOrd="0" presId="urn:microsoft.com/office/officeart/2005/8/layout/radial4"/>
    <dgm:cxn modelId="{8DB11856-D995-437B-9A1E-509EAA3E388E}" type="presParOf" srcId="{0C1FEC96-FE80-4A98-8255-61F201DEA19D}" destId="{A3C4654A-7EE1-4F70-A8EA-B7BF6663E80B}" srcOrd="5" destOrd="0" presId="urn:microsoft.com/office/officeart/2005/8/layout/radial4"/>
    <dgm:cxn modelId="{3C311227-59C7-413A-9499-269890F1008A}" type="presParOf" srcId="{0C1FEC96-FE80-4A98-8255-61F201DEA19D}" destId="{C3D5B67F-2747-4E1B-AE18-5938DE7F4974}" srcOrd="6" destOrd="0" presId="urn:microsoft.com/office/officeart/2005/8/layout/radial4"/>
    <dgm:cxn modelId="{741EBF15-9B97-40AE-AA15-F6F9278358CA}" type="presParOf" srcId="{0C1FEC96-FE80-4A98-8255-61F201DEA19D}" destId="{0899172C-8E3C-4EF0-9079-7EEDEF22DD0F}" srcOrd="7" destOrd="0" presId="urn:microsoft.com/office/officeart/2005/8/layout/radial4"/>
    <dgm:cxn modelId="{0E73A43F-7136-448A-A5B2-653E2046D18F}" type="presParOf" srcId="{0C1FEC96-FE80-4A98-8255-61F201DEA19D}" destId="{E22F5C4F-3F55-4FF7-A03F-2341437A3644}" srcOrd="8" destOrd="0" presId="urn:microsoft.com/office/officeart/2005/8/layout/radial4"/>
    <dgm:cxn modelId="{A067E919-2E06-4B33-BF91-57CF8B4FC7A6}" type="presParOf" srcId="{0C1FEC96-FE80-4A98-8255-61F201DEA19D}" destId="{E311FAB6-0433-446F-82A6-88CC63294DED}" srcOrd="9" destOrd="0" presId="urn:microsoft.com/office/officeart/2005/8/layout/radial4"/>
    <dgm:cxn modelId="{C570059B-3141-4C26-8BAA-556CF832213C}" type="presParOf" srcId="{0C1FEC96-FE80-4A98-8255-61F201DEA19D}" destId="{FE1C2DC8-7895-4D15-B728-A068A9959556}" srcOrd="10"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B98E079E-85DC-45FD-889C-EDBC411052F0}"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fr-CA"/>
        </a:p>
      </dgm:t>
    </dgm:pt>
    <dgm:pt modelId="{CF1A8256-EE45-4EA1-A8F3-1485C9E6048D}">
      <dgm:prSet phldrT="[Texte]" custT="1"/>
      <dgm:spPr>
        <a:solidFill>
          <a:srgbClr val="007DC5"/>
        </a:solidFill>
      </dgm:spPr>
      <dgm:t>
        <a:bodyPr/>
        <a:lstStyle/>
        <a:p>
          <a:r>
            <a:rPr lang="fr-CA" sz="1800" b="1" dirty="0" smtClean="0">
              <a:latin typeface="Alte DIN 1451 Mittelschrift" panose="020B0603020202020204" pitchFamily="34" charset="0"/>
            </a:rPr>
            <a:t> POUR QUI?</a:t>
          </a:r>
        </a:p>
        <a:p>
          <a:r>
            <a:rPr lang="fr-CA" sz="1800" b="1" dirty="0" smtClean="0">
              <a:latin typeface="Alte DIN 1451 Mittelschrift" panose="020B0603020202020204" pitchFamily="34" charset="0"/>
            </a:rPr>
            <a:t>Tous et toutes à temps plein</a:t>
          </a:r>
        </a:p>
      </dgm:t>
    </dgm:pt>
    <dgm:pt modelId="{F93C6C8B-EE46-4642-9673-7B42307105AD}" type="parTrans" cxnId="{257D594E-01CB-4FF0-8C6A-D1D48AFCF02C}">
      <dgm:prSet/>
      <dgm:spPr/>
      <dgm:t>
        <a:bodyPr/>
        <a:lstStyle/>
        <a:p>
          <a:endParaRPr lang="fr-CA" sz="1600">
            <a:latin typeface="Alte DIN 1451 Mittelschrift" panose="020B0603020202020204" pitchFamily="34" charset="0"/>
          </a:endParaRPr>
        </a:p>
      </dgm:t>
    </dgm:pt>
    <dgm:pt modelId="{AC1F4BDD-338A-4BED-BB5F-E774D874C547}" type="sibTrans" cxnId="{257D594E-01CB-4FF0-8C6A-D1D48AFCF02C}">
      <dgm:prSet>
        <dgm:style>
          <a:lnRef idx="1">
            <a:schemeClr val="accent6"/>
          </a:lnRef>
          <a:fillRef idx="0">
            <a:schemeClr val="accent6"/>
          </a:fillRef>
          <a:effectRef idx="0">
            <a:schemeClr val="accent6"/>
          </a:effectRef>
          <a:fontRef idx="minor">
            <a:schemeClr val="tx1"/>
          </a:fontRef>
        </dgm:style>
      </dgm:prSet>
      <dgm:spPr/>
      <dgm:t>
        <a:bodyPr/>
        <a:lstStyle/>
        <a:p>
          <a:endParaRPr lang="fr-CA" sz="1600">
            <a:latin typeface="Alte DIN 1451 Mittelschrift" panose="020B0603020202020204" pitchFamily="34" charset="0"/>
          </a:endParaRPr>
        </a:p>
      </dgm:t>
    </dgm:pt>
    <dgm:pt modelId="{9AB09B1B-7C4D-45B0-B6FE-C0206D799CBA}">
      <dgm:prSet phldrT="[Texte]" custT="1"/>
      <dgm:spPr>
        <a:solidFill>
          <a:srgbClr val="007DC5"/>
        </a:solidFill>
      </dgm:spPr>
      <dgm:t>
        <a:bodyPr/>
        <a:lstStyle/>
        <a:p>
          <a:r>
            <a:rPr lang="fr-CA" sz="1800" b="1" cap="all" baseline="0" dirty="0" smtClean="0">
              <a:latin typeface="Alte DIN 1451 Mittelschrift" panose="020B0603020202020204" pitchFamily="34" charset="0"/>
            </a:rPr>
            <a:t>Quand faire la demande</a:t>
          </a:r>
          <a:r>
            <a:rPr lang="fr-CA" sz="1800" b="1" dirty="0" smtClean="0">
              <a:latin typeface="Alte DIN 1451 Mittelschrift" panose="020B0603020202020204" pitchFamily="34" charset="0"/>
            </a:rPr>
            <a:t>?</a:t>
          </a:r>
        </a:p>
        <a:p>
          <a:r>
            <a:rPr lang="fr-CA" sz="1800" b="1" dirty="0" smtClean="0">
              <a:latin typeface="Alte DIN 1451 Mittelschrift" panose="020B0603020202020204" pitchFamily="34" charset="0"/>
            </a:rPr>
            <a:t>30 jours avant</a:t>
          </a:r>
        </a:p>
      </dgm:t>
    </dgm:pt>
    <dgm:pt modelId="{8B9C2C30-30A3-4464-A080-416FA35AFE76}" type="parTrans" cxnId="{61CF89D9-F3DC-4193-81D9-C174DB489C1D}">
      <dgm:prSet/>
      <dgm:spPr/>
      <dgm:t>
        <a:bodyPr/>
        <a:lstStyle/>
        <a:p>
          <a:endParaRPr lang="fr-CA" sz="1600">
            <a:latin typeface="Alte DIN 1451 Mittelschrift" panose="020B0603020202020204" pitchFamily="34" charset="0"/>
          </a:endParaRPr>
        </a:p>
      </dgm:t>
    </dgm:pt>
    <dgm:pt modelId="{41D30B62-E35A-4E8E-8D42-67D390CDFFAA}" type="sibTrans" cxnId="{61CF89D9-F3DC-4193-81D9-C174DB489C1D}">
      <dgm:prSet>
        <dgm:style>
          <a:lnRef idx="1">
            <a:schemeClr val="accent6"/>
          </a:lnRef>
          <a:fillRef idx="0">
            <a:schemeClr val="accent6"/>
          </a:fillRef>
          <a:effectRef idx="0">
            <a:schemeClr val="accent6"/>
          </a:effectRef>
          <a:fontRef idx="minor">
            <a:schemeClr val="tx1"/>
          </a:fontRef>
        </dgm:style>
      </dgm:prSet>
      <dgm:spPr/>
      <dgm:t>
        <a:bodyPr/>
        <a:lstStyle/>
        <a:p>
          <a:endParaRPr lang="fr-CA" sz="1600">
            <a:latin typeface="Alte DIN 1451 Mittelschrift" panose="020B0603020202020204" pitchFamily="34" charset="0"/>
          </a:endParaRPr>
        </a:p>
      </dgm:t>
    </dgm:pt>
    <dgm:pt modelId="{FE917953-D3CE-42CE-820C-623CAA3EF8F8}">
      <dgm:prSet phldrT="[Texte]" custT="1"/>
      <dgm:spPr>
        <a:solidFill>
          <a:srgbClr val="007DC5"/>
        </a:solidFill>
      </dgm:spPr>
      <dgm:t>
        <a:bodyPr/>
        <a:lstStyle/>
        <a:p>
          <a:r>
            <a:rPr lang="fr-CA" sz="1800" b="1" cap="all" baseline="0" dirty="0" smtClean="0">
              <a:latin typeface="Alte DIN 1451 Mittelschrift" panose="020B0603020202020204" pitchFamily="34" charset="0"/>
            </a:rPr>
            <a:t>Quand débute la mesure ?</a:t>
          </a:r>
        </a:p>
        <a:p>
          <a:r>
            <a:rPr lang="fr-CA" sz="1800" b="1" cap="none" baseline="0" dirty="0" smtClean="0">
              <a:latin typeface="Alte DIN 1451 Mittelschrift" panose="020B0603020202020204" pitchFamily="34" charset="0"/>
            </a:rPr>
            <a:t>En tout temps avec l’accord du chercheur</a:t>
          </a:r>
        </a:p>
      </dgm:t>
    </dgm:pt>
    <dgm:pt modelId="{6AE0866A-CA28-4D7A-B15A-D4852A9CC8CD}" type="parTrans" cxnId="{7EBC6157-0482-414E-9FF2-DB5586F1A875}">
      <dgm:prSet/>
      <dgm:spPr/>
      <dgm:t>
        <a:bodyPr/>
        <a:lstStyle/>
        <a:p>
          <a:endParaRPr lang="fr-CA" sz="1600">
            <a:latin typeface="Alte DIN 1451 Mittelschrift" panose="020B0603020202020204" pitchFamily="34" charset="0"/>
          </a:endParaRPr>
        </a:p>
      </dgm:t>
    </dgm:pt>
    <dgm:pt modelId="{B855B981-CD65-4973-86D1-B8CBD0947356}" type="sibTrans" cxnId="{7EBC6157-0482-414E-9FF2-DB5586F1A875}">
      <dgm:prSet>
        <dgm:style>
          <a:lnRef idx="1">
            <a:schemeClr val="accent6"/>
          </a:lnRef>
          <a:fillRef idx="0">
            <a:schemeClr val="accent6"/>
          </a:fillRef>
          <a:effectRef idx="0">
            <a:schemeClr val="accent6"/>
          </a:effectRef>
          <a:fontRef idx="minor">
            <a:schemeClr val="tx1"/>
          </a:fontRef>
        </dgm:style>
      </dgm:prSet>
      <dgm:spPr/>
      <dgm:t>
        <a:bodyPr/>
        <a:lstStyle/>
        <a:p>
          <a:endParaRPr lang="fr-CA" sz="1600">
            <a:latin typeface="Alte DIN 1451 Mittelschrift" panose="020B0603020202020204" pitchFamily="34" charset="0"/>
          </a:endParaRPr>
        </a:p>
      </dgm:t>
    </dgm:pt>
    <dgm:pt modelId="{D556AD7D-6CBC-4932-B4F4-854506DCFECD}">
      <dgm:prSet phldrT="[Texte]" custT="1"/>
      <dgm:spPr>
        <a:solidFill>
          <a:srgbClr val="007DC5"/>
        </a:solidFill>
      </dgm:spPr>
      <dgm:t>
        <a:bodyPr/>
        <a:lstStyle/>
        <a:p>
          <a:pPr>
            <a:spcAft>
              <a:spcPts val="600"/>
            </a:spcAft>
          </a:pPr>
          <a:r>
            <a:rPr lang="fr-CA" sz="1800" b="1" cap="all" baseline="0" dirty="0" smtClean="0">
              <a:latin typeface="Alte DIN 1451 Mittelschrift" panose="020B0603020202020204" pitchFamily="34" charset="0"/>
            </a:rPr>
            <a:t>Comment Y participer?</a:t>
          </a:r>
        </a:p>
        <a:p>
          <a:pPr>
            <a:spcAft>
              <a:spcPts val="600"/>
            </a:spcAft>
          </a:pPr>
          <a:r>
            <a:rPr lang="fr-CA" sz="1800" b="1" cap="all" baseline="0" dirty="0" smtClean="0">
              <a:latin typeface="Alte DIN 1451 Mittelschrift" panose="020B0603020202020204" pitchFamily="34" charset="0"/>
            </a:rPr>
            <a:t> </a:t>
          </a:r>
          <a:r>
            <a:rPr lang="fr-CA" sz="1800" b="1" cap="none" baseline="0" dirty="0" smtClean="0">
              <a:solidFill>
                <a:srgbClr val="FF0000"/>
              </a:solidFill>
              <a:latin typeface="Alte DIN 1451 Mittelschrift" panose="020B0603020202020204" pitchFamily="34" charset="0"/>
            </a:rPr>
            <a:t>Formulaire d’autorisation d’absence</a:t>
          </a:r>
        </a:p>
      </dgm:t>
    </dgm:pt>
    <dgm:pt modelId="{7807A6F5-8B1A-4A8C-A108-34AAAE7BC51A}" type="parTrans" cxnId="{ABD2C185-BC90-4B2C-A6BF-5E80495260F5}">
      <dgm:prSet/>
      <dgm:spPr/>
      <dgm:t>
        <a:bodyPr/>
        <a:lstStyle/>
        <a:p>
          <a:endParaRPr lang="fr-CA" sz="1600">
            <a:latin typeface="Alte DIN 1451 Mittelschrift" panose="020B0603020202020204" pitchFamily="34" charset="0"/>
          </a:endParaRPr>
        </a:p>
      </dgm:t>
    </dgm:pt>
    <dgm:pt modelId="{54D3E9B8-CCB4-4274-91BE-2FE7F2DBC1FD}" type="sibTrans" cxnId="{ABD2C185-BC90-4B2C-A6BF-5E80495260F5}">
      <dgm:prSet>
        <dgm:style>
          <a:lnRef idx="1">
            <a:schemeClr val="accent6"/>
          </a:lnRef>
          <a:fillRef idx="0">
            <a:schemeClr val="accent6"/>
          </a:fillRef>
          <a:effectRef idx="0">
            <a:schemeClr val="accent6"/>
          </a:effectRef>
          <a:fontRef idx="minor">
            <a:schemeClr val="tx1"/>
          </a:fontRef>
        </dgm:style>
      </dgm:prSet>
      <dgm:spPr/>
      <dgm:t>
        <a:bodyPr/>
        <a:lstStyle/>
        <a:p>
          <a:endParaRPr lang="fr-CA" sz="1600">
            <a:latin typeface="Alte DIN 1451 Mittelschrift" panose="020B0603020202020204" pitchFamily="34" charset="0"/>
          </a:endParaRPr>
        </a:p>
      </dgm:t>
    </dgm:pt>
    <dgm:pt modelId="{08DB8C43-6DE9-4EC4-B810-03B848F2C6CF}">
      <dgm:prSet phldrT="[Texte]" custT="1"/>
      <dgm:spPr>
        <a:solidFill>
          <a:srgbClr val="007DC5"/>
        </a:solidFill>
      </dgm:spPr>
      <dgm:t>
        <a:bodyPr/>
        <a:lstStyle/>
        <a:p>
          <a:r>
            <a:rPr lang="fr-CA" sz="1800" b="1" cap="all" baseline="0" dirty="0" smtClean="0">
              <a:latin typeface="Alte DIN 1451 Mittelschrift" panose="020B0603020202020204" pitchFamily="34" charset="0"/>
            </a:rPr>
            <a:t>Quels effets sur les avantages sociaux?</a:t>
          </a:r>
        </a:p>
        <a:p>
          <a:r>
            <a:rPr lang="fr-CA" sz="1800" b="1" cap="none" baseline="0" dirty="0" smtClean="0">
              <a:latin typeface="Alte DIN 1451 Mittelschrift" panose="020B0603020202020204" pitchFamily="34" charset="0"/>
            </a:rPr>
            <a:t>Comme employés à temps partiel</a:t>
          </a:r>
        </a:p>
      </dgm:t>
    </dgm:pt>
    <dgm:pt modelId="{28FCCD3B-E5C0-4226-ABAB-9B60F17FE9AE}" type="parTrans" cxnId="{D1FE2BEE-7AF9-4718-92C7-62F2088EC184}">
      <dgm:prSet/>
      <dgm:spPr/>
      <dgm:t>
        <a:bodyPr/>
        <a:lstStyle/>
        <a:p>
          <a:endParaRPr lang="fr-CA" sz="1600">
            <a:latin typeface="Alte DIN 1451 Mittelschrift" panose="020B0603020202020204" pitchFamily="34" charset="0"/>
          </a:endParaRPr>
        </a:p>
      </dgm:t>
    </dgm:pt>
    <dgm:pt modelId="{C5869AFC-CABF-412A-8922-048A656779FF}" type="sibTrans" cxnId="{D1FE2BEE-7AF9-4718-92C7-62F2088EC184}">
      <dgm:prSet>
        <dgm:style>
          <a:lnRef idx="1">
            <a:schemeClr val="accent6"/>
          </a:lnRef>
          <a:fillRef idx="0">
            <a:schemeClr val="accent6"/>
          </a:fillRef>
          <a:effectRef idx="0">
            <a:schemeClr val="accent6"/>
          </a:effectRef>
          <a:fontRef idx="minor">
            <a:schemeClr val="tx1"/>
          </a:fontRef>
        </dgm:style>
      </dgm:prSet>
      <dgm:spPr/>
      <dgm:t>
        <a:bodyPr/>
        <a:lstStyle/>
        <a:p>
          <a:endParaRPr lang="fr-CA" sz="1600">
            <a:latin typeface="Alte DIN 1451 Mittelschrift" panose="020B0603020202020204" pitchFamily="34" charset="0"/>
          </a:endParaRPr>
        </a:p>
      </dgm:t>
    </dgm:pt>
    <dgm:pt modelId="{5A715C0B-1510-40D7-8B10-AD8285674921}" type="pres">
      <dgm:prSet presAssocID="{B98E079E-85DC-45FD-889C-EDBC411052F0}" presName="cycle" presStyleCnt="0">
        <dgm:presLayoutVars>
          <dgm:dir/>
          <dgm:resizeHandles val="exact"/>
        </dgm:presLayoutVars>
      </dgm:prSet>
      <dgm:spPr/>
      <dgm:t>
        <a:bodyPr/>
        <a:lstStyle/>
        <a:p>
          <a:endParaRPr lang="fr-CA"/>
        </a:p>
      </dgm:t>
    </dgm:pt>
    <dgm:pt modelId="{22F1C1C9-54E5-4A9C-9C56-BCA38F08410C}" type="pres">
      <dgm:prSet presAssocID="{CF1A8256-EE45-4EA1-A8F3-1485C9E6048D}" presName="node" presStyleLbl="node1" presStyleIdx="0" presStyleCnt="5" custScaleX="122153" custScaleY="122153" custRadScaleRad="104257" custRadScaleInc="4300">
        <dgm:presLayoutVars>
          <dgm:bulletEnabled val="1"/>
        </dgm:presLayoutVars>
      </dgm:prSet>
      <dgm:spPr/>
      <dgm:t>
        <a:bodyPr/>
        <a:lstStyle/>
        <a:p>
          <a:endParaRPr lang="fr-CA"/>
        </a:p>
      </dgm:t>
    </dgm:pt>
    <dgm:pt modelId="{B3EDA593-F33E-4805-AFD0-520433874D96}" type="pres">
      <dgm:prSet presAssocID="{CF1A8256-EE45-4EA1-A8F3-1485C9E6048D}" presName="spNode" presStyleCnt="0"/>
      <dgm:spPr/>
    </dgm:pt>
    <dgm:pt modelId="{315B3401-B140-4C60-8D9B-EB0A92AF68A9}" type="pres">
      <dgm:prSet presAssocID="{AC1F4BDD-338A-4BED-BB5F-E774D874C547}" presName="sibTrans" presStyleLbl="sibTrans1D1" presStyleIdx="0" presStyleCnt="5"/>
      <dgm:spPr/>
      <dgm:t>
        <a:bodyPr/>
        <a:lstStyle/>
        <a:p>
          <a:endParaRPr lang="fr-CA"/>
        </a:p>
      </dgm:t>
    </dgm:pt>
    <dgm:pt modelId="{6F27F7C6-BA43-4882-98DB-D0C0398677A1}" type="pres">
      <dgm:prSet presAssocID="{9AB09B1B-7C4D-45B0-B6FE-C0206D799CBA}" presName="node" presStyleLbl="node1" presStyleIdx="1" presStyleCnt="5" custScaleX="175989" custScaleY="122153">
        <dgm:presLayoutVars>
          <dgm:bulletEnabled val="1"/>
        </dgm:presLayoutVars>
      </dgm:prSet>
      <dgm:spPr/>
      <dgm:t>
        <a:bodyPr/>
        <a:lstStyle/>
        <a:p>
          <a:endParaRPr lang="fr-CA"/>
        </a:p>
      </dgm:t>
    </dgm:pt>
    <dgm:pt modelId="{54DEBA92-A6AE-4A45-9616-553073ACCC7C}" type="pres">
      <dgm:prSet presAssocID="{9AB09B1B-7C4D-45B0-B6FE-C0206D799CBA}" presName="spNode" presStyleCnt="0"/>
      <dgm:spPr/>
    </dgm:pt>
    <dgm:pt modelId="{F047FAD9-636A-475C-9CE6-1DD97DEFF6F3}" type="pres">
      <dgm:prSet presAssocID="{41D30B62-E35A-4E8E-8D42-67D390CDFFAA}" presName="sibTrans" presStyleLbl="sibTrans1D1" presStyleIdx="1" presStyleCnt="5"/>
      <dgm:spPr/>
      <dgm:t>
        <a:bodyPr/>
        <a:lstStyle/>
        <a:p>
          <a:endParaRPr lang="fr-CA"/>
        </a:p>
      </dgm:t>
    </dgm:pt>
    <dgm:pt modelId="{321D4926-441A-4C12-B6D1-1E3647F6E32D}" type="pres">
      <dgm:prSet presAssocID="{FE917953-D3CE-42CE-820C-623CAA3EF8F8}" presName="node" presStyleLbl="node1" presStyleIdx="2" presStyleCnt="5" custScaleX="161451" custScaleY="169409" custRadScaleRad="119371" custRadScaleInc="-53283">
        <dgm:presLayoutVars>
          <dgm:bulletEnabled val="1"/>
        </dgm:presLayoutVars>
      </dgm:prSet>
      <dgm:spPr/>
      <dgm:t>
        <a:bodyPr/>
        <a:lstStyle/>
        <a:p>
          <a:endParaRPr lang="fr-CA"/>
        </a:p>
      </dgm:t>
    </dgm:pt>
    <dgm:pt modelId="{42481127-8D7B-458B-8F4D-7A81597E9D03}" type="pres">
      <dgm:prSet presAssocID="{FE917953-D3CE-42CE-820C-623CAA3EF8F8}" presName="spNode" presStyleCnt="0"/>
      <dgm:spPr/>
    </dgm:pt>
    <dgm:pt modelId="{273E9722-68E4-4FFA-AABF-01B1C6DE68FF}" type="pres">
      <dgm:prSet presAssocID="{B855B981-CD65-4973-86D1-B8CBD0947356}" presName="sibTrans" presStyleLbl="sibTrans1D1" presStyleIdx="2" presStyleCnt="5"/>
      <dgm:spPr/>
      <dgm:t>
        <a:bodyPr/>
        <a:lstStyle/>
        <a:p>
          <a:endParaRPr lang="fr-CA"/>
        </a:p>
      </dgm:t>
    </dgm:pt>
    <dgm:pt modelId="{B29DCA96-94B5-475E-939D-FAF906C4D132}" type="pres">
      <dgm:prSet presAssocID="{D556AD7D-6CBC-4932-B4F4-854506DCFECD}" presName="node" presStyleLbl="node1" presStyleIdx="3" presStyleCnt="5" custScaleX="163127" custScaleY="174874" custRadScaleRad="116196" custRadScaleInc="43662">
        <dgm:presLayoutVars>
          <dgm:bulletEnabled val="1"/>
        </dgm:presLayoutVars>
      </dgm:prSet>
      <dgm:spPr/>
      <dgm:t>
        <a:bodyPr/>
        <a:lstStyle/>
        <a:p>
          <a:endParaRPr lang="fr-CA"/>
        </a:p>
      </dgm:t>
    </dgm:pt>
    <dgm:pt modelId="{09BCEB0E-3A68-4A37-AF8C-05E315CBCE32}" type="pres">
      <dgm:prSet presAssocID="{D556AD7D-6CBC-4932-B4F4-854506DCFECD}" presName="spNode" presStyleCnt="0"/>
      <dgm:spPr/>
    </dgm:pt>
    <dgm:pt modelId="{735BB204-BE35-4D10-A6E5-F955F63874FF}" type="pres">
      <dgm:prSet presAssocID="{54D3E9B8-CCB4-4274-91BE-2FE7F2DBC1FD}" presName="sibTrans" presStyleLbl="sibTrans1D1" presStyleIdx="3" presStyleCnt="5"/>
      <dgm:spPr/>
      <dgm:t>
        <a:bodyPr/>
        <a:lstStyle/>
        <a:p>
          <a:endParaRPr lang="fr-CA"/>
        </a:p>
      </dgm:t>
    </dgm:pt>
    <dgm:pt modelId="{8DB2B6DC-0C63-459C-AFB2-E03FC04F73DD}" type="pres">
      <dgm:prSet presAssocID="{08DB8C43-6DE9-4EC4-B810-03B848F2C6CF}" presName="node" presStyleLbl="node1" presStyleIdx="4" presStyleCnt="5" custScaleX="179041" custScaleY="158581" custRadScaleRad="107752" custRadScaleInc="-3979">
        <dgm:presLayoutVars>
          <dgm:bulletEnabled val="1"/>
        </dgm:presLayoutVars>
      </dgm:prSet>
      <dgm:spPr/>
      <dgm:t>
        <a:bodyPr/>
        <a:lstStyle/>
        <a:p>
          <a:endParaRPr lang="fr-CA"/>
        </a:p>
      </dgm:t>
    </dgm:pt>
    <dgm:pt modelId="{40EA065D-6652-46B6-B79F-8828D470AA9B}" type="pres">
      <dgm:prSet presAssocID="{08DB8C43-6DE9-4EC4-B810-03B848F2C6CF}" presName="spNode" presStyleCnt="0"/>
      <dgm:spPr/>
    </dgm:pt>
    <dgm:pt modelId="{1F956C8A-325E-413E-B9C9-3C7BFBB12F88}" type="pres">
      <dgm:prSet presAssocID="{C5869AFC-CABF-412A-8922-048A656779FF}" presName="sibTrans" presStyleLbl="sibTrans1D1" presStyleIdx="4" presStyleCnt="5"/>
      <dgm:spPr/>
      <dgm:t>
        <a:bodyPr/>
        <a:lstStyle/>
        <a:p>
          <a:endParaRPr lang="fr-CA"/>
        </a:p>
      </dgm:t>
    </dgm:pt>
  </dgm:ptLst>
  <dgm:cxnLst>
    <dgm:cxn modelId="{5515534A-360C-40C6-9E97-F28240ABC683}" type="presOf" srcId="{B98E079E-85DC-45FD-889C-EDBC411052F0}" destId="{5A715C0B-1510-40D7-8B10-AD8285674921}" srcOrd="0" destOrd="0" presId="urn:microsoft.com/office/officeart/2005/8/layout/cycle5"/>
    <dgm:cxn modelId="{2D91B15E-1B3A-4434-A7C2-1AB6882C82D5}" type="presOf" srcId="{B855B981-CD65-4973-86D1-B8CBD0947356}" destId="{273E9722-68E4-4FFA-AABF-01B1C6DE68FF}" srcOrd="0" destOrd="0" presId="urn:microsoft.com/office/officeart/2005/8/layout/cycle5"/>
    <dgm:cxn modelId="{D1FE2BEE-7AF9-4718-92C7-62F2088EC184}" srcId="{B98E079E-85DC-45FD-889C-EDBC411052F0}" destId="{08DB8C43-6DE9-4EC4-B810-03B848F2C6CF}" srcOrd="4" destOrd="0" parTransId="{28FCCD3B-E5C0-4226-ABAB-9B60F17FE9AE}" sibTransId="{C5869AFC-CABF-412A-8922-048A656779FF}"/>
    <dgm:cxn modelId="{EE18CE56-2DA7-4D86-956C-2DB07EB3A3B9}" type="presOf" srcId="{08DB8C43-6DE9-4EC4-B810-03B848F2C6CF}" destId="{8DB2B6DC-0C63-459C-AFB2-E03FC04F73DD}" srcOrd="0" destOrd="0" presId="urn:microsoft.com/office/officeart/2005/8/layout/cycle5"/>
    <dgm:cxn modelId="{257D594E-01CB-4FF0-8C6A-D1D48AFCF02C}" srcId="{B98E079E-85DC-45FD-889C-EDBC411052F0}" destId="{CF1A8256-EE45-4EA1-A8F3-1485C9E6048D}" srcOrd="0" destOrd="0" parTransId="{F93C6C8B-EE46-4642-9673-7B42307105AD}" sibTransId="{AC1F4BDD-338A-4BED-BB5F-E774D874C547}"/>
    <dgm:cxn modelId="{267CB717-5773-4315-A741-707490BF6D90}" type="presOf" srcId="{9AB09B1B-7C4D-45B0-B6FE-C0206D799CBA}" destId="{6F27F7C6-BA43-4882-98DB-D0C0398677A1}" srcOrd="0" destOrd="0" presId="urn:microsoft.com/office/officeart/2005/8/layout/cycle5"/>
    <dgm:cxn modelId="{832FBB60-B825-4F33-8B74-9A074B0951B2}" type="presOf" srcId="{CF1A8256-EE45-4EA1-A8F3-1485C9E6048D}" destId="{22F1C1C9-54E5-4A9C-9C56-BCA38F08410C}" srcOrd="0" destOrd="0" presId="urn:microsoft.com/office/officeart/2005/8/layout/cycle5"/>
    <dgm:cxn modelId="{7EBC6157-0482-414E-9FF2-DB5586F1A875}" srcId="{B98E079E-85DC-45FD-889C-EDBC411052F0}" destId="{FE917953-D3CE-42CE-820C-623CAA3EF8F8}" srcOrd="2" destOrd="0" parTransId="{6AE0866A-CA28-4D7A-B15A-D4852A9CC8CD}" sibTransId="{B855B981-CD65-4973-86D1-B8CBD0947356}"/>
    <dgm:cxn modelId="{3F0B0B7E-F3F2-4DC4-99C9-B4B06064FC1F}" type="presOf" srcId="{D556AD7D-6CBC-4932-B4F4-854506DCFECD}" destId="{B29DCA96-94B5-475E-939D-FAF906C4D132}" srcOrd="0" destOrd="0" presId="urn:microsoft.com/office/officeart/2005/8/layout/cycle5"/>
    <dgm:cxn modelId="{DA040964-C590-4123-8E69-1C53C22BCEB8}" type="presOf" srcId="{41D30B62-E35A-4E8E-8D42-67D390CDFFAA}" destId="{F047FAD9-636A-475C-9CE6-1DD97DEFF6F3}" srcOrd="0" destOrd="0" presId="urn:microsoft.com/office/officeart/2005/8/layout/cycle5"/>
    <dgm:cxn modelId="{0BB263FE-5DC2-4BF6-94AF-4F3EE0353FB7}" type="presOf" srcId="{AC1F4BDD-338A-4BED-BB5F-E774D874C547}" destId="{315B3401-B140-4C60-8D9B-EB0A92AF68A9}" srcOrd="0" destOrd="0" presId="urn:microsoft.com/office/officeart/2005/8/layout/cycle5"/>
    <dgm:cxn modelId="{ABD2C185-BC90-4B2C-A6BF-5E80495260F5}" srcId="{B98E079E-85DC-45FD-889C-EDBC411052F0}" destId="{D556AD7D-6CBC-4932-B4F4-854506DCFECD}" srcOrd="3" destOrd="0" parTransId="{7807A6F5-8B1A-4A8C-A108-34AAAE7BC51A}" sibTransId="{54D3E9B8-CCB4-4274-91BE-2FE7F2DBC1FD}"/>
    <dgm:cxn modelId="{3E39E2C5-7EE8-4587-BE50-451B9A4E0B53}" type="presOf" srcId="{C5869AFC-CABF-412A-8922-048A656779FF}" destId="{1F956C8A-325E-413E-B9C9-3C7BFBB12F88}" srcOrd="0" destOrd="0" presId="urn:microsoft.com/office/officeart/2005/8/layout/cycle5"/>
    <dgm:cxn modelId="{61CF89D9-F3DC-4193-81D9-C174DB489C1D}" srcId="{B98E079E-85DC-45FD-889C-EDBC411052F0}" destId="{9AB09B1B-7C4D-45B0-B6FE-C0206D799CBA}" srcOrd="1" destOrd="0" parTransId="{8B9C2C30-30A3-4464-A080-416FA35AFE76}" sibTransId="{41D30B62-E35A-4E8E-8D42-67D390CDFFAA}"/>
    <dgm:cxn modelId="{361E5733-52D8-4157-802B-D070031B8575}" type="presOf" srcId="{FE917953-D3CE-42CE-820C-623CAA3EF8F8}" destId="{321D4926-441A-4C12-B6D1-1E3647F6E32D}" srcOrd="0" destOrd="0" presId="urn:microsoft.com/office/officeart/2005/8/layout/cycle5"/>
    <dgm:cxn modelId="{2AB9D56B-5E08-4408-AB66-C5ACCB55F1F6}" type="presOf" srcId="{54D3E9B8-CCB4-4274-91BE-2FE7F2DBC1FD}" destId="{735BB204-BE35-4D10-A6E5-F955F63874FF}" srcOrd="0" destOrd="0" presId="urn:microsoft.com/office/officeart/2005/8/layout/cycle5"/>
    <dgm:cxn modelId="{DBD6091D-0292-4CAE-9B0D-8A7ADDF39F74}" type="presParOf" srcId="{5A715C0B-1510-40D7-8B10-AD8285674921}" destId="{22F1C1C9-54E5-4A9C-9C56-BCA38F08410C}" srcOrd="0" destOrd="0" presId="urn:microsoft.com/office/officeart/2005/8/layout/cycle5"/>
    <dgm:cxn modelId="{18792757-F724-46DB-B65C-01EB495538D6}" type="presParOf" srcId="{5A715C0B-1510-40D7-8B10-AD8285674921}" destId="{B3EDA593-F33E-4805-AFD0-520433874D96}" srcOrd="1" destOrd="0" presId="urn:microsoft.com/office/officeart/2005/8/layout/cycle5"/>
    <dgm:cxn modelId="{CFA46981-40A8-489E-AD49-F05EF574D1EA}" type="presParOf" srcId="{5A715C0B-1510-40D7-8B10-AD8285674921}" destId="{315B3401-B140-4C60-8D9B-EB0A92AF68A9}" srcOrd="2" destOrd="0" presId="urn:microsoft.com/office/officeart/2005/8/layout/cycle5"/>
    <dgm:cxn modelId="{F5A47507-5F3A-492F-A0AB-E176791BCFF1}" type="presParOf" srcId="{5A715C0B-1510-40D7-8B10-AD8285674921}" destId="{6F27F7C6-BA43-4882-98DB-D0C0398677A1}" srcOrd="3" destOrd="0" presId="urn:microsoft.com/office/officeart/2005/8/layout/cycle5"/>
    <dgm:cxn modelId="{C1F75560-BC1D-4661-9BC7-842116AB2558}" type="presParOf" srcId="{5A715C0B-1510-40D7-8B10-AD8285674921}" destId="{54DEBA92-A6AE-4A45-9616-553073ACCC7C}" srcOrd="4" destOrd="0" presId="urn:microsoft.com/office/officeart/2005/8/layout/cycle5"/>
    <dgm:cxn modelId="{A9694D74-CF6C-42DF-885A-581F0A63B5FD}" type="presParOf" srcId="{5A715C0B-1510-40D7-8B10-AD8285674921}" destId="{F047FAD9-636A-475C-9CE6-1DD97DEFF6F3}" srcOrd="5" destOrd="0" presId="urn:microsoft.com/office/officeart/2005/8/layout/cycle5"/>
    <dgm:cxn modelId="{9BF98059-7504-4507-88C1-1315D86B5337}" type="presParOf" srcId="{5A715C0B-1510-40D7-8B10-AD8285674921}" destId="{321D4926-441A-4C12-B6D1-1E3647F6E32D}" srcOrd="6" destOrd="0" presId="urn:microsoft.com/office/officeart/2005/8/layout/cycle5"/>
    <dgm:cxn modelId="{C8FE1363-2A42-41C1-BE57-22F6B491257F}" type="presParOf" srcId="{5A715C0B-1510-40D7-8B10-AD8285674921}" destId="{42481127-8D7B-458B-8F4D-7A81597E9D03}" srcOrd="7" destOrd="0" presId="urn:microsoft.com/office/officeart/2005/8/layout/cycle5"/>
    <dgm:cxn modelId="{8FBB7EA0-E4AF-4A0E-AC36-F6CA7C04F549}" type="presParOf" srcId="{5A715C0B-1510-40D7-8B10-AD8285674921}" destId="{273E9722-68E4-4FFA-AABF-01B1C6DE68FF}" srcOrd="8" destOrd="0" presId="urn:microsoft.com/office/officeart/2005/8/layout/cycle5"/>
    <dgm:cxn modelId="{4C6529C0-1BAC-44E9-8CF8-0248B677860A}" type="presParOf" srcId="{5A715C0B-1510-40D7-8B10-AD8285674921}" destId="{B29DCA96-94B5-475E-939D-FAF906C4D132}" srcOrd="9" destOrd="0" presId="urn:microsoft.com/office/officeart/2005/8/layout/cycle5"/>
    <dgm:cxn modelId="{CCC93E5A-6003-4001-8EAF-0554168D5165}" type="presParOf" srcId="{5A715C0B-1510-40D7-8B10-AD8285674921}" destId="{09BCEB0E-3A68-4A37-AF8C-05E315CBCE32}" srcOrd="10" destOrd="0" presId="urn:microsoft.com/office/officeart/2005/8/layout/cycle5"/>
    <dgm:cxn modelId="{CBEF9F96-E58E-4B93-8B05-6ADB9AA48EA5}" type="presParOf" srcId="{5A715C0B-1510-40D7-8B10-AD8285674921}" destId="{735BB204-BE35-4D10-A6E5-F955F63874FF}" srcOrd="11" destOrd="0" presId="urn:microsoft.com/office/officeart/2005/8/layout/cycle5"/>
    <dgm:cxn modelId="{12A081F7-62C1-4A34-88BB-361460988401}" type="presParOf" srcId="{5A715C0B-1510-40D7-8B10-AD8285674921}" destId="{8DB2B6DC-0C63-459C-AFB2-E03FC04F73DD}" srcOrd="12" destOrd="0" presId="urn:microsoft.com/office/officeart/2005/8/layout/cycle5"/>
    <dgm:cxn modelId="{726BAEE1-EE82-468F-8989-404D68799282}" type="presParOf" srcId="{5A715C0B-1510-40D7-8B10-AD8285674921}" destId="{40EA065D-6652-46B6-B79F-8828D470AA9B}" srcOrd="13" destOrd="0" presId="urn:microsoft.com/office/officeart/2005/8/layout/cycle5"/>
    <dgm:cxn modelId="{323BF61F-9569-4E94-8C6D-66FDA111D9F7}" type="presParOf" srcId="{5A715C0B-1510-40D7-8B10-AD8285674921}" destId="{1F956C8A-325E-413E-B9C9-3C7BFBB12F88}" srcOrd="14"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915E97F-C8C1-485D-89F8-766BB746AA9E}" type="doc">
      <dgm:prSet loTypeId="urn:microsoft.com/office/officeart/2005/8/layout/radial4" loCatId="relationship" qsTypeId="urn:microsoft.com/office/officeart/2005/8/quickstyle/simple1" qsCatId="simple" csTypeId="urn:microsoft.com/office/officeart/2005/8/colors/accent1_3" csCatId="accent1" phldr="1"/>
      <dgm:spPr/>
      <dgm:t>
        <a:bodyPr/>
        <a:lstStyle/>
        <a:p>
          <a:endParaRPr lang="en-CA"/>
        </a:p>
      </dgm:t>
    </dgm:pt>
    <dgm:pt modelId="{E3FB6626-2AB0-43CB-8793-3EA54AEA35A3}">
      <dgm:prSet phldrT="[Text]" custT="1"/>
      <dgm:spPr>
        <a:solidFill>
          <a:srgbClr val="04456F"/>
        </a:solidFill>
      </dgm:spPr>
      <dgm:t>
        <a:bodyPr/>
        <a:lstStyle/>
        <a:p>
          <a:pPr>
            <a:lnSpc>
              <a:spcPct val="150000"/>
            </a:lnSpc>
          </a:pPr>
          <a:r>
            <a:rPr lang="fr-CA" sz="2200" b="1" noProof="0" dirty="0" smtClean="0">
              <a:solidFill>
                <a:schemeClr val="bg1"/>
              </a:solidFill>
              <a:latin typeface="Alte DIN 1451 Mittelschrift" panose="020B0603020202020204" pitchFamily="34" charset="0"/>
            </a:rPr>
            <a:t>AUTRES</a:t>
          </a:r>
          <a:r>
            <a:rPr lang="fr-CA" sz="2200" b="1" baseline="0" noProof="0" dirty="0" smtClean="0">
              <a:solidFill>
                <a:schemeClr val="bg1"/>
              </a:solidFill>
              <a:latin typeface="Alte DIN 1451 Mittelschrift" panose="020B0603020202020204" pitchFamily="34" charset="0"/>
            </a:rPr>
            <a:t> AVANTAGES </a:t>
          </a:r>
          <a:endParaRPr lang="fr-CA" sz="2200" b="1" noProof="0" dirty="0" smtClean="0">
            <a:solidFill>
              <a:schemeClr val="bg1"/>
            </a:solidFill>
            <a:latin typeface="Alte DIN 1451 Mittelschrift" panose="020B0603020202020204" pitchFamily="34" charset="0"/>
          </a:endParaRPr>
        </a:p>
      </dgm:t>
    </dgm:pt>
    <dgm:pt modelId="{C14D3CF0-0D45-4AA4-8CDF-574B2410DE31}" type="parTrans" cxnId="{4037F9CF-8509-4CDF-9CCB-0103BCEC4933}">
      <dgm:prSet/>
      <dgm:spPr/>
      <dgm:t>
        <a:bodyPr/>
        <a:lstStyle/>
        <a:p>
          <a:endParaRPr lang="fr-CA" noProof="0">
            <a:latin typeface="Alte DIN 1451 Mittelschrift" panose="020B0603020202020204" pitchFamily="34" charset="0"/>
          </a:endParaRPr>
        </a:p>
      </dgm:t>
    </dgm:pt>
    <dgm:pt modelId="{8A304667-2A11-4560-B327-920F18089F6A}" type="sibTrans" cxnId="{4037F9CF-8509-4CDF-9CCB-0103BCEC4933}">
      <dgm:prSet/>
      <dgm:spPr/>
      <dgm:t>
        <a:bodyPr/>
        <a:lstStyle/>
        <a:p>
          <a:endParaRPr lang="fr-CA" noProof="0">
            <a:latin typeface="Alte DIN 1451 Mittelschrift" panose="020B0603020202020204" pitchFamily="34" charset="0"/>
          </a:endParaRPr>
        </a:p>
      </dgm:t>
    </dgm:pt>
    <dgm:pt modelId="{66387052-A921-47CE-8BA6-052C1B3B81E3}">
      <dgm:prSet custT="1"/>
      <dgm:spPr>
        <a:solidFill>
          <a:srgbClr val="007DC5"/>
        </a:solidFill>
      </dgm:spPr>
      <dgm:t>
        <a:bodyPr/>
        <a:lstStyle/>
        <a:p>
          <a:pPr>
            <a:lnSpc>
              <a:spcPct val="150000"/>
            </a:lnSpc>
            <a:spcAft>
              <a:spcPts val="0"/>
            </a:spcAft>
          </a:pPr>
          <a:r>
            <a:rPr lang="fr-CA" sz="2000" b="1" dirty="0" smtClean="0">
              <a:solidFill>
                <a:schemeClr val="bg1"/>
              </a:solidFill>
              <a:latin typeface="Alte DIN 1451 Mittelschrift" panose="020B0603020202020204" pitchFamily="34" charset="0"/>
            </a:rPr>
            <a:t>FORMATION ET </a:t>
          </a:r>
          <a:r>
            <a:rPr lang="fr-CA" sz="2000" b="1" noProof="0" dirty="0" smtClean="0">
              <a:solidFill>
                <a:schemeClr val="bg1"/>
              </a:solidFill>
              <a:latin typeface="Alte DIN 1451 Mittelschrift" panose="020B0603020202020204" pitchFamily="34" charset="0"/>
            </a:rPr>
            <a:t>PERFECTIONNEMENT</a:t>
          </a:r>
        </a:p>
      </dgm:t>
    </dgm:pt>
    <dgm:pt modelId="{7881A727-F3C1-46C0-8E95-63CE906A683D}" type="parTrans" cxnId="{F282B044-E1EE-45A9-9F89-4CFF5D723714}">
      <dgm:prSet/>
      <dgm:spPr>
        <a:solidFill>
          <a:srgbClr val="007DC5"/>
        </a:solidFill>
      </dgm:spPr>
      <dgm:t>
        <a:bodyPr/>
        <a:lstStyle/>
        <a:p>
          <a:endParaRPr lang="fr-CA" noProof="0">
            <a:latin typeface="Alte DIN 1451 Mittelschrift" panose="020B0603020202020204" pitchFamily="34" charset="0"/>
          </a:endParaRPr>
        </a:p>
      </dgm:t>
    </dgm:pt>
    <dgm:pt modelId="{58C54D33-5001-4C1A-B235-F7618B6FA2F4}" type="sibTrans" cxnId="{F282B044-E1EE-45A9-9F89-4CFF5D723714}">
      <dgm:prSet/>
      <dgm:spPr/>
      <dgm:t>
        <a:bodyPr/>
        <a:lstStyle/>
        <a:p>
          <a:endParaRPr lang="fr-CA" noProof="0">
            <a:latin typeface="Alte DIN 1451 Mittelschrift" panose="020B0603020202020204" pitchFamily="34" charset="0"/>
          </a:endParaRPr>
        </a:p>
      </dgm:t>
    </dgm:pt>
    <dgm:pt modelId="{CF2C9213-D844-4A12-BF57-5D009F32A4D6}">
      <dgm:prSet custT="1"/>
      <dgm:spPr>
        <a:solidFill>
          <a:srgbClr val="007DC5"/>
        </a:solidFill>
      </dgm:spPr>
      <dgm:t>
        <a:bodyPr/>
        <a:lstStyle/>
        <a:p>
          <a:pPr>
            <a:lnSpc>
              <a:spcPct val="150000"/>
            </a:lnSpc>
            <a:spcAft>
              <a:spcPts val="0"/>
            </a:spcAft>
          </a:pPr>
          <a:r>
            <a:rPr lang="fr-CA" sz="2000" b="1" noProof="0" dirty="0" smtClean="0">
              <a:solidFill>
                <a:schemeClr val="bg1"/>
              </a:solidFill>
              <a:latin typeface="Alte DIN 1451 Mittelschrift" panose="020B0603020202020204" pitchFamily="34" charset="0"/>
            </a:rPr>
            <a:t>RÉGIME D’ASSURANCE</a:t>
          </a:r>
        </a:p>
        <a:p>
          <a:pPr>
            <a:lnSpc>
              <a:spcPct val="150000"/>
            </a:lnSpc>
            <a:spcAft>
              <a:spcPts val="0"/>
            </a:spcAft>
          </a:pPr>
          <a:r>
            <a:rPr lang="fr-CA" sz="2000" b="1" noProof="0" dirty="0" smtClean="0">
              <a:solidFill>
                <a:schemeClr val="bg1"/>
              </a:solidFill>
              <a:latin typeface="Alte DIN 1451 Mittelschrift" panose="020B0603020202020204" pitchFamily="34" charset="0"/>
            </a:rPr>
            <a:t>COLLECTIVE</a:t>
          </a:r>
        </a:p>
      </dgm:t>
    </dgm:pt>
    <dgm:pt modelId="{2EDE65F0-233E-43A0-89AE-24238D485BB9}" type="parTrans" cxnId="{A875F58E-9356-4B9D-BE39-18B12D8F75BF}">
      <dgm:prSet/>
      <dgm:spPr>
        <a:solidFill>
          <a:srgbClr val="007DC5"/>
        </a:solidFill>
      </dgm:spPr>
      <dgm:t>
        <a:bodyPr/>
        <a:lstStyle/>
        <a:p>
          <a:endParaRPr lang="fr-CA">
            <a:latin typeface="Alte DIN 1451 Mittelschrift" panose="020B0603020202020204" pitchFamily="34" charset="0"/>
          </a:endParaRPr>
        </a:p>
      </dgm:t>
    </dgm:pt>
    <dgm:pt modelId="{0EB9AC5A-C4B7-4F82-8382-56E17BA33700}" type="sibTrans" cxnId="{A875F58E-9356-4B9D-BE39-18B12D8F75BF}">
      <dgm:prSet/>
      <dgm:spPr/>
      <dgm:t>
        <a:bodyPr/>
        <a:lstStyle/>
        <a:p>
          <a:endParaRPr lang="fr-CA">
            <a:latin typeface="Alte DIN 1451 Mittelschrift" panose="020B0603020202020204" pitchFamily="34" charset="0"/>
          </a:endParaRPr>
        </a:p>
      </dgm:t>
    </dgm:pt>
    <dgm:pt modelId="{D37E5A09-C89F-4396-9025-3AF023A4C58D}">
      <dgm:prSet custT="1"/>
      <dgm:spPr>
        <a:solidFill>
          <a:srgbClr val="007DC5"/>
        </a:solidFill>
      </dgm:spPr>
      <dgm:t>
        <a:bodyPr/>
        <a:lstStyle/>
        <a:p>
          <a:pPr>
            <a:lnSpc>
              <a:spcPct val="150000"/>
            </a:lnSpc>
            <a:spcAft>
              <a:spcPts val="0"/>
            </a:spcAft>
          </a:pPr>
          <a:r>
            <a:rPr lang="fr-CA" sz="2000" b="1" noProof="0" dirty="0" smtClean="0">
              <a:solidFill>
                <a:schemeClr val="bg1"/>
              </a:solidFill>
              <a:latin typeface="Alte DIN 1451 Mittelschrift" panose="020B0603020202020204" pitchFamily="34" charset="0"/>
            </a:rPr>
            <a:t>RÉGIME DE RETRAITE </a:t>
          </a:r>
        </a:p>
      </dgm:t>
    </dgm:pt>
    <dgm:pt modelId="{58CA0C1D-22AD-4A06-8B4A-99C376663D79}" type="parTrans" cxnId="{A4429B1F-8CE3-4DB9-A23E-650F75FB308B}">
      <dgm:prSet/>
      <dgm:spPr>
        <a:solidFill>
          <a:srgbClr val="007DC5"/>
        </a:solidFill>
      </dgm:spPr>
      <dgm:t>
        <a:bodyPr/>
        <a:lstStyle/>
        <a:p>
          <a:endParaRPr lang="fr-CA">
            <a:latin typeface="Alte DIN 1451 Mittelschrift" panose="020B0603020202020204" pitchFamily="34" charset="0"/>
          </a:endParaRPr>
        </a:p>
      </dgm:t>
    </dgm:pt>
    <dgm:pt modelId="{FA6BC0AE-D991-43BD-8755-4E2023250399}" type="sibTrans" cxnId="{A4429B1F-8CE3-4DB9-A23E-650F75FB308B}">
      <dgm:prSet/>
      <dgm:spPr/>
      <dgm:t>
        <a:bodyPr/>
        <a:lstStyle/>
        <a:p>
          <a:endParaRPr lang="fr-CA">
            <a:latin typeface="Alte DIN 1451 Mittelschrift" panose="020B0603020202020204" pitchFamily="34" charset="0"/>
          </a:endParaRPr>
        </a:p>
      </dgm:t>
    </dgm:pt>
    <dgm:pt modelId="{F592040E-83CC-4070-83DE-6D3602A6267D}">
      <dgm:prSet custT="1"/>
      <dgm:spPr>
        <a:solidFill>
          <a:srgbClr val="007DC5"/>
        </a:solidFill>
      </dgm:spPr>
      <dgm:t>
        <a:bodyPr/>
        <a:lstStyle/>
        <a:p>
          <a:pPr>
            <a:lnSpc>
              <a:spcPct val="150000"/>
            </a:lnSpc>
            <a:spcAft>
              <a:spcPts val="0"/>
            </a:spcAft>
          </a:pPr>
          <a:r>
            <a:rPr lang="fr-CA" sz="2000" b="1" noProof="0" dirty="0" smtClean="0">
              <a:solidFill>
                <a:schemeClr val="bg1"/>
              </a:solidFill>
              <a:latin typeface="Alte DIN 1451 Mittelschrift" panose="020B0603020202020204" pitchFamily="34" charset="0"/>
            </a:rPr>
            <a:t>DROITS PARENTAUX </a:t>
          </a:r>
        </a:p>
      </dgm:t>
    </dgm:pt>
    <dgm:pt modelId="{49476A58-5B02-466A-9257-B5CDBFBA6AF4}" type="parTrans" cxnId="{45E7BBBD-7778-41F4-B44B-0E224CFBB12E}">
      <dgm:prSet/>
      <dgm:spPr>
        <a:solidFill>
          <a:srgbClr val="007DC5"/>
        </a:solidFill>
      </dgm:spPr>
      <dgm:t>
        <a:bodyPr/>
        <a:lstStyle/>
        <a:p>
          <a:endParaRPr lang="fr-CA">
            <a:latin typeface="Alte DIN 1451 Mittelschrift" panose="020B0603020202020204" pitchFamily="34" charset="0"/>
          </a:endParaRPr>
        </a:p>
      </dgm:t>
    </dgm:pt>
    <dgm:pt modelId="{45A9DBF8-6DCD-4A11-8CD5-932D887D1702}" type="sibTrans" cxnId="{45E7BBBD-7778-41F4-B44B-0E224CFBB12E}">
      <dgm:prSet/>
      <dgm:spPr/>
      <dgm:t>
        <a:bodyPr/>
        <a:lstStyle/>
        <a:p>
          <a:endParaRPr lang="fr-CA">
            <a:latin typeface="Alte DIN 1451 Mittelschrift" panose="020B0603020202020204" pitchFamily="34" charset="0"/>
          </a:endParaRPr>
        </a:p>
      </dgm:t>
    </dgm:pt>
    <dgm:pt modelId="{0C1FEC96-FE80-4A98-8255-61F201DEA19D}" type="pres">
      <dgm:prSet presAssocID="{1915E97F-C8C1-485D-89F8-766BB746AA9E}" presName="cycle" presStyleCnt="0">
        <dgm:presLayoutVars>
          <dgm:chMax val="1"/>
          <dgm:dir/>
          <dgm:animLvl val="ctr"/>
          <dgm:resizeHandles val="exact"/>
        </dgm:presLayoutVars>
      </dgm:prSet>
      <dgm:spPr/>
      <dgm:t>
        <a:bodyPr/>
        <a:lstStyle/>
        <a:p>
          <a:endParaRPr lang="en-US"/>
        </a:p>
      </dgm:t>
    </dgm:pt>
    <dgm:pt modelId="{A0ED266E-C8F1-4BA4-8281-218D9456B63B}" type="pres">
      <dgm:prSet presAssocID="{E3FB6626-2AB0-43CB-8793-3EA54AEA35A3}" presName="centerShape" presStyleLbl="node0" presStyleIdx="0" presStyleCnt="1" custScaleX="115785" custScaleY="100995" custLinFactNeighborX="-193" custLinFactNeighborY="-1188"/>
      <dgm:spPr/>
      <dgm:t>
        <a:bodyPr/>
        <a:lstStyle/>
        <a:p>
          <a:endParaRPr lang="en-US"/>
        </a:p>
      </dgm:t>
    </dgm:pt>
    <dgm:pt modelId="{251C6DF7-09CC-4E05-B127-59C3F21C681D}" type="pres">
      <dgm:prSet presAssocID="{7881A727-F3C1-46C0-8E95-63CE906A683D}" presName="parTrans" presStyleLbl="bgSibTrans2D1" presStyleIdx="0" presStyleCnt="4" custLinFactNeighborX="4513" custLinFactNeighborY="-2372"/>
      <dgm:spPr/>
      <dgm:t>
        <a:bodyPr/>
        <a:lstStyle/>
        <a:p>
          <a:endParaRPr lang="en-US"/>
        </a:p>
      </dgm:t>
    </dgm:pt>
    <dgm:pt modelId="{4C226F16-D997-4ADB-A7B4-706EADD5B8F8}" type="pres">
      <dgm:prSet presAssocID="{66387052-A921-47CE-8BA6-052C1B3B81E3}" presName="node" presStyleLbl="node1" presStyleIdx="0" presStyleCnt="4" custScaleX="122350" custRadScaleRad="101833" custRadScaleInc="-874">
        <dgm:presLayoutVars>
          <dgm:bulletEnabled val="1"/>
        </dgm:presLayoutVars>
      </dgm:prSet>
      <dgm:spPr/>
      <dgm:t>
        <a:bodyPr/>
        <a:lstStyle/>
        <a:p>
          <a:endParaRPr lang="en-US"/>
        </a:p>
      </dgm:t>
    </dgm:pt>
    <dgm:pt modelId="{05E57BCA-83AC-4045-9D17-DCA392BE2DF4}" type="pres">
      <dgm:prSet presAssocID="{2EDE65F0-233E-43A0-89AE-24238D485BB9}" presName="parTrans" presStyleLbl="bgSibTrans2D1" presStyleIdx="1" presStyleCnt="4"/>
      <dgm:spPr/>
      <dgm:t>
        <a:bodyPr/>
        <a:lstStyle/>
        <a:p>
          <a:endParaRPr lang="fr-CA"/>
        </a:p>
      </dgm:t>
    </dgm:pt>
    <dgm:pt modelId="{EF653FC2-7A8A-4E2A-B045-B9775D7D6187}" type="pres">
      <dgm:prSet presAssocID="{CF2C9213-D844-4A12-BF57-5D009F32A4D6}" presName="node" presStyleLbl="node1" presStyleIdx="1" presStyleCnt="4" custScaleX="151049" custRadScaleRad="103783" custRadScaleInc="-9242">
        <dgm:presLayoutVars>
          <dgm:bulletEnabled val="1"/>
        </dgm:presLayoutVars>
      </dgm:prSet>
      <dgm:spPr/>
      <dgm:t>
        <a:bodyPr/>
        <a:lstStyle/>
        <a:p>
          <a:endParaRPr lang="fr-CA"/>
        </a:p>
      </dgm:t>
    </dgm:pt>
    <dgm:pt modelId="{59EA0017-0EDE-4F38-AF03-E9D2CE6C97B3}" type="pres">
      <dgm:prSet presAssocID="{58CA0C1D-22AD-4A06-8B4A-99C376663D79}" presName="parTrans" presStyleLbl="bgSibTrans2D1" presStyleIdx="2" presStyleCnt="4"/>
      <dgm:spPr/>
      <dgm:t>
        <a:bodyPr/>
        <a:lstStyle/>
        <a:p>
          <a:endParaRPr lang="fr-CA"/>
        </a:p>
      </dgm:t>
    </dgm:pt>
    <dgm:pt modelId="{56F230EF-E10E-4D95-8192-42922A70C859}" type="pres">
      <dgm:prSet presAssocID="{D37E5A09-C89F-4396-9025-3AF023A4C58D}" presName="node" presStyleLbl="node1" presStyleIdx="2" presStyleCnt="4" custScaleX="137181" custRadScaleRad="104841" custRadScaleInc="11508">
        <dgm:presLayoutVars>
          <dgm:bulletEnabled val="1"/>
        </dgm:presLayoutVars>
      </dgm:prSet>
      <dgm:spPr/>
      <dgm:t>
        <a:bodyPr/>
        <a:lstStyle/>
        <a:p>
          <a:endParaRPr lang="fr-CA"/>
        </a:p>
      </dgm:t>
    </dgm:pt>
    <dgm:pt modelId="{48671031-3963-4709-A480-82D1EBAFD991}" type="pres">
      <dgm:prSet presAssocID="{49476A58-5B02-466A-9257-B5CDBFBA6AF4}" presName="parTrans" presStyleLbl="bgSibTrans2D1" presStyleIdx="3" presStyleCnt="4" custLinFactNeighborX="-6657" custLinFactNeighborY="-1069"/>
      <dgm:spPr/>
      <dgm:t>
        <a:bodyPr/>
        <a:lstStyle/>
        <a:p>
          <a:endParaRPr lang="fr-CA"/>
        </a:p>
      </dgm:t>
    </dgm:pt>
    <dgm:pt modelId="{42573115-6B70-41CF-A5E8-4BC8829D61A8}" type="pres">
      <dgm:prSet presAssocID="{F592040E-83CC-4070-83DE-6D3602A6267D}" presName="node" presStyleLbl="node1" presStyleIdx="3" presStyleCnt="4" custScaleX="118681" custRadScaleRad="101568" custRadScaleInc="788">
        <dgm:presLayoutVars>
          <dgm:bulletEnabled val="1"/>
        </dgm:presLayoutVars>
      </dgm:prSet>
      <dgm:spPr/>
      <dgm:t>
        <a:bodyPr/>
        <a:lstStyle/>
        <a:p>
          <a:endParaRPr lang="fr-CA"/>
        </a:p>
      </dgm:t>
    </dgm:pt>
  </dgm:ptLst>
  <dgm:cxnLst>
    <dgm:cxn modelId="{45E7BBBD-7778-41F4-B44B-0E224CFBB12E}" srcId="{E3FB6626-2AB0-43CB-8793-3EA54AEA35A3}" destId="{F592040E-83CC-4070-83DE-6D3602A6267D}" srcOrd="3" destOrd="0" parTransId="{49476A58-5B02-466A-9257-B5CDBFBA6AF4}" sibTransId="{45A9DBF8-6DCD-4A11-8CD5-932D887D1702}"/>
    <dgm:cxn modelId="{65A6201A-6F2F-413D-9244-E95FFCA2875A}" type="presOf" srcId="{CF2C9213-D844-4A12-BF57-5D009F32A4D6}" destId="{EF653FC2-7A8A-4E2A-B045-B9775D7D6187}" srcOrd="0" destOrd="0" presId="urn:microsoft.com/office/officeart/2005/8/layout/radial4"/>
    <dgm:cxn modelId="{15329404-779B-4379-9DEE-2D13D6BF6F9A}" type="presOf" srcId="{D37E5A09-C89F-4396-9025-3AF023A4C58D}" destId="{56F230EF-E10E-4D95-8192-42922A70C859}" srcOrd="0" destOrd="0" presId="urn:microsoft.com/office/officeart/2005/8/layout/radial4"/>
    <dgm:cxn modelId="{D337DDF3-5E16-461C-9321-087E729580E4}" type="presOf" srcId="{2EDE65F0-233E-43A0-89AE-24238D485BB9}" destId="{05E57BCA-83AC-4045-9D17-DCA392BE2DF4}" srcOrd="0" destOrd="0" presId="urn:microsoft.com/office/officeart/2005/8/layout/radial4"/>
    <dgm:cxn modelId="{E4AD1200-C36A-41A4-A230-CDB3A79A36FA}" type="presOf" srcId="{1915E97F-C8C1-485D-89F8-766BB746AA9E}" destId="{0C1FEC96-FE80-4A98-8255-61F201DEA19D}" srcOrd="0" destOrd="0" presId="urn:microsoft.com/office/officeart/2005/8/layout/radial4"/>
    <dgm:cxn modelId="{9A41D2D2-73F6-45F4-B9C2-1DF0D4B9D718}" type="presOf" srcId="{58CA0C1D-22AD-4A06-8B4A-99C376663D79}" destId="{59EA0017-0EDE-4F38-AF03-E9D2CE6C97B3}" srcOrd="0" destOrd="0" presId="urn:microsoft.com/office/officeart/2005/8/layout/radial4"/>
    <dgm:cxn modelId="{A4429B1F-8CE3-4DB9-A23E-650F75FB308B}" srcId="{E3FB6626-2AB0-43CB-8793-3EA54AEA35A3}" destId="{D37E5A09-C89F-4396-9025-3AF023A4C58D}" srcOrd="2" destOrd="0" parTransId="{58CA0C1D-22AD-4A06-8B4A-99C376663D79}" sibTransId="{FA6BC0AE-D991-43BD-8755-4E2023250399}"/>
    <dgm:cxn modelId="{081200F1-E7B1-4258-A47C-E1F882D64BC0}" type="presOf" srcId="{E3FB6626-2AB0-43CB-8793-3EA54AEA35A3}" destId="{A0ED266E-C8F1-4BA4-8281-218D9456B63B}" srcOrd="0" destOrd="0" presId="urn:microsoft.com/office/officeart/2005/8/layout/radial4"/>
    <dgm:cxn modelId="{122B2D6A-9F10-4C64-857B-33955EB887D6}" type="presOf" srcId="{66387052-A921-47CE-8BA6-052C1B3B81E3}" destId="{4C226F16-D997-4ADB-A7B4-706EADD5B8F8}" srcOrd="0" destOrd="0" presId="urn:microsoft.com/office/officeart/2005/8/layout/radial4"/>
    <dgm:cxn modelId="{A875F58E-9356-4B9D-BE39-18B12D8F75BF}" srcId="{E3FB6626-2AB0-43CB-8793-3EA54AEA35A3}" destId="{CF2C9213-D844-4A12-BF57-5D009F32A4D6}" srcOrd="1" destOrd="0" parTransId="{2EDE65F0-233E-43A0-89AE-24238D485BB9}" sibTransId="{0EB9AC5A-C4B7-4F82-8382-56E17BA33700}"/>
    <dgm:cxn modelId="{4037F9CF-8509-4CDF-9CCB-0103BCEC4933}" srcId="{1915E97F-C8C1-485D-89F8-766BB746AA9E}" destId="{E3FB6626-2AB0-43CB-8793-3EA54AEA35A3}" srcOrd="0" destOrd="0" parTransId="{C14D3CF0-0D45-4AA4-8CDF-574B2410DE31}" sibTransId="{8A304667-2A11-4560-B327-920F18089F6A}"/>
    <dgm:cxn modelId="{CD83AE85-F662-49B8-AFFF-B8F471C1EB23}" type="presOf" srcId="{7881A727-F3C1-46C0-8E95-63CE906A683D}" destId="{251C6DF7-09CC-4E05-B127-59C3F21C681D}" srcOrd="0" destOrd="0" presId="urn:microsoft.com/office/officeart/2005/8/layout/radial4"/>
    <dgm:cxn modelId="{7BA845EC-66B7-4CA9-8F58-767217410C7A}" type="presOf" srcId="{F592040E-83CC-4070-83DE-6D3602A6267D}" destId="{42573115-6B70-41CF-A5E8-4BC8829D61A8}" srcOrd="0" destOrd="0" presId="urn:microsoft.com/office/officeart/2005/8/layout/radial4"/>
    <dgm:cxn modelId="{F282B044-E1EE-45A9-9F89-4CFF5D723714}" srcId="{E3FB6626-2AB0-43CB-8793-3EA54AEA35A3}" destId="{66387052-A921-47CE-8BA6-052C1B3B81E3}" srcOrd="0" destOrd="0" parTransId="{7881A727-F3C1-46C0-8E95-63CE906A683D}" sibTransId="{58C54D33-5001-4C1A-B235-F7618B6FA2F4}"/>
    <dgm:cxn modelId="{D8C90894-65EC-49E2-86B7-8C2182C162A2}" type="presOf" srcId="{49476A58-5B02-466A-9257-B5CDBFBA6AF4}" destId="{48671031-3963-4709-A480-82D1EBAFD991}" srcOrd="0" destOrd="0" presId="urn:microsoft.com/office/officeart/2005/8/layout/radial4"/>
    <dgm:cxn modelId="{F6CC268C-DD9B-4041-A333-0D0AD675E2BD}" type="presParOf" srcId="{0C1FEC96-FE80-4A98-8255-61F201DEA19D}" destId="{A0ED266E-C8F1-4BA4-8281-218D9456B63B}" srcOrd="0" destOrd="0" presId="urn:microsoft.com/office/officeart/2005/8/layout/radial4"/>
    <dgm:cxn modelId="{2230EBF7-EAD3-4D0C-BF4D-72775D77B35E}" type="presParOf" srcId="{0C1FEC96-FE80-4A98-8255-61F201DEA19D}" destId="{251C6DF7-09CC-4E05-B127-59C3F21C681D}" srcOrd="1" destOrd="0" presId="urn:microsoft.com/office/officeart/2005/8/layout/radial4"/>
    <dgm:cxn modelId="{1B02A568-BA6B-4A02-8883-B70C4CA4E4BF}" type="presParOf" srcId="{0C1FEC96-FE80-4A98-8255-61F201DEA19D}" destId="{4C226F16-D997-4ADB-A7B4-706EADD5B8F8}" srcOrd="2" destOrd="0" presId="urn:microsoft.com/office/officeart/2005/8/layout/radial4"/>
    <dgm:cxn modelId="{B72452CB-556F-4063-A8B2-1CC0C4F55235}" type="presParOf" srcId="{0C1FEC96-FE80-4A98-8255-61F201DEA19D}" destId="{05E57BCA-83AC-4045-9D17-DCA392BE2DF4}" srcOrd="3" destOrd="0" presId="urn:microsoft.com/office/officeart/2005/8/layout/radial4"/>
    <dgm:cxn modelId="{DCF957B0-4351-44C0-B9AB-65502B9F273D}" type="presParOf" srcId="{0C1FEC96-FE80-4A98-8255-61F201DEA19D}" destId="{EF653FC2-7A8A-4E2A-B045-B9775D7D6187}" srcOrd="4" destOrd="0" presId="urn:microsoft.com/office/officeart/2005/8/layout/radial4"/>
    <dgm:cxn modelId="{55758DD8-73B2-466B-ADD3-D7301001D301}" type="presParOf" srcId="{0C1FEC96-FE80-4A98-8255-61F201DEA19D}" destId="{59EA0017-0EDE-4F38-AF03-E9D2CE6C97B3}" srcOrd="5" destOrd="0" presId="urn:microsoft.com/office/officeart/2005/8/layout/radial4"/>
    <dgm:cxn modelId="{3AEB74D9-FAD2-44C3-95AF-2C872E0607EE}" type="presParOf" srcId="{0C1FEC96-FE80-4A98-8255-61F201DEA19D}" destId="{56F230EF-E10E-4D95-8192-42922A70C859}" srcOrd="6" destOrd="0" presId="urn:microsoft.com/office/officeart/2005/8/layout/radial4"/>
    <dgm:cxn modelId="{457924AE-FE2B-45B3-8471-6F2BFEB7C06A}" type="presParOf" srcId="{0C1FEC96-FE80-4A98-8255-61F201DEA19D}" destId="{48671031-3963-4709-A480-82D1EBAFD991}" srcOrd="7" destOrd="0" presId="urn:microsoft.com/office/officeart/2005/8/layout/radial4"/>
    <dgm:cxn modelId="{FFA0E87B-8CCC-4F9A-8DD5-AADDC36CCB7B}" type="presParOf" srcId="{0C1FEC96-FE80-4A98-8255-61F201DEA19D}" destId="{42573115-6B70-41CF-A5E8-4BC8829D61A8}" srcOrd="8" destOrd="0" presId="urn:microsoft.com/office/officeart/2005/8/layout/radial4"/>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8C104E14-BB25-4F0B-880A-00F941FC957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CA"/>
        </a:p>
      </dgm:t>
    </dgm:pt>
    <dgm:pt modelId="{09BD9B53-0C39-4000-81E0-001DD504E2E0}">
      <dgm:prSet phldrT="[Texte]" custT="1"/>
      <dgm:spPr>
        <a:solidFill>
          <a:srgbClr val="007DC5"/>
        </a:solidFill>
      </dgm:spPr>
      <dgm:t>
        <a:bodyPr/>
        <a:lstStyle/>
        <a:p>
          <a:pPr algn="ctr"/>
          <a:r>
            <a:rPr lang="fr-CA" sz="2000" dirty="0" smtClean="0">
              <a:solidFill>
                <a:schemeClr val="bg1"/>
              </a:solidFill>
              <a:latin typeface="Alte DIN 1451 Mittelschrift" panose="020B0603020202020204" pitchFamily="34" charset="0"/>
            </a:rPr>
            <a:t>La rencontre disciplinaire ou administrative doit être convoquée par avis écrit au moins 48 heures</a:t>
          </a:r>
          <a:br>
            <a:rPr lang="fr-CA" sz="2000" dirty="0" smtClean="0">
              <a:solidFill>
                <a:schemeClr val="bg1"/>
              </a:solidFill>
              <a:latin typeface="Alte DIN 1451 Mittelschrift" panose="020B0603020202020204" pitchFamily="34" charset="0"/>
            </a:rPr>
          </a:br>
          <a:r>
            <a:rPr lang="fr-CA" sz="2000" dirty="0" smtClean="0">
              <a:solidFill>
                <a:schemeClr val="bg1"/>
              </a:solidFill>
              <a:latin typeface="Alte DIN 1451 Mittelschrift" panose="020B0603020202020204" pitchFamily="34" charset="0"/>
            </a:rPr>
            <a:t>à l’avance </a:t>
          </a:r>
          <a:endParaRPr lang="fr-CA" sz="2000" dirty="0">
            <a:solidFill>
              <a:schemeClr val="bg1"/>
            </a:solidFill>
            <a:latin typeface="Alte DIN 1451 Mittelschrift" panose="020B0603020202020204" pitchFamily="34" charset="0"/>
          </a:endParaRPr>
        </a:p>
      </dgm:t>
    </dgm:pt>
    <dgm:pt modelId="{3783F5D6-CEC1-44AD-A7E2-2DBA70E18AD2}" type="parTrans" cxnId="{07243F98-9E40-4AA6-9FD3-93A6EE13C7D4}">
      <dgm:prSet/>
      <dgm:spPr/>
      <dgm:t>
        <a:bodyPr/>
        <a:lstStyle/>
        <a:p>
          <a:endParaRPr lang="fr-CA" sz="2000">
            <a:latin typeface="Alte DIN 1451 Mittelschrift" panose="020B0603020202020204" pitchFamily="34" charset="0"/>
          </a:endParaRPr>
        </a:p>
      </dgm:t>
    </dgm:pt>
    <dgm:pt modelId="{64830418-2909-4DCB-9439-4FC43AFB2741}" type="sibTrans" cxnId="{07243F98-9E40-4AA6-9FD3-93A6EE13C7D4}">
      <dgm:prSet/>
      <dgm:spPr/>
      <dgm:t>
        <a:bodyPr/>
        <a:lstStyle/>
        <a:p>
          <a:endParaRPr lang="fr-CA" sz="2000">
            <a:latin typeface="Alte DIN 1451 Mittelschrift" panose="020B0603020202020204" pitchFamily="34" charset="0"/>
          </a:endParaRPr>
        </a:p>
      </dgm:t>
    </dgm:pt>
    <dgm:pt modelId="{2BE3499F-B777-44DB-9B7A-5DA2AE834728}">
      <dgm:prSet phldrT="[Texte]" custT="1"/>
      <dgm:spPr>
        <a:solidFill>
          <a:srgbClr val="007DC5"/>
        </a:solidFill>
      </dgm:spPr>
      <dgm:t>
        <a:bodyPr/>
        <a:lstStyle/>
        <a:p>
          <a:pPr algn="ctr"/>
          <a:r>
            <a:rPr lang="fr-CA" sz="2000" dirty="0" smtClean="0">
              <a:solidFill>
                <a:schemeClr val="bg1"/>
              </a:solidFill>
              <a:latin typeface="Alte DIN 1451 Mittelschrift" panose="020B0603020202020204" pitchFamily="34" charset="0"/>
            </a:rPr>
            <a:t>Lors de la rencontre, il est possible d’être accompagné par un représentant du SPPROC</a:t>
          </a:r>
          <a:endParaRPr lang="fr-CA" sz="2000" dirty="0">
            <a:solidFill>
              <a:schemeClr val="bg1"/>
            </a:solidFill>
            <a:latin typeface="Alte DIN 1451 Mittelschrift" panose="020B0603020202020204" pitchFamily="34" charset="0"/>
          </a:endParaRPr>
        </a:p>
      </dgm:t>
    </dgm:pt>
    <dgm:pt modelId="{10277FE6-3528-4901-B0B3-A36242EADFA2}" type="parTrans" cxnId="{692D5BEB-9D56-4905-8DB5-FFCFB0953513}">
      <dgm:prSet/>
      <dgm:spPr/>
      <dgm:t>
        <a:bodyPr/>
        <a:lstStyle/>
        <a:p>
          <a:endParaRPr lang="fr-CA" sz="2000">
            <a:latin typeface="Alte DIN 1451 Mittelschrift" panose="020B0603020202020204" pitchFamily="34" charset="0"/>
          </a:endParaRPr>
        </a:p>
      </dgm:t>
    </dgm:pt>
    <dgm:pt modelId="{5A2377F3-F515-4FA0-92EA-68B52BF9E04B}" type="sibTrans" cxnId="{692D5BEB-9D56-4905-8DB5-FFCFB0953513}">
      <dgm:prSet/>
      <dgm:spPr/>
      <dgm:t>
        <a:bodyPr/>
        <a:lstStyle/>
        <a:p>
          <a:endParaRPr lang="fr-CA" sz="2000">
            <a:latin typeface="Alte DIN 1451 Mittelschrift" panose="020B0603020202020204" pitchFamily="34" charset="0"/>
          </a:endParaRPr>
        </a:p>
      </dgm:t>
    </dgm:pt>
    <dgm:pt modelId="{DEFDAF1E-0EFD-45D6-B33E-185C4BDF1221}">
      <dgm:prSet phldrT="[Texte]" custT="1"/>
      <dgm:spPr>
        <a:solidFill>
          <a:srgbClr val="007DC5"/>
        </a:solidFill>
      </dgm:spPr>
      <dgm:t>
        <a:bodyPr/>
        <a:lstStyle/>
        <a:p>
          <a:pPr algn="ctr"/>
          <a:r>
            <a:rPr lang="fr-CA" sz="2000" dirty="0" smtClean="0">
              <a:solidFill>
                <a:schemeClr val="bg1"/>
              </a:solidFill>
              <a:latin typeface="Alte DIN 1451 Mittelschrift" panose="020B0603020202020204" pitchFamily="34" charset="0"/>
            </a:rPr>
            <a:t>La mesure disciplinaire est retirée du dossier </a:t>
          </a:r>
          <a:br>
            <a:rPr lang="fr-CA" sz="2000" dirty="0" smtClean="0">
              <a:solidFill>
                <a:schemeClr val="bg1"/>
              </a:solidFill>
              <a:latin typeface="Alte DIN 1451 Mittelschrift" panose="020B0603020202020204" pitchFamily="34" charset="0"/>
            </a:rPr>
          </a:br>
          <a:r>
            <a:rPr lang="fr-CA" sz="2000" dirty="0" smtClean="0">
              <a:solidFill>
                <a:schemeClr val="bg1"/>
              </a:solidFill>
              <a:latin typeface="Alte DIN 1451 Mittelschrift" panose="020B0603020202020204" pitchFamily="34" charset="0"/>
            </a:rPr>
            <a:t>18 mois effectivement travaillés suivant son dépôt s’il n’y pas de récidive </a:t>
          </a:r>
          <a:endParaRPr lang="fr-CA" sz="2000" dirty="0">
            <a:solidFill>
              <a:schemeClr val="bg1"/>
            </a:solidFill>
            <a:latin typeface="Alte DIN 1451 Mittelschrift" panose="020B0603020202020204" pitchFamily="34" charset="0"/>
          </a:endParaRPr>
        </a:p>
      </dgm:t>
    </dgm:pt>
    <dgm:pt modelId="{7F4BA7DE-F68A-4A9F-A163-BC275AFC21AE}" type="parTrans" cxnId="{B1359B9E-3683-4321-88E3-594627388373}">
      <dgm:prSet/>
      <dgm:spPr/>
      <dgm:t>
        <a:bodyPr/>
        <a:lstStyle/>
        <a:p>
          <a:endParaRPr lang="fr-CA" sz="2000">
            <a:latin typeface="Alte DIN 1451 Mittelschrift" panose="020B0603020202020204" pitchFamily="34" charset="0"/>
          </a:endParaRPr>
        </a:p>
      </dgm:t>
    </dgm:pt>
    <dgm:pt modelId="{7C68F5DB-0CAA-4D3E-91B2-B580A54CE4AB}" type="sibTrans" cxnId="{B1359B9E-3683-4321-88E3-594627388373}">
      <dgm:prSet/>
      <dgm:spPr/>
      <dgm:t>
        <a:bodyPr/>
        <a:lstStyle/>
        <a:p>
          <a:endParaRPr lang="fr-CA" sz="2000">
            <a:latin typeface="Alte DIN 1451 Mittelschrift" panose="020B0603020202020204" pitchFamily="34" charset="0"/>
          </a:endParaRPr>
        </a:p>
      </dgm:t>
    </dgm:pt>
    <dgm:pt modelId="{4545D275-0BEB-4E0C-BF2D-7A514521C653}">
      <dgm:prSet phldrT="[Texte]" custT="1"/>
      <dgm:spPr>
        <a:solidFill>
          <a:srgbClr val="007DC5"/>
        </a:solidFill>
      </dgm:spPr>
      <dgm:t>
        <a:bodyPr/>
        <a:lstStyle/>
        <a:p>
          <a:pPr algn="ctr"/>
          <a:r>
            <a:rPr lang="fr-CA" sz="2000" dirty="0" smtClean="0">
              <a:solidFill>
                <a:schemeClr val="bg1"/>
              </a:solidFill>
              <a:latin typeface="Alte DIN 1451 Mittelschrift" panose="020B0603020202020204" pitchFamily="34" charset="0"/>
            </a:rPr>
            <a:t>Cet avis indique la nature de la mesure reprochée, elle ne peut excéder 60 jours ouvrables de l’incident ou de la connaissance du fait</a:t>
          </a:r>
          <a:endParaRPr lang="fr-CA" sz="2000" dirty="0">
            <a:solidFill>
              <a:schemeClr val="bg1"/>
            </a:solidFill>
            <a:latin typeface="Alte DIN 1451 Mittelschrift" panose="020B0603020202020204" pitchFamily="34" charset="0"/>
          </a:endParaRPr>
        </a:p>
      </dgm:t>
    </dgm:pt>
    <dgm:pt modelId="{D5B1A4E5-F357-4434-8EC1-188081FA4CD5}" type="parTrans" cxnId="{2D516129-1D38-4F6E-BCF1-155B9D8CD04E}">
      <dgm:prSet/>
      <dgm:spPr/>
      <dgm:t>
        <a:bodyPr/>
        <a:lstStyle/>
        <a:p>
          <a:endParaRPr lang="fr-CA" sz="2000">
            <a:latin typeface="Alte DIN 1451 Mittelschrift" panose="020B0603020202020204" pitchFamily="34" charset="0"/>
          </a:endParaRPr>
        </a:p>
      </dgm:t>
    </dgm:pt>
    <dgm:pt modelId="{8DBFA957-BA19-4647-A717-1A450ADC9BE2}" type="sibTrans" cxnId="{2D516129-1D38-4F6E-BCF1-155B9D8CD04E}">
      <dgm:prSet/>
      <dgm:spPr/>
      <dgm:t>
        <a:bodyPr/>
        <a:lstStyle/>
        <a:p>
          <a:endParaRPr lang="fr-CA" sz="2000">
            <a:latin typeface="Alte DIN 1451 Mittelschrift" panose="020B0603020202020204" pitchFamily="34" charset="0"/>
          </a:endParaRPr>
        </a:p>
      </dgm:t>
    </dgm:pt>
    <dgm:pt modelId="{E8E2C4A2-4FB9-4DAD-BD7A-32856FF9E512}" type="pres">
      <dgm:prSet presAssocID="{8C104E14-BB25-4F0B-880A-00F941FC957A}" presName="Name0" presStyleCnt="0">
        <dgm:presLayoutVars>
          <dgm:dir/>
          <dgm:resizeHandles val="exact"/>
        </dgm:presLayoutVars>
      </dgm:prSet>
      <dgm:spPr/>
      <dgm:t>
        <a:bodyPr/>
        <a:lstStyle/>
        <a:p>
          <a:endParaRPr lang="fr-CA"/>
        </a:p>
      </dgm:t>
    </dgm:pt>
    <dgm:pt modelId="{066BFA48-CF62-4202-BCEA-BC7CC22A1440}" type="pres">
      <dgm:prSet presAssocID="{09BD9B53-0C39-4000-81E0-001DD504E2E0}" presName="node" presStyleLbl="node1" presStyleIdx="0" presStyleCnt="4">
        <dgm:presLayoutVars>
          <dgm:bulletEnabled val="1"/>
        </dgm:presLayoutVars>
      </dgm:prSet>
      <dgm:spPr/>
      <dgm:t>
        <a:bodyPr/>
        <a:lstStyle/>
        <a:p>
          <a:endParaRPr lang="fr-CA"/>
        </a:p>
      </dgm:t>
    </dgm:pt>
    <dgm:pt modelId="{DE91D190-BF6B-46FD-A201-EE308FDB029E}" type="pres">
      <dgm:prSet presAssocID="{64830418-2909-4DCB-9439-4FC43AFB2741}" presName="sibTrans" presStyleCnt="0"/>
      <dgm:spPr/>
    </dgm:pt>
    <dgm:pt modelId="{6D782185-1A88-41BB-BE24-CF330C5141BD}" type="pres">
      <dgm:prSet presAssocID="{4545D275-0BEB-4E0C-BF2D-7A514521C653}" presName="node" presStyleLbl="node1" presStyleIdx="1" presStyleCnt="4">
        <dgm:presLayoutVars>
          <dgm:bulletEnabled val="1"/>
        </dgm:presLayoutVars>
      </dgm:prSet>
      <dgm:spPr/>
      <dgm:t>
        <a:bodyPr/>
        <a:lstStyle/>
        <a:p>
          <a:endParaRPr lang="fr-CA"/>
        </a:p>
      </dgm:t>
    </dgm:pt>
    <dgm:pt modelId="{F944D261-7F0E-47F6-82A8-2AC426B18EC0}" type="pres">
      <dgm:prSet presAssocID="{8DBFA957-BA19-4647-A717-1A450ADC9BE2}" presName="sibTrans" presStyleCnt="0"/>
      <dgm:spPr/>
    </dgm:pt>
    <dgm:pt modelId="{0D57A97A-64D4-4E18-9A16-1553E54D33B5}" type="pres">
      <dgm:prSet presAssocID="{2BE3499F-B777-44DB-9B7A-5DA2AE834728}" presName="node" presStyleLbl="node1" presStyleIdx="2" presStyleCnt="4">
        <dgm:presLayoutVars>
          <dgm:bulletEnabled val="1"/>
        </dgm:presLayoutVars>
      </dgm:prSet>
      <dgm:spPr/>
      <dgm:t>
        <a:bodyPr/>
        <a:lstStyle/>
        <a:p>
          <a:endParaRPr lang="fr-CA"/>
        </a:p>
      </dgm:t>
    </dgm:pt>
    <dgm:pt modelId="{9FDFC60E-F303-42FD-8EE5-A4A7A248984E}" type="pres">
      <dgm:prSet presAssocID="{5A2377F3-F515-4FA0-92EA-68B52BF9E04B}" presName="sibTrans" presStyleCnt="0"/>
      <dgm:spPr/>
    </dgm:pt>
    <dgm:pt modelId="{2D3CD4CB-439A-44FB-9687-CC9A362EBC22}" type="pres">
      <dgm:prSet presAssocID="{DEFDAF1E-0EFD-45D6-B33E-185C4BDF1221}" presName="node" presStyleLbl="node1" presStyleIdx="3" presStyleCnt="4" custLinFactNeighborY="-1069">
        <dgm:presLayoutVars>
          <dgm:bulletEnabled val="1"/>
        </dgm:presLayoutVars>
      </dgm:prSet>
      <dgm:spPr/>
      <dgm:t>
        <a:bodyPr/>
        <a:lstStyle/>
        <a:p>
          <a:endParaRPr lang="fr-CA"/>
        </a:p>
      </dgm:t>
    </dgm:pt>
  </dgm:ptLst>
  <dgm:cxnLst>
    <dgm:cxn modelId="{5F0EBA59-F0BA-4C57-9E59-30C8AA702D5F}" type="presOf" srcId="{2BE3499F-B777-44DB-9B7A-5DA2AE834728}" destId="{0D57A97A-64D4-4E18-9A16-1553E54D33B5}" srcOrd="0" destOrd="0" presId="urn:microsoft.com/office/officeart/2005/8/layout/hList6"/>
    <dgm:cxn modelId="{1600171A-B9A9-4A67-A0F6-ECC804134A1C}" type="presOf" srcId="{DEFDAF1E-0EFD-45D6-B33E-185C4BDF1221}" destId="{2D3CD4CB-439A-44FB-9687-CC9A362EBC22}" srcOrd="0" destOrd="0" presId="urn:microsoft.com/office/officeart/2005/8/layout/hList6"/>
    <dgm:cxn modelId="{20231632-DACA-4213-B7FF-E8D94A26598F}" type="presOf" srcId="{09BD9B53-0C39-4000-81E0-001DD504E2E0}" destId="{066BFA48-CF62-4202-BCEA-BC7CC22A1440}" srcOrd="0" destOrd="0" presId="urn:microsoft.com/office/officeart/2005/8/layout/hList6"/>
    <dgm:cxn modelId="{B1359B9E-3683-4321-88E3-594627388373}" srcId="{8C104E14-BB25-4F0B-880A-00F941FC957A}" destId="{DEFDAF1E-0EFD-45D6-B33E-185C4BDF1221}" srcOrd="3" destOrd="0" parTransId="{7F4BA7DE-F68A-4A9F-A163-BC275AFC21AE}" sibTransId="{7C68F5DB-0CAA-4D3E-91B2-B580A54CE4AB}"/>
    <dgm:cxn modelId="{2D516129-1D38-4F6E-BCF1-155B9D8CD04E}" srcId="{8C104E14-BB25-4F0B-880A-00F941FC957A}" destId="{4545D275-0BEB-4E0C-BF2D-7A514521C653}" srcOrd="1" destOrd="0" parTransId="{D5B1A4E5-F357-4434-8EC1-188081FA4CD5}" sibTransId="{8DBFA957-BA19-4647-A717-1A450ADC9BE2}"/>
    <dgm:cxn modelId="{07243F98-9E40-4AA6-9FD3-93A6EE13C7D4}" srcId="{8C104E14-BB25-4F0B-880A-00F941FC957A}" destId="{09BD9B53-0C39-4000-81E0-001DD504E2E0}" srcOrd="0" destOrd="0" parTransId="{3783F5D6-CEC1-44AD-A7E2-2DBA70E18AD2}" sibTransId="{64830418-2909-4DCB-9439-4FC43AFB2741}"/>
    <dgm:cxn modelId="{C61AE6D1-2D1B-49BA-A93A-AB0E99DD8000}" type="presOf" srcId="{8C104E14-BB25-4F0B-880A-00F941FC957A}" destId="{E8E2C4A2-4FB9-4DAD-BD7A-32856FF9E512}" srcOrd="0" destOrd="0" presId="urn:microsoft.com/office/officeart/2005/8/layout/hList6"/>
    <dgm:cxn modelId="{692D5BEB-9D56-4905-8DB5-FFCFB0953513}" srcId="{8C104E14-BB25-4F0B-880A-00F941FC957A}" destId="{2BE3499F-B777-44DB-9B7A-5DA2AE834728}" srcOrd="2" destOrd="0" parTransId="{10277FE6-3528-4901-B0B3-A36242EADFA2}" sibTransId="{5A2377F3-F515-4FA0-92EA-68B52BF9E04B}"/>
    <dgm:cxn modelId="{E3045476-0CE2-4790-B94F-09CFA20FB73D}" type="presOf" srcId="{4545D275-0BEB-4E0C-BF2D-7A514521C653}" destId="{6D782185-1A88-41BB-BE24-CF330C5141BD}" srcOrd="0" destOrd="0" presId="urn:microsoft.com/office/officeart/2005/8/layout/hList6"/>
    <dgm:cxn modelId="{4DFCC1BD-19F2-4389-970A-6D13A4B1F3E2}" type="presParOf" srcId="{E8E2C4A2-4FB9-4DAD-BD7A-32856FF9E512}" destId="{066BFA48-CF62-4202-BCEA-BC7CC22A1440}" srcOrd="0" destOrd="0" presId="urn:microsoft.com/office/officeart/2005/8/layout/hList6"/>
    <dgm:cxn modelId="{A78A809E-65FC-4E36-9622-DBAEBCE621BE}" type="presParOf" srcId="{E8E2C4A2-4FB9-4DAD-BD7A-32856FF9E512}" destId="{DE91D190-BF6B-46FD-A201-EE308FDB029E}" srcOrd="1" destOrd="0" presId="urn:microsoft.com/office/officeart/2005/8/layout/hList6"/>
    <dgm:cxn modelId="{66466060-E0FF-4D8A-92D8-84F891CDA41F}" type="presParOf" srcId="{E8E2C4A2-4FB9-4DAD-BD7A-32856FF9E512}" destId="{6D782185-1A88-41BB-BE24-CF330C5141BD}" srcOrd="2" destOrd="0" presId="urn:microsoft.com/office/officeart/2005/8/layout/hList6"/>
    <dgm:cxn modelId="{AD9E77CB-F86D-44A1-BB2A-37514033D57E}" type="presParOf" srcId="{E8E2C4A2-4FB9-4DAD-BD7A-32856FF9E512}" destId="{F944D261-7F0E-47F6-82A8-2AC426B18EC0}" srcOrd="3" destOrd="0" presId="urn:microsoft.com/office/officeart/2005/8/layout/hList6"/>
    <dgm:cxn modelId="{4EC315D4-3D3E-42AA-BAD0-2D3C5531AFDF}" type="presParOf" srcId="{E8E2C4A2-4FB9-4DAD-BD7A-32856FF9E512}" destId="{0D57A97A-64D4-4E18-9A16-1553E54D33B5}" srcOrd="4" destOrd="0" presId="urn:microsoft.com/office/officeart/2005/8/layout/hList6"/>
    <dgm:cxn modelId="{FE3AA4BA-57E2-4466-90B0-BFDC5E7410FE}" type="presParOf" srcId="{E8E2C4A2-4FB9-4DAD-BD7A-32856FF9E512}" destId="{9FDFC60E-F303-42FD-8EE5-A4A7A248984E}" srcOrd="5" destOrd="0" presId="urn:microsoft.com/office/officeart/2005/8/layout/hList6"/>
    <dgm:cxn modelId="{990CF2C3-B5EC-4829-8BBD-BCB1ED86CB83}" type="presParOf" srcId="{E8E2C4A2-4FB9-4DAD-BD7A-32856FF9E512}" destId="{2D3CD4CB-439A-44FB-9687-CC9A362EBC22}"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5.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a:solidFill>
          <a:srgbClr val="007DC5"/>
        </a:solidFill>
      </dgm:spPr>
      <dgm:t>
        <a:bodyPr/>
        <a:lstStyle/>
        <a:p>
          <a:pPr algn="ctr"/>
          <a:r>
            <a:rPr lang="fr-CA" sz="2200" b="1" dirty="0" smtClean="0">
              <a:latin typeface="Alte DIN 1451 Mittelschrift" panose="020B0603020202020204" pitchFamily="34" charset="0"/>
            </a:rPr>
            <a:t>COMITÉ DE RELATIONS DE TRAVAIL</a:t>
          </a:r>
        </a:p>
      </dgm:t>
    </dgm:pt>
    <dgm:pt modelId="{FB517DDF-B2A3-47B0-8F93-6101F44B00CF}" type="parTrans" cxnId="{BA6E86B4-1006-4BE4-8CF1-2E3706175CC9}">
      <dgm:prSet/>
      <dgm:spPr/>
      <dgm:t>
        <a:bodyPr/>
        <a:lstStyle/>
        <a:p>
          <a:endParaRPr lang="fr-CA"/>
        </a:p>
      </dgm:t>
    </dgm:pt>
    <dgm:pt modelId="{BD3BA5FD-1B94-412C-BA98-9CA2FAF38EA3}" type="sibTrans" cxnId="{BA6E86B4-1006-4BE4-8CF1-2E3706175CC9}">
      <dgm:prSet/>
      <dgm:spPr/>
      <dgm:t>
        <a:bodyPr/>
        <a:lstStyle/>
        <a:p>
          <a:endParaRPr lang="fr-CA"/>
        </a:p>
      </dgm:t>
    </dgm:pt>
    <dgm:pt modelId="{ADE0EF31-B2CF-4C6B-9657-8D0D9CBEF719}">
      <dgm:prSet phldrT="[Texte]" custT="1"/>
      <dgm:spPr>
        <a:solidFill>
          <a:srgbClr val="007DC5"/>
        </a:solidFill>
      </dgm:spPr>
      <dgm:t>
        <a:bodyPr/>
        <a:lstStyle/>
        <a:p>
          <a:r>
            <a:rPr lang="fr-CA" sz="2200" b="1" dirty="0" smtClean="0">
              <a:latin typeface="Alte DIN 1451 Mittelschrift" panose="020B0603020202020204" pitchFamily="34" charset="0"/>
            </a:rPr>
            <a:t>GRIEF</a:t>
          </a:r>
          <a:r>
            <a:rPr lang="fr-CA" sz="3600" dirty="0" smtClean="0">
              <a:latin typeface="Alte DIN 1451 Mittelschrift" panose="020B0603020202020204" pitchFamily="34" charset="0"/>
            </a:rPr>
            <a:t>  </a:t>
          </a:r>
          <a:endParaRPr lang="fr-CA" sz="3600" dirty="0">
            <a:latin typeface="Alte DIN 1451 Mittelschrift" panose="020B0603020202020204" pitchFamily="34" charset="0"/>
          </a:endParaRPr>
        </a:p>
      </dgm:t>
    </dgm:pt>
    <dgm:pt modelId="{070BA725-161F-4A3C-A3B7-CDAA0FCC0D1A}" type="parTrans" cxnId="{4619DD8B-47D0-4E12-AA61-D357787A3F73}">
      <dgm:prSet/>
      <dgm:spPr/>
      <dgm:t>
        <a:bodyPr/>
        <a:lstStyle/>
        <a:p>
          <a:endParaRPr lang="fr-CA"/>
        </a:p>
      </dgm:t>
    </dgm:pt>
    <dgm:pt modelId="{85FEEA6E-B71F-4376-8909-31031502E367}" type="sibTrans" cxnId="{4619DD8B-47D0-4E12-AA61-D357787A3F73}">
      <dgm:prSet/>
      <dgm:spPr/>
      <dgm:t>
        <a:bodyPr/>
        <a:lstStyle/>
        <a:p>
          <a:endParaRPr lang="fr-CA"/>
        </a:p>
      </dgm:t>
    </dgm:pt>
    <dgm:pt modelId="{B1D46D6E-86D3-449D-9A82-461AF2AF796F}">
      <dgm:prSet phldrT="[Texte]" custT="1"/>
      <dgm:spPr/>
      <dgm:t>
        <a:bodyPr/>
        <a:lstStyle/>
        <a:p>
          <a:r>
            <a:rPr lang="fr-CA" sz="2200" dirty="0" smtClean="0">
              <a:solidFill>
                <a:srgbClr val="04456F"/>
              </a:solidFill>
              <a:latin typeface="Alte DIN 1451 Mittelschrift" panose="020B0603020202020204" pitchFamily="34" charset="0"/>
            </a:rPr>
            <a:t>Mésentente ou désaccord quant à l’interprétation ou  à l’application de la convention collective </a:t>
          </a:r>
          <a:endParaRPr lang="fr-CA" sz="2200" dirty="0">
            <a:solidFill>
              <a:srgbClr val="04456F"/>
            </a:solidFill>
            <a:latin typeface="Alte DIN 1451 Mittelschrift" panose="020B0603020202020204" pitchFamily="34" charset="0"/>
          </a:endParaRPr>
        </a:p>
      </dgm:t>
    </dgm:pt>
    <dgm:pt modelId="{EE0E3538-16B4-428A-B0B9-6B8F6DB18D7C}" type="parTrans" cxnId="{7ACCEABA-9D05-4C89-91D0-5A20EB330C80}">
      <dgm:prSet/>
      <dgm:spPr/>
      <dgm:t>
        <a:bodyPr/>
        <a:lstStyle/>
        <a:p>
          <a:endParaRPr lang="fr-CA"/>
        </a:p>
      </dgm:t>
    </dgm:pt>
    <dgm:pt modelId="{6C3647F3-7F67-4638-AFD5-F2A08AAC6F66}" type="sibTrans" cxnId="{7ACCEABA-9D05-4C89-91D0-5A20EB330C80}">
      <dgm:prSet/>
      <dgm:spPr/>
      <dgm:t>
        <a:bodyPr/>
        <a:lstStyle/>
        <a:p>
          <a:endParaRPr lang="fr-CA"/>
        </a:p>
      </dgm:t>
    </dgm:pt>
    <dgm:pt modelId="{CA9ECDE8-9CCF-4346-B162-BDE41B33D138}">
      <dgm:prSet phldrT="[Texte]" custT="1"/>
      <dgm:spPr/>
      <dgm:t>
        <a:bodyPr/>
        <a:lstStyle/>
        <a:p>
          <a:pPr algn="l"/>
          <a:r>
            <a:rPr lang="fr-CA" sz="2200" dirty="0" smtClean="0">
              <a:solidFill>
                <a:srgbClr val="04456F"/>
              </a:solidFill>
              <a:latin typeface="Alte DIN 1451 Mittelschrift" panose="020B0603020202020204" pitchFamily="34" charset="0"/>
            </a:rPr>
            <a:t>Comité paritaire où sont discutées les situations problématiques </a:t>
          </a:r>
          <a:endParaRPr lang="fr-CA" sz="2200" b="1" dirty="0">
            <a:solidFill>
              <a:srgbClr val="04456F"/>
            </a:solidFill>
            <a:latin typeface="Alte DIN 1451 Mittelschrift" panose="020B0603020202020204" pitchFamily="34" charset="0"/>
          </a:endParaRPr>
        </a:p>
      </dgm:t>
    </dgm:pt>
    <dgm:pt modelId="{8B104777-B5D3-45DB-8511-A90B7FB3057B}" type="parTrans" cxnId="{F92AF7B2-5A3A-460E-A185-BE455294344B}">
      <dgm:prSet/>
      <dgm:spPr/>
      <dgm:t>
        <a:bodyPr/>
        <a:lstStyle/>
        <a:p>
          <a:endParaRPr lang="fr-CA"/>
        </a:p>
      </dgm:t>
    </dgm:pt>
    <dgm:pt modelId="{F3755C88-B9CF-45A8-872B-D947627CFC8A}" type="sibTrans" cxnId="{F92AF7B2-5A3A-460E-A185-BE455294344B}">
      <dgm:prSet/>
      <dgm:spPr/>
      <dgm:t>
        <a:bodyPr/>
        <a:lstStyle/>
        <a:p>
          <a:endParaRPr lang="fr-CA"/>
        </a:p>
      </dgm:t>
    </dgm:pt>
    <dgm:pt modelId="{5C6503A2-2F57-4B7E-96EB-938D409AD3B9}">
      <dgm:prSet phldrT="[Texte]" custT="1"/>
      <dgm:spPr>
        <a:solidFill>
          <a:srgbClr val="007DC5"/>
        </a:solidFill>
      </dgm:spPr>
      <dgm:t>
        <a:bodyPr/>
        <a:lstStyle/>
        <a:p>
          <a:r>
            <a:rPr lang="fr-CA" sz="2200" b="1" dirty="0" smtClean="0">
              <a:latin typeface="Alte DIN 1451 Mittelschrift" panose="020B0603020202020204" pitchFamily="34" charset="0"/>
            </a:rPr>
            <a:t>DÉLAI DE GRIEF</a:t>
          </a:r>
          <a:endParaRPr lang="fr-CA" sz="2200" dirty="0">
            <a:latin typeface="Alte DIN 1451 Mittelschrift" panose="020B0603020202020204" pitchFamily="34" charset="0"/>
          </a:endParaRPr>
        </a:p>
      </dgm:t>
    </dgm:pt>
    <dgm:pt modelId="{69D310CB-9904-4FD3-B495-CF01A7311906}" type="parTrans" cxnId="{DD058771-9330-4D99-B06A-1D6E3F76555A}">
      <dgm:prSet/>
      <dgm:spPr/>
      <dgm:t>
        <a:bodyPr/>
        <a:lstStyle/>
        <a:p>
          <a:endParaRPr lang="fr-CA"/>
        </a:p>
      </dgm:t>
    </dgm:pt>
    <dgm:pt modelId="{9E66B972-4605-4249-9CAB-03E1835DD4D3}" type="sibTrans" cxnId="{DD058771-9330-4D99-B06A-1D6E3F76555A}">
      <dgm:prSet/>
      <dgm:spPr/>
      <dgm:t>
        <a:bodyPr/>
        <a:lstStyle/>
        <a:p>
          <a:endParaRPr lang="fr-CA"/>
        </a:p>
      </dgm:t>
    </dgm:pt>
    <dgm:pt modelId="{C93AE67A-EE88-4CB3-87A9-69667C7112C5}">
      <dgm:prSet phldrT="[Texte]" custT="1"/>
      <dgm:spPr/>
      <dgm:t>
        <a:bodyPr/>
        <a:lstStyle/>
        <a:p>
          <a:r>
            <a:rPr lang="fr-CA" sz="2200" dirty="0" smtClean="0">
              <a:solidFill>
                <a:srgbClr val="04456F"/>
              </a:solidFill>
              <a:latin typeface="Alte DIN 1451 Mittelschrift" panose="020B0603020202020204" pitchFamily="34" charset="0"/>
            </a:rPr>
            <a:t>Quarante-cinq (45) jours ouvrables de la connaissance du fait sans dépasser six (6) mois de l’occurrence du fait.</a:t>
          </a:r>
          <a:endParaRPr lang="fr-CA" sz="2200" dirty="0">
            <a:solidFill>
              <a:srgbClr val="04456F"/>
            </a:solidFill>
            <a:latin typeface="Alte DIN 1451 Mittelschrift" panose="020B0603020202020204" pitchFamily="34" charset="0"/>
          </a:endParaRPr>
        </a:p>
      </dgm:t>
    </dgm:pt>
    <dgm:pt modelId="{D4C94E2D-0A6A-4FD6-A708-E8BFF4AC1373}" type="parTrans" cxnId="{7AE82027-2141-43DC-8C94-A8F427E533AD}">
      <dgm:prSet/>
      <dgm:spPr/>
      <dgm:t>
        <a:bodyPr/>
        <a:lstStyle/>
        <a:p>
          <a:endParaRPr lang="fr-CA"/>
        </a:p>
      </dgm:t>
    </dgm:pt>
    <dgm:pt modelId="{C08AFC39-DDD6-470D-A6E2-F1B8C93371DF}" type="sibTrans" cxnId="{7AE82027-2141-43DC-8C94-A8F427E533AD}">
      <dgm:prSet/>
      <dgm:spPr/>
      <dgm:t>
        <a:bodyPr/>
        <a:lstStyle/>
        <a:p>
          <a:endParaRPr lang="fr-CA"/>
        </a:p>
      </dgm:t>
    </dgm:pt>
    <dgm:pt modelId="{AFE1DE0D-89C8-4A94-8699-658CFF6E1847}" type="pres">
      <dgm:prSet presAssocID="{8C104E14-BB25-4F0B-880A-00F941FC957A}" presName="Name0" presStyleCnt="0">
        <dgm:presLayoutVars>
          <dgm:dir/>
          <dgm:animLvl val="lvl"/>
          <dgm:resizeHandles val="exact"/>
        </dgm:presLayoutVars>
      </dgm:prSet>
      <dgm:spPr/>
      <dgm:t>
        <a:bodyPr/>
        <a:lstStyle/>
        <a:p>
          <a:endParaRPr lang="fr-CA"/>
        </a:p>
      </dgm:t>
    </dgm:pt>
    <dgm:pt modelId="{AC8532CF-1E4B-419F-889A-2AF9CEC24DB1}" type="pres">
      <dgm:prSet presAssocID="{BCBE5140-0AC7-4E37-903A-F10D78484748}" presName="linNode" presStyleCnt="0"/>
      <dgm:spPr/>
    </dgm:pt>
    <dgm:pt modelId="{A097FEBA-5CD9-4B69-B03C-9D3895646ADF}" type="pres">
      <dgm:prSet presAssocID="{BCBE5140-0AC7-4E37-903A-F10D78484748}" presName="parentText" presStyleLbl="node1" presStyleIdx="0" presStyleCnt="3" custScaleX="79347" custScaleY="80429" custLinFactNeighborX="2737">
        <dgm:presLayoutVars>
          <dgm:chMax val="1"/>
          <dgm:bulletEnabled val="1"/>
        </dgm:presLayoutVars>
      </dgm:prSet>
      <dgm:spPr/>
      <dgm:t>
        <a:bodyPr/>
        <a:lstStyle/>
        <a:p>
          <a:endParaRPr lang="fr-CA"/>
        </a:p>
      </dgm:t>
    </dgm:pt>
    <dgm:pt modelId="{3FFBFCC1-F265-4B28-AD75-85A907D1D4A1}" type="pres">
      <dgm:prSet presAssocID="{BCBE5140-0AC7-4E37-903A-F10D78484748}" presName="descendantText" presStyleLbl="alignAccFollowNode1" presStyleIdx="0" presStyleCnt="3" custScaleX="114205" custScaleY="67623" custLinFactNeighborX="4731" custLinFactNeighborY="-2080">
        <dgm:presLayoutVars>
          <dgm:bulletEnabled val="1"/>
        </dgm:presLayoutVars>
      </dgm:prSet>
      <dgm:spPr/>
      <dgm:t>
        <a:bodyPr/>
        <a:lstStyle/>
        <a:p>
          <a:endParaRPr lang="fr-CA"/>
        </a:p>
      </dgm:t>
    </dgm:pt>
    <dgm:pt modelId="{3C4189F9-C053-47F0-B945-7CF0948A7BAC}" type="pres">
      <dgm:prSet presAssocID="{BD3BA5FD-1B94-412C-BA98-9CA2FAF38EA3}" presName="sp" presStyleCnt="0"/>
      <dgm:spPr/>
    </dgm:pt>
    <dgm:pt modelId="{33B4DB2B-C7EA-4E87-9229-5B64E2CC16D9}" type="pres">
      <dgm:prSet presAssocID="{ADE0EF31-B2CF-4C6B-9657-8D0D9CBEF719}" presName="linNode" presStyleCnt="0"/>
      <dgm:spPr/>
    </dgm:pt>
    <dgm:pt modelId="{329F13E6-0188-4A71-B737-6366296EC22E}" type="pres">
      <dgm:prSet presAssocID="{ADE0EF31-B2CF-4C6B-9657-8D0D9CBEF719}" presName="parentText" presStyleLbl="node1" presStyleIdx="1" presStyleCnt="3" custScaleX="158851" custScaleY="80429" custLinFactNeighborX="5431" custLinFactNeighborY="-875">
        <dgm:presLayoutVars>
          <dgm:chMax val="1"/>
          <dgm:bulletEnabled val="1"/>
        </dgm:presLayoutVars>
      </dgm:prSet>
      <dgm:spPr/>
      <dgm:t>
        <a:bodyPr/>
        <a:lstStyle/>
        <a:p>
          <a:endParaRPr lang="fr-CA"/>
        </a:p>
      </dgm:t>
    </dgm:pt>
    <dgm:pt modelId="{696A674F-7406-44F1-9D56-CBD6295D0786}" type="pres">
      <dgm:prSet presAssocID="{ADE0EF31-B2CF-4C6B-9657-8D0D9CBEF719}" presName="descendantText" presStyleLbl="alignAccFollowNode1" presStyleIdx="1" presStyleCnt="3" custScaleX="228598" custScaleY="83318" custLinFactNeighborX="-3874" custLinFactNeighborY="-365">
        <dgm:presLayoutVars>
          <dgm:bulletEnabled val="1"/>
        </dgm:presLayoutVars>
      </dgm:prSet>
      <dgm:spPr/>
      <dgm:t>
        <a:bodyPr/>
        <a:lstStyle/>
        <a:p>
          <a:endParaRPr lang="fr-CA"/>
        </a:p>
      </dgm:t>
    </dgm:pt>
    <dgm:pt modelId="{4D27ED53-B8CD-4BAE-9D97-CA4501F38823}" type="pres">
      <dgm:prSet presAssocID="{85FEEA6E-B71F-4376-8909-31031502E367}" presName="sp" presStyleCnt="0"/>
      <dgm:spPr/>
    </dgm:pt>
    <dgm:pt modelId="{409DF9A2-96C3-4CEB-A371-68C02D24776E}" type="pres">
      <dgm:prSet presAssocID="{5C6503A2-2F57-4B7E-96EB-938D409AD3B9}" presName="linNode" presStyleCnt="0"/>
      <dgm:spPr/>
    </dgm:pt>
    <dgm:pt modelId="{C053B7C4-FDE3-4D9A-BA9B-F7781A183F33}" type="pres">
      <dgm:prSet presAssocID="{5C6503A2-2F57-4B7E-96EB-938D409AD3B9}" presName="parentText" presStyleLbl="node1" presStyleIdx="2" presStyleCnt="3" custScaleX="109455" custScaleY="80429" custLinFactNeighborX="3742" custLinFactNeighborY="-4862">
        <dgm:presLayoutVars>
          <dgm:chMax val="1"/>
          <dgm:bulletEnabled val="1"/>
        </dgm:presLayoutVars>
      </dgm:prSet>
      <dgm:spPr/>
      <dgm:t>
        <a:bodyPr/>
        <a:lstStyle/>
        <a:p>
          <a:endParaRPr lang="fr-CA"/>
        </a:p>
      </dgm:t>
    </dgm:pt>
    <dgm:pt modelId="{42AB30C2-AFE4-46C6-84C1-A1E8A58ABDA1}" type="pres">
      <dgm:prSet presAssocID="{5C6503A2-2F57-4B7E-96EB-938D409AD3B9}" presName="descendantText" presStyleLbl="alignAccFollowNode1" presStyleIdx="2" presStyleCnt="3" custScaleX="157502" custScaleY="78308" custLinFactNeighborX="-35" custLinFactNeighborY="-3587">
        <dgm:presLayoutVars>
          <dgm:bulletEnabled val="1"/>
        </dgm:presLayoutVars>
      </dgm:prSet>
      <dgm:spPr/>
      <dgm:t>
        <a:bodyPr/>
        <a:lstStyle/>
        <a:p>
          <a:endParaRPr lang="fr-CA"/>
        </a:p>
      </dgm:t>
    </dgm:pt>
  </dgm:ptLst>
  <dgm:cxnLst>
    <dgm:cxn modelId="{D16CF3B3-CA3B-4639-9C2B-43C8493FA5DB}" type="presOf" srcId="{ADE0EF31-B2CF-4C6B-9657-8D0D9CBEF719}" destId="{329F13E6-0188-4A71-B737-6366296EC22E}" srcOrd="0" destOrd="0" presId="urn:microsoft.com/office/officeart/2005/8/layout/vList5"/>
    <dgm:cxn modelId="{F6CF8F3A-E239-4C60-857F-2990D952CBFF}" type="presOf" srcId="{BCBE5140-0AC7-4E37-903A-F10D78484748}" destId="{A097FEBA-5CD9-4B69-B03C-9D3895646ADF}" srcOrd="0" destOrd="0" presId="urn:microsoft.com/office/officeart/2005/8/layout/vList5"/>
    <dgm:cxn modelId="{139E6E06-DB7B-43CB-BA75-8592CDE406D8}" type="presOf" srcId="{8C104E14-BB25-4F0B-880A-00F941FC957A}" destId="{AFE1DE0D-89C8-4A94-8699-658CFF6E1847}" srcOrd="0" destOrd="0" presId="urn:microsoft.com/office/officeart/2005/8/layout/vList5"/>
    <dgm:cxn modelId="{F92AF7B2-5A3A-460E-A185-BE455294344B}" srcId="{BCBE5140-0AC7-4E37-903A-F10D78484748}" destId="{CA9ECDE8-9CCF-4346-B162-BDE41B33D138}" srcOrd="0" destOrd="0" parTransId="{8B104777-B5D3-45DB-8511-A90B7FB3057B}" sibTransId="{F3755C88-B9CF-45A8-872B-D947627CFC8A}"/>
    <dgm:cxn modelId="{4619DD8B-47D0-4E12-AA61-D357787A3F73}" srcId="{8C104E14-BB25-4F0B-880A-00F941FC957A}" destId="{ADE0EF31-B2CF-4C6B-9657-8D0D9CBEF719}" srcOrd="1" destOrd="0" parTransId="{070BA725-161F-4A3C-A3B7-CDAA0FCC0D1A}" sibTransId="{85FEEA6E-B71F-4376-8909-31031502E367}"/>
    <dgm:cxn modelId="{74A47CBC-CB69-4903-AF91-E3CACE212879}" type="presOf" srcId="{5C6503A2-2F57-4B7E-96EB-938D409AD3B9}" destId="{C053B7C4-FDE3-4D9A-BA9B-F7781A183F33}" srcOrd="0" destOrd="0" presId="urn:microsoft.com/office/officeart/2005/8/layout/vList5"/>
    <dgm:cxn modelId="{7AE82027-2141-43DC-8C94-A8F427E533AD}" srcId="{5C6503A2-2F57-4B7E-96EB-938D409AD3B9}" destId="{C93AE67A-EE88-4CB3-87A9-69667C7112C5}" srcOrd="0" destOrd="0" parTransId="{D4C94E2D-0A6A-4FD6-A708-E8BFF4AC1373}" sibTransId="{C08AFC39-DDD6-470D-A6E2-F1B8C93371DF}"/>
    <dgm:cxn modelId="{CBEFA39E-8FFE-43AF-B7B6-7780BE2DBC10}" type="presOf" srcId="{B1D46D6E-86D3-449D-9A82-461AF2AF796F}" destId="{696A674F-7406-44F1-9D56-CBD6295D0786}" srcOrd="0" destOrd="0" presId="urn:microsoft.com/office/officeart/2005/8/layout/vList5"/>
    <dgm:cxn modelId="{E8853E8B-12E7-4237-AEAA-56D22867D130}" type="presOf" srcId="{CA9ECDE8-9CCF-4346-B162-BDE41B33D138}" destId="{3FFBFCC1-F265-4B28-AD75-85A907D1D4A1}" srcOrd="0" destOrd="0" presId="urn:microsoft.com/office/officeart/2005/8/layout/vList5"/>
    <dgm:cxn modelId="{BA6E86B4-1006-4BE4-8CF1-2E3706175CC9}" srcId="{8C104E14-BB25-4F0B-880A-00F941FC957A}" destId="{BCBE5140-0AC7-4E37-903A-F10D78484748}" srcOrd="0" destOrd="0" parTransId="{FB517DDF-B2A3-47B0-8F93-6101F44B00CF}" sibTransId="{BD3BA5FD-1B94-412C-BA98-9CA2FAF38EA3}"/>
    <dgm:cxn modelId="{DD058771-9330-4D99-B06A-1D6E3F76555A}" srcId="{8C104E14-BB25-4F0B-880A-00F941FC957A}" destId="{5C6503A2-2F57-4B7E-96EB-938D409AD3B9}" srcOrd="2" destOrd="0" parTransId="{69D310CB-9904-4FD3-B495-CF01A7311906}" sibTransId="{9E66B972-4605-4249-9CAB-03E1835DD4D3}"/>
    <dgm:cxn modelId="{7ACCEABA-9D05-4C89-91D0-5A20EB330C80}" srcId="{ADE0EF31-B2CF-4C6B-9657-8D0D9CBEF719}" destId="{B1D46D6E-86D3-449D-9A82-461AF2AF796F}" srcOrd="0" destOrd="0" parTransId="{EE0E3538-16B4-428A-B0B9-6B8F6DB18D7C}" sibTransId="{6C3647F3-7F67-4638-AFD5-F2A08AAC6F66}"/>
    <dgm:cxn modelId="{5BC1526E-6405-4828-8226-BD4613D16D89}" type="presOf" srcId="{C93AE67A-EE88-4CB3-87A9-69667C7112C5}" destId="{42AB30C2-AFE4-46C6-84C1-A1E8A58ABDA1}" srcOrd="0" destOrd="0" presId="urn:microsoft.com/office/officeart/2005/8/layout/vList5"/>
    <dgm:cxn modelId="{4B873C32-A544-4CC0-A48D-53DBD8127D93}" type="presParOf" srcId="{AFE1DE0D-89C8-4A94-8699-658CFF6E1847}" destId="{AC8532CF-1E4B-419F-889A-2AF9CEC24DB1}" srcOrd="0" destOrd="0" presId="urn:microsoft.com/office/officeart/2005/8/layout/vList5"/>
    <dgm:cxn modelId="{D127390C-727A-4661-B713-A1D0FA8F920D}" type="presParOf" srcId="{AC8532CF-1E4B-419F-889A-2AF9CEC24DB1}" destId="{A097FEBA-5CD9-4B69-B03C-9D3895646ADF}" srcOrd="0" destOrd="0" presId="urn:microsoft.com/office/officeart/2005/8/layout/vList5"/>
    <dgm:cxn modelId="{6F7BADB0-80E9-4F88-BAE5-6B4C5CA2A156}" type="presParOf" srcId="{AC8532CF-1E4B-419F-889A-2AF9CEC24DB1}" destId="{3FFBFCC1-F265-4B28-AD75-85A907D1D4A1}" srcOrd="1" destOrd="0" presId="urn:microsoft.com/office/officeart/2005/8/layout/vList5"/>
    <dgm:cxn modelId="{1AA513B4-FDA9-4ED5-9492-9AD6D4FDFA00}" type="presParOf" srcId="{AFE1DE0D-89C8-4A94-8699-658CFF6E1847}" destId="{3C4189F9-C053-47F0-B945-7CF0948A7BAC}" srcOrd="1" destOrd="0" presId="urn:microsoft.com/office/officeart/2005/8/layout/vList5"/>
    <dgm:cxn modelId="{F5438552-4920-428D-BB50-0FF79C2EEA35}" type="presParOf" srcId="{AFE1DE0D-89C8-4A94-8699-658CFF6E1847}" destId="{33B4DB2B-C7EA-4E87-9229-5B64E2CC16D9}" srcOrd="2" destOrd="0" presId="urn:microsoft.com/office/officeart/2005/8/layout/vList5"/>
    <dgm:cxn modelId="{41B90EE4-C4BE-4570-8A16-2C64C2C6BE1B}" type="presParOf" srcId="{33B4DB2B-C7EA-4E87-9229-5B64E2CC16D9}" destId="{329F13E6-0188-4A71-B737-6366296EC22E}" srcOrd="0" destOrd="0" presId="urn:microsoft.com/office/officeart/2005/8/layout/vList5"/>
    <dgm:cxn modelId="{0A58A19E-9F37-4081-8933-DDA1CED84988}" type="presParOf" srcId="{33B4DB2B-C7EA-4E87-9229-5B64E2CC16D9}" destId="{696A674F-7406-44F1-9D56-CBD6295D0786}" srcOrd="1" destOrd="0" presId="urn:microsoft.com/office/officeart/2005/8/layout/vList5"/>
    <dgm:cxn modelId="{0B81399D-E5F0-4D1F-BEFE-5062261B1A2A}" type="presParOf" srcId="{AFE1DE0D-89C8-4A94-8699-658CFF6E1847}" destId="{4D27ED53-B8CD-4BAE-9D97-CA4501F38823}" srcOrd="3" destOrd="0" presId="urn:microsoft.com/office/officeart/2005/8/layout/vList5"/>
    <dgm:cxn modelId="{ECDA292C-7792-4734-813E-D3DF2EB9AF27}" type="presParOf" srcId="{AFE1DE0D-89C8-4A94-8699-658CFF6E1847}" destId="{409DF9A2-96C3-4CEB-A371-68C02D24776E}" srcOrd="4" destOrd="0" presId="urn:microsoft.com/office/officeart/2005/8/layout/vList5"/>
    <dgm:cxn modelId="{357E4DA5-045E-4B4B-8DBE-70070E2C3928}" type="presParOf" srcId="{409DF9A2-96C3-4CEB-A371-68C02D24776E}" destId="{C053B7C4-FDE3-4D9A-BA9B-F7781A183F33}" srcOrd="0" destOrd="0" presId="urn:microsoft.com/office/officeart/2005/8/layout/vList5"/>
    <dgm:cxn modelId="{51B3AEBD-27BC-4C11-BC90-911550380D4B}" type="presParOf" srcId="{409DF9A2-96C3-4CEB-A371-68C02D24776E}" destId="{42AB30C2-AFE4-46C6-84C1-A1E8A58ABDA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ADE0EF31-B2CF-4C6B-9657-8D0D9CBEF719}">
      <dgm:prSet phldrT="[Texte]" custT="1"/>
      <dgm:spPr>
        <a:solidFill>
          <a:srgbClr val="007DC5"/>
        </a:solidFill>
      </dgm:spPr>
      <dgm:t>
        <a:bodyPr/>
        <a:lstStyle/>
        <a:p>
          <a:r>
            <a:rPr lang="fr-CA" sz="2600" dirty="0" smtClean="0">
              <a:latin typeface="Alte DIN 1451 Mittelschrift" panose="020B0603020202020204" pitchFamily="34" charset="0"/>
            </a:rPr>
            <a:t>  </a:t>
          </a:r>
          <a:r>
            <a:rPr lang="fr-CA" sz="2200" b="1" dirty="0" smtClean="0">
              <a:latin typeface="Alte DIN 1451 Mittelschrift" panose="020B0603020202020204" pitchFamily="34" charset="0"/>
            </a:rPr>
            <a:t>ARBITRAGE</a:t>
          </a:r>
          <a:endParaRPr lang="fr-CA" sz="2200" b="1" dirty="0">
            <a:latin typeface="Alte DIN 1451 Mittelschrift" panose="020B0603020202020204" pitchFamily="34" charset="0"/>
          </a:endParaRPr>
        </a:p>
      </dgm:t>
    </dgm:pt>
    <dgm:pt modelId="{070BA725-161F-4A3C-A3B7-CDAA0FCC0D1A}" type="parTrans" cxnId="{4619DD8B-47D0-4E12-AA61-D357787A3F73}">
      <dgm:prSet/>
      <dgm:spPr/>
      <dgm:t>
        <a:bodyPr/>
        <a:lstStyle/>
        <a:p>
          <a:endParaRPr lang="fr-CA"/>
        </a:p>
      </dgm:t>
    </dgm:pt>
    <dgm:pt modelId="{85FEEA6E-B71F-4376-8909-31031502E367}" type="sibTrans" cxnId="{4619DD8B-47D0-4E12-AA61-D357787A3F73}">
      <dgm:prSet/>
      <dgm:spPr/>
      <dgm:t>
        <a:bodyPr/>
        <a:lstStyle/>
        <a:p>
          <a:endParaRPr lang="fr-CA"/>
        </a:p>
      </dgm:t>
    </dgm:pt>
    <dgm:pt modelId="{B1D46D6E-86D3-449D-9A82-461AF2AF796F}">
      <dgm:prSet phldrT="[Texte]" custT="1"/>
      <dgm:spPr/>
      <dgm:t>
        <a:bodyPr/>
        <a:lstStyle/>
        <a:p>
          <a:r>
            <a:rPr lang="fr-CA" sz="1700" dirty="0" smtClean="0">
              <a:solidFill>
                <a:srgbClr val="04456F"/>
              </a:solidFill>
              <a:latin typeface="Alte DIN 1451 Mittelschrift" panose="020B0603020202020204" pitchFamily="34" charset="0"/>
            </a:rPr>
            <a:t> </a:t>
          </a:r>
          <a:r>
            <a:rPr lang="fr-CA" sz="2200" dirty="0" smtClean="0">
              <a:solidFill>
                <a:srgbClr val="04456F"/>
              </a:solidFill>
              <a:latin typeface="Alte DIN 1451 Mittelschrift" panose="020B0603020202020204" pitchFamily="34" charset="0"/>
            </a:rPr>
            <a:t>Si aucune entente, dans les trente (30) jours de la tenue de la rencontre d’échange d’information, le Syndicat ou l’Employeur peut soumettre le grief à l’arbitrage en transmettant à l’autre partie un avis écrit à cet effet.</a:t>
          </a:r>
          <a:endParaRPr lang="fr-CA" sz="1700" dirty="0">
            <a:solidFill>
              <a:srgbClr val="04456F"/>
            </a:solidFill>
            <a:latin typeface="Alte DIN 1451 Mittelschrift" panose="020B0603020202020204" pitchFamily="34" charset="0"/>
          </a:endParaRPr>
        </a:p>
      </dgm:t>
    </dgm:pt>
    <dgm:pt modelId="{EE0E3538-16B4-428A-B0B9-6B8F6DB18D7C}" type="parTrans" cxnId="{7ACCEABA-9D05-4C89-91D0-5A20EB330C80}">
      <dgm:prSet/>
      <dgm:spPr/>
      <dgm:t>
        <a:bodyPr/>
        <a:lstStyle/>
        <a:p>
          <a:endParaRPr lang="fr-CA"/>
        </a:p>
      </dgm:t>
    </dgm:pt>
    <dgm:pt modelId="{6C3647F3-7F67-4638-AFD5-F2A08AAC6F66}" type="sibTrans" cxnId="{7ACCEABA-9D05-4C89-91D0-5A20EB330C80}">
      <dgm:prSet/>
      <dgm:spPr/>
      <dgm:t>
        <a:bodyPr/>
        <a:lstStyle/>
        <a:p>
          <a:endParaRPr lang="fr-CA"/>
        </a:p>
      </dgm:t>
    </dgm:pt>
    <dgm:pt modelId="{CA9ECDE8-9CCF-4346-B162-BDE41B33D138}">
      <dgm:prSet phldrT="[Texte]" custT="1"/>
      <dgm:spPr/>
      <dgm:t>
        <a:bodyPr/>
        <a:lstStyle/>
        <a:p>
          <a:pPr algn="l"/>
          <a:r>
            <a:rPr lang="fr-FR" sz="2200" b="0" u="none" dirty="0" smtClean="0">
              <a:solidFill>
                <a:srgbClr val="04456F"/>
              </a:solidFill>
              <a:latin typeface="Alte DIN 1451 Mittelschrift" panose="020B0603020202020204" pitchFamily="34" charset="0"/>
            </a:rPr>
            <a:t>L’Employeur</a:t>
          </a:r>
          <a:r>
            <a:rPr lang="fr-FR" sz="2200" u="none" dirty="0" smtClean="0">
              <a:solidFill>
                <a:srgbClr val="04456F"/>
              </a:solidFill>
              <a:latin typeface="Alte DIN 1451 Mittelschrift" panose="020B0603020202020204" pitchFamily="34" charset="0"/>
            </a:rPr>
            <a:t> et le Syndicat se rencontrent dans un délai de trente (30) jours ouvrables afin d’échanger l’information et tentent d’en arriver à un règlement.</a:t>
          </a:r>
          <a:endParaRPr lang="fr-CA" sz="2200" b="1" dirty="0">
            <a:solidFill>
              <a:srgbClr val="04456F"/>
            </a:solidFill>
            <a:latin typeface="Alte DIN 1451 Mittelschrift" panose="020B0603020202020204" pitchFamily="34" charset="0"/>
          </a:endParaRPr>
        </a:p>
      </dgm:t>
    </dgm:pt>
    <dgm:pt modelId="{8B104777-B5D3-45DB-8511-A90B7FB3057B}" type="parTrans" cxnId="{F92AF7B2-5A3A-460E-A185-BE455294344B}">
      <dgm:prSet/>
      <dgm:spPr/>
      <dgm:t>
        <a:bodyPr/>
        <a:lstStyle/>
        <a:p>
          <a:endParaRPr lang="fr-CA"/>
        </a:p>
      </dgm:t>
    </dgm:pt>
    <dgm:pt modelId="{F3755C88-B9CF-45A8-872B-D947627CFC8A}" type="sibTrans" cxnId="{F92AF7B2-5A3A-460E-A185-BE455294344B}">
      <dgm:prSet/>
      <dgm:spPr/>
      <dgm:t>
        <a:bodyPr/>
        <a:lstStyle/>
        <a:p>
          <a:endParaRPr lang="fr-CA"/>
        </a:p>
      </dgm:t>
    </dgm:pt>
    <dgm:pt modelId="{BCBE5140-0AC7-4E37-903A-F10D78484748}">
      <dgm:prSet phldrT="[Texte]" custT="1"/>
      <dgm:spPr>
        <a:solidFill>
          <a:srgbClr val="007DC5"/>
        </a:solidFill>
      </dgm:spPr>
      <dgm:t>
        <a:bodyPr/>
        <a:lstStyle/>
        <a:p>
          <a:pPr algn="ctr">
            <a:lnSpc>
              <a:spcPct val="150000"/>
            </a:lnSpc>
          </a:pPr>
          <a:r>
            <a:rPr lang="fr-CA" sz="2200" b="1" dirty="0" smtClean="0">
              <a:latin typeface="Alte DIN 1451 Mittelschrift" panose="020B0603020202020204" pitchFamily="34" charset="0"/>
            </a:rPr>
            <a:t>RENCONTRE D’ÉCHANGE ET D’INFORMATION</a:t>
          </a:r>
        </a:p>
      </dgm:t>
    </dgm:pt>
    <dgm:pt modelId="{BD3BA5FD-1B94-412C-BA98-9CA2FAF38EA3}" type="sibTrans" cxnId="{BA6E86B4-1006-4BE4-8CF1-2E3706175CC9}">
      <dgm:prSet/>
      <dgm:spPr/>
      <dgm:t>
        <a:bodyPr/>
        <a:lstStyle/>
        <a:p>
          <a:endParaRPr lang="fr-CA"/>
        </a:p>
      </dgm:t>
    </dgm:pt>
    <dgm:pt modelId="{FB517DDF-B2A3-47B0-8F93-6101F44B00CF}" type="parTrans" cxnId="{BA6E86B4-1006-4BE4-8CF1-2E3706175CC9}">
      <dgm:prSet/>
      <dgm:spPr/>
      <dgm:t>
        <a:bodyPr/>
        <a:lstStyle/>
        <a:p>
          <a:endParaRPr lang="fr-CA"/>
        </a:p>
      </dgm:t>
    </dgm:pt>
    <dgm:pt modelId="{AFE1DE0D-89C8-4A94-8699-658CFF6E1847}" type="pres">
      <dgm:prSet presAssocID="{8C104E14-BB25-4F0B-880A-00F941FC957A}" presName="Name0" presStyleCnt="0">
        <dgm:presLayoutVars>
          <dgm:dir/>
          <dgm:animLvl val="lvl"/>
          <dgm:resizeHandles val="exact"/>
        </dgm:presLayoutVars>
      </dgm:prSet>
      <dgm:spPr/>
      <dgm:t>
        <a:bodyPr/>
        <a:lstStyle/>
        <a:p>
          <a:endParaRPr lang="fr-CA"/>
        </a:p>
      </dgm:t>
    </dgm:pt>
    <dgm:pt modelId="{AC8532CF-1E4B-419F-889A-2AF9CEC24DB1}" type="pres">
      <dgm:prSet presAssocID="{BCBE5140-0AC7-4E37-903A-F10D78484748}" presName="linNode" presStyleCnt="0"/>
      <dgm:spPr/>
    </dgm:pt>
    <dgm:pt modelId="{A097FEBA-5CD9-4B69-B03C-9D3895646ADF}" type="pres">
      <dgm:prSet presAssocID="{BCBE5140-0AC7-4E37-903A-F10D78484748}" presName="parentText" presStyleLbl="node1" presStyleIdx="0" presStyleCnt="2" custScaleX="79347" custScaleY="91049" custLinFactNeighborX="2217">
        <dgm:presLayoutVars>
          <dgm:chMax val="1"/>
          <dgm:bulletEnabled val="1"/>
        </dgm:presLayoutVars>
      </dgm:prSet>
      <dgm:spPr/>
      <dgm:t>
        <a:bodyPr/>
        <a:lstStyle/>
        <a:p>
          <a:endParaRPr lang="fr-CA"/>
        </a:p>
      </dgm:t>
    </dgm:pt>
    <dgm:pt modelId="{3FFBFCC1-F265-4B28-AD75-85A907D1D4A1}" type="pres">
      <dgm:prSet presAssocID="{BCBE5140-0AC7-4E37-903A-F10D78484748}" presName="descendantText" presStyleLbl="alignAccFollowNode1" presStyleIdx="0" presStyleCnt="2" custScaleX="114205" custLinFactNeighborX="1358" custLinFactNeighborY="-2784">
        <dgm:presLayoutVars>
          <dgm:bulletEnabled val="1"/>
        </dgm:presLayoutVars>
      </dgm:prSet>
      <dgm:spPr/>
      <dgm:t>
        <a:bodyPr/>
        <a:lstStyle/>
        <a:p>
          <a:endParaRPr lang="fr-CA"/>
        </a:p>
      </dgm:t>
    </dgm:pt>
    <dgm:pt modelId="{3C4189F9-C053-47F0-B945-7CF0948A7BAC}" type="pres">
      <dgm:prSet presAssocID="{BD3BA5FD-1B94-412C-BA98-9CA2FAF38EA3}" presName="sp" presStyleCnt="0"/>
      <dgm:spPr/>
    </dgm:pt>
    <dgm:pt modelId="{33B4DB2B-C7EA-4E87-9229-5B64E2CC16D9}" type="pres">
      <dgm:prSet presAssocID="{ADE0EF31-B2CF-4C6B-9657-8D0D9CBEF719}" presName="linNode" presStyleCnt="0"/>
      <dgm:spPr/>
    </dgm:pt>
    <dgm:pt modelId="{329F13E6-0188-4A71-B737-6366296EC22E}" type="pres">
      <dgm:prSet presAssocID="{ADE0EF31-B2CF-4C6B-9657-8D0D9CBEF719}" presName="parentText" presStyleLbl="node1" presStyleIdx="1" presStyleCnt="2" custScaleX="158851" custScaleY="91049" custLinFactNeighborX="4437" custLinFactNeighborY="-875">
        <dgm:presLayoutVars>
          <dgm:chMax val="1"/>
          <dgm:bulletEnabled val="1"/>
        </dgm:presLayoutVars>
      </dgm:prSet>
      <dgm:spPr/>
      <dgm:t>
        <a:bodyPr/>
        <a:lstStyle/>
        <a:p>
          <a:endParaRPr lang="fr-CA"/>
        </a:p>
      </dgm:t>
    </dgm:pt>
    <dgm:pt modelId="{696A674F-7406-44F1-9D56-CBD6295D0786}" type="pres">
      <dgm:prSet presAssocID="{ADE0EF31-B2CF-4C6B-9657-8D0D9CBEF719}" presName="descendantText" presStyleLbl="alignAccFollowNode1" presStyleIdx="1" presStyleCnt="2" custScaleX="228598" custScaleY="95685" custLinFactNeighborX="2789" custLinFactNeighborY="4428">
        <dgm:presLayoutVars>
          <dgm:bulletEnabled val="1"/>
        </dgm:presLayoutVars>
      </dgm:prSet>
      <dgm:spPr/>
      <dgm:t>
        <a:bodyPr/>
        <a:lstStyle/>
        <a:p>
          <a:endParaRPr lang="fr-CA"/>
        </a:p>
      </dgm:t>
    </dgm:pt>
  </dgm:ptLst>
  <dgm:cxnLst>
    <dgm:cxn modelId="{EA12498C-065C-4BDC-AA86-B32A2A9983E2}" type="presOf" srcId="{B1D46D6E-86D3-449D-9A82-461AF2AF796F}" destId="{696A674F-7406-44F1-9D56-CBD6295D0786}" srcOrd="0" destOrd="0" presId="urn:microsoft.com/office/officeart/2005/8/layout/vList5"/>
    <dgm:cxn modelId="{F92AF7B2-5A3A-460E-A185-BE455294344B}" srcId="{BCBE5140-0AC7-4E37-903A-F10D78484748}" destId="{CA9ECDE8-9CCF-4346-B162-BDE41B33D138}" srcOrd="0" destOrd="0" parTransId="{8B104777-B5D3-45DB-8511-A90B7FB3057B}" sibTransId="{F3755C88-B9CF-45A8-872B-D947627CFC8A}"/>
    <dgm:cxn modelId="{4619DD8B-47D0-4E12-AA61-D357787A3F73}" srcId="{8C104E14-BB25-4F0B-880A-00F941FC957A}" destId="{ADE0EF31-B2CF-4C6B-9657-8D0D9CBEF719}" srcOrd="1" destOrd="0" parTransId="{070BA725-161F-4A3C-A3B7-CDAA0FCC0D1A}" sibTransId="{85FEEA6E-B71F-4376-8909-31031502E367}"/>
    <dgm:cxn modelId="{53BC9C49-F068-4715-AD94-1C92CD136A73}" type="presOf" srcId="{BCBE5140-0AC7-4E37-903A-F10D78484748}" destId="{A097FEBA-5CD9-4B69-B03C-9D3895646ADF}" srcOrd="0" destOrd="0" presId="urn:microsoft.com/office/officeart/2005/8/layout/vList5"/>
    <dgm:cxn modelId="{6863971F-336B-4A28-A708-C30576A7A470}" type="presOf" srcId="{ADE0EF31-B2CF-4C6B-9657-8D0D9CBEF719}" destId="{329F13E6-0188-4A71-B737-6366296EC22E}" srcOrd="0" destOrd="0" presId="urn:microsoft.com/office/officeart/2005/8/layout/vList5"/>
    <dgm:cxn modelId="{BA6E86B4-1006-4BE4-8CF1-2E3706175CC9}" srcId="{8C104E14-BB25-4F0B-880A-00F941FC957A}" destId="{BCBE5140-0AC7-4E37-903A-F10D78484748}" srcOrd="0" destOrd="0" parTransId="{FB517DDF-B2A3-47B0-8F93-6101F44B00CF}" sibTransId="{BD3BA5FD-1B94-412C-BA98-9CA2FAF38EA3}"/>
    <dgm:cxn modelId="{951BBCC8-D920-4DFD-8237-2FF0CDEE500D}" type="presOf" srcId="{CA9ECDE8-9CCF-4346-B162-BDE41B33D138}" destId="{3FFBFCC1-F265-4B28-AD75-85A907D1D4A1}" srcOrd="0" destOrd="0" presId="urn:microsoft.com/office/officeart/2005/8/layout/vList5"/>
    <dgm:cxn modelId="{7ACCEABA-9D05-4C89-91D0-5A20EB330C80}" srcId="{ADE0EF31-B2CF-4C6B-9657-8D0D9CBEF719}" destId="{B1D46D6E-86D3-449D-9A82-461AF2AF796F}" srcOrd="0" destOrd="0" parTransId="{EE0E3538-16B4-428A-B0B9-6B8F6DB18D7C}" sibTransId="{6C3647F3-7F67-4638-AFD5-F2A08AAC6F66}"/>
    <dgm:cxn modelId="{0E27DB2A-0362-4CB7-8CD8-11F9193D4428}" type="presOf" srcId="{8C104E14-BB25-4F0B-880A-00F941FC957A}" destId="{AFE1DE0D-89C8-4A94-8699-658CFF6E1847}" srcOrd="0" destOrd="0" presId="urn:microsoft.com/office/officeart/2005/8/layout/vList5"/>
    <dgm:cxn modelId="{608191A2-697D-4A09-86B6-5A56064A0EEC}" type="presParOf" srcId="{AFE1DE0D-89C8-4A94-8699-658CFF6E1847}" destId="{AC8532CF-1E4B-419F-889A-2AF9CEC24DB1}" srcOrd="0" destOrd="0" presId="urn:microsoft.com/office/officeart/2005/8/layout/vList5"/>
    <dgm:cxn modelId="{1716B0D8-7214-42E4-BBA0-E155249F76F2}" type="presParOf" srcId="{AC8532CF-1E4B-419F-889A-2AF9CEC24DB1}" destId="{A097FEBA-5CD9-4B69-B03C-9D3895646ADF}" srcOrd="0" destOrd="0" presId="urn:microsoft.com/office/officeart/2005/8/layout/vList5"/>
    <dgm:cxn modelId="{52DB2D3A-66A7-461A-8F87-51DE050B17F4}" type="presParOf" srcId="{AC8532CF-1E4B-419F-889A-2AF9CEC24DB1}" destId="{3FFBFCC1-F265-4B28-AD75-85A907D1D4A1}" srcOrd="1" destOrd="0" presId="urn:microsoft.com/office/officeart/2005/8/layout/vList5"/>
    <dgm:cxn modelId="{511FFAA3-181B-4811-9715-BA854FBC49A3}" type="presParOf" srcId="{AFE1DE0D-89C8-4A94-8699-658CFF6E1847}" destId="{3C4189F9-C053-47F0-B945-7CF0948A7BAC}" srcOrd="1" destOrd="0" presId="urn:microsoft.com/office/officeart/2005/8/layout/vList5"/>
    <dgm:cxn modelId="{2414820B-39FF-45D2-BB1B-87E4F45F9CBA}" type="presParOf" srcId="{AFE1DE0D-89C8-4A94-8699-658CFF6E1847}" destId="{33B4DB2B-C7EA-4E87-9229-5B64E2CC16D9}" srcOrd="2" destOrd="0" presId="urn:microsoft.com/office/officeart/2005/8/layout/vList5"/>
    <dgm:cxn modelId="{FA729882-A23D-4DDE-ABA4-A21F8E455F0E}" type="presParOf" srcId="{33B4DB2B-C7EA-4E87-9229-5B64E2CC16D9}" destId="{329F13E6-0188-4A71-B737-6366296EC22E}" srcOrd="0" destOrd="0" presId="urn:microsoft.com/office/officeart/2005/8/layout/vList5"/>
    <dgm:cxn modelId="{86ABBBE0-A35F-48C2-B0DD-125BE7214149}" type="presParOf" srcId="{33B4DB2B-C7EA-4E87-9229-5B64E2CC16D9}" destId="{696A674F-7406-44F1-9D56-CBD6295D078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dgm:spPr>
        <a:solidFill>
          <a:srgbClr val="007DC5"/>
        </a:solidFill>
      </dgm:spPr>
      <dgm:t>
        <a:bodyPr/>
        <a:lstStyle/>
        <a:p>
          <a:pPr algn="ctr"/>
          <a:r>
            <a:rPr lang="fr-CA" b="1" dirty="0" smtClean="0">
              <a:latin typeface="Alte DIN 1451 Mittelschrift" panose="020B0603020202020204" pitchFamily="34" charset="0"/>
            </a:rPr>
            <a:t>Site Web</a:t>
          </a:r>
          <a:endParaRPr lang="fr-CA" b="1" dirty="0">
            <a:latin typeface="Alte DIN 1451 Mittelschrift" panose="020B0603020202020204" pitchFamily="34" charset="0"/>
          </a:endParaRPr>
        </a:p>
      </dgm:t>
    </dgm:pt>
    <dgm:pt modelId="{FB517DDF-B2A3-47B0-8F93-6101F44B00CF}" type="parTrans" cxnId="{BA6E86B4-1006-4BE4-8CF1-2E3706175CC9}">
      <dgm:prSet/>
      <dgm:spPr/>
      <dgm:t>
        <a:bodyPr/>
        <a:lstStyle/>
        <a:p>
          <a:endParaRPr lang="fr-CA"/>
        </a:p>
      </dgm:t>
    </dgm:pt>
    <dgm:pt modelId="{BD3BA5FD-1B94-412C-BA98-9CA2FAF38EA3}" type="sibTrans" cxnId="{BA6E86B4-1006-4BE4-8CF1-2E3706175CC9}">
      <dgm:prSet/>
      <dgm:spPr/>
      <dgm:t>
        <a:bodyPr/>
        <a:lstStyle/>
        <a:p>
          <a:endParaRPr lang="fr-CA"/>
        </a:p>
      </dgm:t>
    </dgm:pt>
    <dgm:pt modelId="{ADE0EF31-B2CF-4C6B-9657-8D0D9CBEF719}">
      <dgm:prSet phldrT="[Texte]"/>
      <dgm:spPr>
        <a:solidFill>
          <a:srgbClr val="007DC5"/>
        </a:solidFill>
      </dgm:spPr>
      <dgm:t>
        <a:bodyPr/>
        <a:lstStyle/>
        <a:p>
          <a:r>
            <a:rPr lang="fr-CA" b="1" dirty="0" smtClean="0">
              <a:latin typeface="Alte DIN 1451 Mittelschrift" panose="020B0603020202020204" pitchFamily="34" charset="0"/>
            </a:rPr>
            <a:t>Téléphone</a:t>
          </a:r>
          <a:r>
            <a:rPr lang="fr-CA" dirty="0" smtClean="0">
              <a:latin typeface="Alte DIN 1451 Mittelschrift" panose="020B0603020202020204" pitchFamily="34" charset="0"/>
            </a:rPr>
            <a:t>  </a:t>
          </a:r>
          <a:endParaRPr lang="fr-CA" dirty="0">
            <a:latin typeface="Alte DIN 1451 Mittelschrift" panose="020B0603020202020204" pitchFamily="34" charset="0"/>
          </a:endParaRPr>
        </a:p>
      </dgm:t>
    </dgm:pt>
    <dgm:pt modelId="{070BA725-161F-4A3C-A3B7-CDAA0FCC0D1A}" type="parTrans" cxnId="{4619DD8B-47D0-4E12-AA61-D357787A3F73}">
      <dgm:prSet/>
      <dgm:spPr/>
      <dgm:t>
        <a:bodyPr/>
        <a:lstStyle/>
        <a:p>
          <a:endParaRPr lang="fr-CA"/>
        </a:p>
      </dgm:t>
    </dgm:pt>
    <dgm:pt modelId="{85FEEA6E-B71F-4376-8909-31031502E367}" type="sibTrans" cxnId="{4619DD8B-47D0-4E12-AA61-D357787A3F73}">
      <dgm:prSet/>
      <dgm:spPr/>
      <dgm:t>
        <a:bodyPr/>
        <a:lstStyle/>
        <a:p>
          <a:endParaRPr lang="fr-CA"/>
        </a:p>
      </dgm:t>
    </dgm:pt>
    <dgm:pt modelId="{B1D46D6E-86D3-449D-9A82-461AF2AF796F}">
      <dgm:prSet phldrT="[Texte]" custT="1"/>
      <dgm:spPr/>
      <dgm:t>
        <a:bodyPr/>
        <a:lstStyle/>
        <a:p>
          <a:pPr>
            <a:lnSpc>
              <a:spcPct val="150000"/>
            </a:lnSpc>
          </a:pPr>
          <a:r>
            <a:rPr lang="fr-CA" sz="2400" b="0" i="0" dirty="0" smtClean="0">
              <a:solidFill>
                <a:srgbClr val="04456F"/>
              </a:solidFill>
              <a:latin typeface="Alte DIN 1451 Mittelschrift" panose="020B0603020202020204" pitchFamily="34" charset="0"/>
            </a:rPr>
            <a:t>Secrétariat : (418) 525-4444 poste: 47787</a:t>
          </a:r>
          <a:endParaRPr lang="fr-CA" sz="2500" dirty="0">
            <a:solidFill>
              <a:srgbClr val="04456F"/>
            </a:solidFill>
            <a:latin typeface="Alte DIN 1451 Mittelschrift" panose="020B0603020202020204" pitchFamily="34" charset="0"/>
          </a:endParaRPr>
        </a:p>
      </dgm:t>
    </dgm:pt>
    <dgm:pt modelId="{EE0E3538-16B4-428A-B0B9-6B8F6DB18D7C}" type="parTrans" cxnId="{7ACCEABA-9D05-4C89-91D0-5A20EB330C80}">
      <dgm:prSet/>
      <dgm:spPr/>
      <dgm:t>
        <a:bodyPr/>
        <a:lstStyle/>
        <a:p>
          <a:endParaRPr lang="fr-CA"/>
        </a:p>
      </dgm:t>
    </dgm:pt>
    <dgm:pt modelId="{6C3647F3-7F67-4638-AFD5-F2A08AAC6F66}" type="sibTrans" cxnId="{7ACCEABA-9D05-4C89-91D0-5A20EB330C80}">
      <dgm:prSet/>
      <dgm:spPr/>
      <dgm:t>
        <a:bodyPr/>
        <a:lstStyle/>
        <a:p>
          <a:endParaRPr lang="fr-CA"/>
        </a:p>
      </dgm:t>
    </dgm:pt>
    <dgm:pt modelId="{CA9ECDE8-9CCF-4346-B162-BDE41B33D138}">
      <dgm:prSet phldrT="[Texte]" custT="1"/>
      <dgm:spPr/>
      <dgm:t>
        <a:bodyPr/>
        <a:lstStyle/>
        <a:p>
          <a:pPr algn="l">
            <a:lnSpc>
              <a:spcPct val="150000"/>
            </a:lnSpc>
          </a:pPr>
          <a:r>
            <a:rPr lang="fr-CA" sz="2400" b="0" i="0" dirty="0" smtClean="0">
              <a:solidFill>
                <a:srgbClr val="04456F"/>
              </a:solidFill>
              <a:latin typeface="Alte DIN 1451 Mittelschrift" panose="020B0603020202020204" pitchFamily="34" charset="0"/>
            </a:rPr>
            <a:t>http://www.spproc.com/</a:t>
          </a:r>
          <a:endParaRPr lang="fr-CA" sz="2400" b="0" i="0" dirty="0">
            <a:solidFill>
              <a:srgbClr val="04456F"/>
            </a:solidFill>
            <a:latin typeface="Alte DIN 1451 Mittelschrift" panose="020B0603020202020204" pitchFamily="34" charset="0"/>
          </a:endParaRPr>
        </a:p>
      </dgm:t>
    </dgm:pt>
    <dgm:pt modelId="{8B104777-B5D3-45DB-8511-A90B7FB3057B}" type="parTrans" cxnId="{F92AF7B2-5A3A-460E-A185-BE455294344B}">
      <dgm:prSet/>
      <dgm:spPr/>
      <dgm:t>
        <a:bodyPr/>
        <a:lstStyle/>
        <a:p>
          <a:endParaRPr lang="fr-CA"/>
        </a:p>
      </dgm:t>
    </dgm:pt>
    <dgm:pt modelId="{F3755C88-B9CF-45A8-872B-D947627CFC8A}" type="sibTrans" cxnId="{F92AF7B2-5A3A-460E-A185-BE455294344B}">
      <dgm:prSet/>
      <dgm:spPr/>
      <dgm:t>
        <a:bodyPr/>
        <a:lstStyle/>
        <a:p>
          <a:endParaRPr lang="fr-CA"/>
        </a:p>
      </dgm:t>
    </dgm:pt>
    <dgm:pt modelId="{5C6503A2-2F57-4B7E-96EB-938D409AD3B9}">
      <dgm:prSet phldrT="[Texte]"/>
      <dgm:spPr>
        <a:solidFill>
          <a:srgbClr val="007DC5"/>
        </a:solidFill>
      </dgm:spPr>
      <dgm:t>
        <a:bodyPr/>
        <a:lstStyle/>
        <a:p>
          <a:r>
            <a:rPr lang="fr-CA" b="1" dirty="0" smtClean="0">
              <a:latin typeface="Alte DIN 1451 Mittelschrift" panose="020B0603020202020204" pitchFamily="34" charset="0"/>
            </a:rPr>
            <a:t>Bureau</a:t>
          </a:r>
          <a:endParaRPr lang="fr-CA" dirty="0">
            <a:latin typeface="Alte DIN 1451 Mittelschrift" panose="020B0603020202020204" pitchFamily="34" charset="0"/>
          </a:endParaRPr>
        </a:p>
      </dgm:t>
    </dgm:pt>
    <dgm:pt modelId="{69D310CB-9904-4FD3-B495-CF01A7311906}" type="parTrans" cxnId="{DD058771-9330-4D99-B06A-1D6E3F76555A}">
      <dgm:prSet/>
      <dgm:spPr/>
      <dgm:t>
        <a:bodyPr/>
        <a:lstStyle/>
        <a:p>
          <a:endParaRPr lang="fr-CA"/>
        </a:p>
      </dgm:t>
    </dgm:pt>
    <dgm:pt modelId="{9E66B972-4605-4249-9CAB-03E1835DD4D3}" type="sibTrans" cxnId="{DD058771-9330-4D99-B06A-1D6E3F76555A}">
      <dgm:prSet/>
      <dgm:spPr/>
      <dgm:t>
        <a:bodyPr/>
        <a:lstStyle/>
        <a:p>
          <a:endParaRPr lang="fr-CA"/>
        </a:p>
      </dgm:t>
    </dgm:pt>
    <dgm:pt modelId="{C93AE67A-EE88-4CB3-87A9-69667C7112C5}">
      <dgm:prSet phldrT="[Texte]" custT="1"/>
      <dgm:spPr/>
      <dgm:t>
        <a:bodyPr/>
        <a:lstStyle/>
        <a:p>
          <a:pPr>
            <a:lnSpc>
              <a:spcPct val="150000"/>
            </a:lnSpc>
          </a:pPr>
          <a:r>
            <a:rPr lang="fr-CA" sz="2400" b="0" i="0" dirty="0" smtClean="0">
              <a:solidFill>
                <a:srgbClr val="04456F"/>
              </a:solidFill>
              <a:latin typeface="Alte DIN 1451 Mittelschrift" panose="020B0603020202020204" pitchFamily="34" charset="0"/>
            </a:rPr>
            <a:t>CRCHU de Québec-</a:t>
          </a:r>
          <a:r>
            <a:rPr lang="fr-CA" sz="2400" b="0" i="0" dirty="0" err="1" smtClean="0">
              <a:solidFill>
                <a:srgbClr val="04456F"/>
              </a:solidFill>
              <a:latin typeface="Alte DIN 1451 Mittelschrift" panose="020B0603020202020204" pitchFamily="34" charset="0"/>
            </a:rPr>
            <a:t>ULaval</a:t>
          </a:r>
          <a:r>
            <a:rPr lang="fr-CA" sz="2400" b="0" i="0" dirty="0" smtClean="0">
              <a:solidFill>
                <a:srgbClr val="04456F"/>
              </a:solidFill>
              <a:latin typeface="Alte DIN 1451 Mittelschrift" panose="020B0603020202020204" pitchFamily="34" charset="0"/>
            </a:rPr>
            <a:t>, Site CHUL</a:t>
          </a:r>
          <a:endParaRPr lang="fr-CA" sz="1600" dirty="0">
            <a:solidFill>
              <a:srgbClr val="04456F"/>
            </a:solidFill>
            <a:latin typeface="Alte DIN 1451 Mittelschrift" panose="020B0603020202020204" pitchFamily="34" charset="0"/>
          </a:endParaRPr>
        </a:p>
      </dgm:t>
    </dgm:pt>
    <dgm:pt modelId="{D4C94E2D-0A6A-4FD6-A708-E8BFF4AC1373}" type="parTrans" cxnId="{7AE82027-2141-43DC-8C94-A8F427E533AD}">
      <dgm:prSet/>
      <dgm:spPr/>
      <dgm:t>
        <a:bodyPr/>
        <a:lstStyle/>
        <a:p>
          <a:endParaRPr lang="fr-CA"/>
        </a:p>
      </dgm:t>
    </dgm:pt>
    <dgm:pt modelId="{C08AFC39-DDD6-470D-A6E2-F1B8C93371DF}" type="sibTrans" cxnId="{7AE82027-2141-43DC-8C94-A8F427E533AD}">
      <dgm:prSet/>
      <dgm:spPr/>
      <dgm:t>
        <a:bodyPr/>
        <a:lstStyle/>
        <a:p>
          <a:endParaRPr lang="fr-CA"/>
        </a:p>
      </dgm:t>
    </dgm:pt>
    <dgm:pt modelId="{112047F8-1F2B-4B8B-A661-D0024D12BD2F}">
      <dgm:prSet phldrT="[Texte]" custT="1"/>
      <dgm:spPr/>
      <dgm:t>
        <a:bodyPr/>
        <a:lstStyle/>
        <a:p>
          <a:pPr>
            <a:lnSpc>
              <a:spcPct val="150000"/>
            </a:lnSpc>
          </a:pPr>
          <a:r>
            <a:rPr lang="fr-CA" sz="2400" b="0" i="0" dirty="0" smtClean="0">
              <a:solidFill>
                <a:srgbClr val="04456F"/>
              </a:solidFill>
              <a:latin typeface="Alte DIN 1451 Mittelschrift" panose="020B0603020202020204" pitchFamily="34" charset="0"/>
            </a:rPr>
            <a:t>Présidence : (418) 262-0543</a:t>
          </a:r>
          <a:endParaRPr lang="fr-CA" sz="2500" dirty="0">
            <a:solidFill>
              <a:srgbClr val="04456F"/>
            </a:solidFill>
            <a:latin typeface="Alte DIN 1451 Mittelschrift" panose="020B0603020202020204" pitchFamily="34" charset="0"/>
          </a:endParaRPr>
        </a:p>
      </dgm:t>
    </dgm:pt>
    <dgm:pt modelId="{D85789A7-7A93-4C7B-8E2E-318A6107E71A}" type="parTrans" cxnId="{09568D99-5639-4A1E-8137-0980A884582F}">
      <dgm:prSet/>
      <dgm:spPr/>
      <dgm:t>
        <a:bodyPr/>
        <a:lstStyle/>
        <a:p>
          <a:endParaRPr lang="fr-CA"/>
        </a:p>
      </dgm:t>
    </dgm:pt>
    <dgm:pt modelId="{648277FB-0292-44F3-B23F-D2340DD8515D}" type="sibTrans" cxnId="{09568D99-5639-4A1E-8137-0980A884582F}">
      <dgm:prSet/>
      <dgm:spPr/>
      <dgm:t>
        <a:bodyPr/>
        <a:lstStyle/>
        <a:p>
          <a:endParaRPr lang="fr-CA"/>
        </a:p>
      </dgm:t>
    </dgm:pt>
    <dgm:pt modelId="{464B91F5-7D1F-4A1D-A9F5-836B4CC5A976}">
      <dgm:prSet phldrT="[Texte]" custT="1"/>
      <dgm:spPr/>
      <dgm:t>
        <a:bodyPr/>
        <a:lstStyle/>
        <a:p>
          <a:pPr>
            <a:lnSpc>
              <a:spcPct val="150000"/>
            </a:lnSpc>
          </a:pPr>
          <a:r>
            <a:rPr lang="fr-CA" sz="2400" b="0" i="0" dirty="0" smtClean="0">
              <a:solidFill>
                <a:srgbClr val="04456F"/>
              </a:solidFill>
              <a:latin typeface="Alte DIN 1451 Mittelschrift" panose="020B0603020202020204" pitchFamily="34" charset="0"/>
            </a:rPr>
            <a:t>Local R-00771, bloc R, Sous-sol</a:t>
          </a:r>
          <a:endParaRPr lang="fr-CA" sz="1600" dirty="0">
            <a:solidFill>
              <a:srgbClr val="04456F"/>
            </a:solidFill>
            <a:latin typeface="Alte DIN 1451 Mittelschrift" panose="020B0603020202020204" pitchFamily="34" charset="0"/>
          </a:endParaRPr>
        </a:p>
      </dgm:t>
    </dgm:pt>
    <dgm:pt modelId="{12BF7878-8BBA-473B-A5CF-EEBE77DF7DDC}" type="parTrans" cxnId="{01D85DA9-9E89-42D8-8B77-13AACF734ACE}">
      <dgm:prSet/>
      <dgm:spPr/>
      <dgm:t>
        <a:bodyPr/>
        <a:lstStyle/>
        <a:p>
          <a:endParaRPr lang="fr-FR"/>
        </a:p>
      </dgm:t>
    </dgm:pt>
    <dgm:pt modelId="{18C43045-F0AA-4A2B-99CD-63E159B871D9}" type="sibTrans" cxnId="{01D85DA9-9E89-42D8-8B77-13AACF734ACE}">
      <dgm:prSet/>
      <dgm:spPr/>
      <dgm:t>
        <a:bodyPr/>
        <a:lstStyle/>
        <a:p>
          <a:endParaRPr lang="fr-FR"/>
        </a:p>
      </dgm:t>
    </dgm:pt>
    <dgm:pt modelId="{F2D0F609-C3F9-410E-B39C-D9175E949AD8}">
      <dgm:prSet phldrT="[Texte]" custT="1"/>
      <dgm:spPr/>
      <dgm:t>
        <a:bodyPr/>
        <a:lstStyle/>
        <a:p>
          <a:pPr algn="l">
            <a:lnSpc>
              <a:spcPct val="150000"/>
            </a:lnSpc>
          </a:pPr>
          <a:r>
            <a:rPr lang="fr-CA" sz="2400" b="0" i="0" dirty="0" smtClean="0">
              <a:solidFill>
                <a:srgbClr val="FF0000"/>
              </a:solidFill>
              <a:latin typeface="Alte DIN 1451 Mittelschrift" panose="020B0603020202020204" pitchFamily="34" charset="0"/>
            </a:rPr>
            <a:t>Guide d’accueil du SPPROC</a:t>
          </a:r>
          <a:endParaRPr lang="fr-CA" sz="2400" b="0" i="0" dirty="0">
            <a:solidFill>
              <a:srgbClr val="FF0000"/>
            </a:solidFill>
            <a:latin typeface="Alte DIN 1451 Mittelschrift" panose="020B0603020202020204" pitchFamily="34" charset="0"/>
          </a:endParaRPr>
        </a:p>
      </dgm:t>
    </dgm:pt>
    <dgm:pt modelId="{923303E2-0319-47A0-9E6B-7DED9D785118}" type="parTrans" cxnId="{976D0285-3D04-4057-B3C7-7704123FF9C4}">
      <dgm:prSet/>
      <dgm:spPr/>
      <dgm:t>
        <a:bodyPr/>
        <a:lstStyle/>
        <a:p>
          <a:endParaRPr lang="fr-FR"/>
        </a:p>
      </dgm:t>
    </dgm:pt>
    <dgm:pt modelId="{D1E006DE-EF0D-456C-866A-EFF26385D07D}" type="sibTrans" cxnId="{976D0285-3D04-4057-B3C7-7704123FF9C4}">
      <dgm:prSet/>
      <dgm:spPr/>
      <dgm:t>
        <a:bodyPr/>
        <a:lstStyle/>
        <a:p>
          <a:endParaRPr lang="fr-FR"/>
        </a:p>
      </dgm:t>
    </dgm:pt>
    <dgm:pt modelId="{AFE1DE0D-89C8-4A94-8699-658CFF6E1847}" type="pres">
      <dgm:prSet presAssocID="{8C104E14-BB25-4F0B-880A-00F941FC957A}" presName="Name0" presStyleCnt="0">
        <dgm:presLayoutVars>
          <dgm:dir/>
          <dgm:animLvl val="lvl"/>
          <dgm:resizeHandles val="exact"/>
        </dgm:presLayoutVars>
      </dgm:prSet>
      <dgm:spPr/>
      <dgm:t>
        <a:bodyPr/>
        <a:lstStyle/>
        <a:p>
          <a:endParaRPr lang="fr-CA"/>
        </a:p>
      </dgm:t>
    </dgm:pt>
    <dgm:pt modelId="{AC8532CF-1E4B-419F-889A-2AF9CEC24DB1}" type="pres">
      <dgm:prSet presAssocID="{BCBE5140-0AC7-4E37-903A-F10D78484748}" presName="linNode" presStyleCnt="0"/>
      <dgm:spPr/>
      <dgm:t>
        <a:bodyPr/>
        <a:lstStyle/>
        <a:p>
          <a:endParaRPr lang="fr-CA"/>
        </a:p>
      </dgm:t>
    </dgm:pt>
    <dgm:pt modelId="{A097FEBA-5CD9-4B69-B03C-9D3895646ADF}" type="pres">
      <dgm:prSet presAssocID="{BCBE5140-0AC7-4E37-903A-F10D78484748}" presName="parentText" presStyleLbl="node1" presStyleIdx="0" presStyleCnt="3" custScaleX="74958" custScaleY="78947" custLinFactNeighborX="-25" custLinFactNeighborY="-103">
        <dgm:presLayoutVars>
          <dgm:chMax val="1"/>
          <dgm:bulletEnabled val="1"/>
        </dgm:presLayoutVars>
      </dgm:prSet>
      <dgm:spPr/>
      <dgm:t>
        <a:bodyPr/>
        <a:lstStyle/>
        <a:p>
          <a:endParaRPr lang="fr-CA"/>
        </a:p>
      </dgm:t>
    </dgm:pt>
    <dgm:pt modelId="{3FFBFCC1-F265-4B28-AD75-85A907D1D4A1}" type="pres">
      <dgm:prSet presAssocID="{BCBE5140-0AC7-4E37-903A-F10D78484748}" presName="descendantText" presStyleLbl="alignAccFollowNode1" presStyleIdx="0" presStyleCnt="3" custScaleX="114205" custScaleY="75091" custLinFactNeighborX="-1764" custLinFactNeighborY="1269">
        <dgm:presLayoutVars>
          <dgm:bulletEnabled val="1"/>
        </dgm:presLayoutVars>
      </dgm:prSet>
      <dgm:spPr/>
      <dgm:t>
        <a:bodyPr/>
        <a:lstStyle/>
        <a:p>
          <a:endParaRPr lang="fr-CA"/>
        </a:p>
      </dgm:t>
    </dgm:pt>
    <dgm:pt modelId="{3C4189F9-C053-47F0-B945-7CF0948A7BAC}" type="pres">
      <dgm:prSet presAssocID="{BD3BA5FD-1B94-412C-BA98-9CA2FAF38EA3}" presName="sp" presStyleCnt="0"/>
      <dgm:spPr/>
      <dgm:t>
        <a:bodyPr/>
        <a:lstStyle/>
        <a:p>
          <a:endParaRPr lang="fr-CA"/>
        </a:p>
      </dgm:t>
    </dgm:pt>
    <dgm:pt modelId="{33B4DB2B-C7EA-4E87-9229-5B64E2CC16D9}" type="pres">
      <dgm:prSet presAssocID="{ADE0EF31-B2CF-4C6B-9657-8D0D9CBEF719}" presName="linNode" presStyleCnt="0"/>
      <dgm:spPr/>
      <dgm:t>
        <a:bodyPr/>
        <a:lstStyle/>
        <a:p>
          <a:endParaRPr lang="fr-CA"/>
        </a:p>
      </dgm:t>
    </dgm:pt>
    <dgm:pt modelId="{329F13E6-0188-4A71-B737-6366296EC22E}" type="pres">
      <dgm:prSet presAssocID="{ADE0EF31-B2CF-4C6B-9657-8D0D9CBEF719}" presName="parentText" presStyleLbl="node1" presStyleIdx="1" presStyleCnt="3" custScaleX="150066" custScaleY="78947" custLinFactNeighborX="0" custLinFactNeighborY="-875">
        <dgm:presLayoutVars>
          <dgm:chMax val="1"/>
          <dgm:bulletEnabled val="1"/>
        </dgm:presLayoutVars>
      </dgm:prSet>
      <dgm:spPr/>
      <dgm:t>
        <a:bodyPr/>
        <a:lstStyle/>
        <a:p>
          <a:endParaRPr lang="fr-CA"/>
        </a:p>
      </dgm:t>
    </dgm:pt>
    <dgm:pt modelId="{696A674F-7406-44F1-9D56-CBD6295D0786}" type="pres">
      <dgm:prSet presAssocID="{ADE0EF31-B2CF-4C6B-9657-8D0D9CBEF719}" presName="descendantText" presStyleLbl="alignAccFollowNode1" presStyleIdx="1" presStyleCnt="3" custScaleX="228598" custScaleY="65366" custLinFactNeighborX="-3532" custLinFactNeighborY="63">
        <dgm:presLayoutVars>
          <dgm:bulletEnabled val="1"/>
        </dgm:presLayoutVars>
      </dgm:prSet>
      <dgm:spPr/>
      <dgm:t>
        <a:bodyPr/>
        <a:lstStyle/>
        <a:p>
          <a:endParaRPr lang="fr-CA"/>
        </a:p>
      </dgm:t>
    </dgm:pt>
    <dgm:pt modelId="{4D27ED53-B8CD-4BAE-9D97-CA4501F38823}" type="pres">
      <dgm:prSet presAssocID="{85FEEA6E-B71F-4376-8909-31031502E367}" presName="sp" presStyleCnt="0"/>
      <dgm:spPr/>
      <dgm:t>
        <a:bodyPr/>
        <a:lstStyle/>
        <a:p>
          <a:endParaRPr lang="fr-CA"/>
        </a:p>
      </dgm:t>
    </dgm:pt>
    <dgm:pt modelId="{409DF9A2-96C3-4CEB-A371-68C02D24776E}" type="pres">
      <dgm:prSet presAssocID="{5C6503A2-2F57-4B7E-96EB-938D409AD3B9}" presName="linNode" presStyleCnt="0"/>
      <dgm:spPr/>
      <dgm:t>
        <a:bodyPr/>
        <a:lstStyle/>
        <a:p>
          <a:endParaRPr lang="fr-CA"/>
        </a:p>
      </dgm:t>
    </dgm:pt>
    <dgm:pt modelId="{C053B7C4-FDE3-4D9A-BA9B-F7781A183F33}" type="pres">
      <dgm:prSet presAssocID="{5C6503A2-2F57-4B7E-96EB-938D409AD3B9}" presName="parentText" presStyleLbl="node1" presStyleIdx="2" presStyleCnt="3" custScaleX="111947" custScaleY="78947" custLinFactNeighborX="-4981" custLinFactNeighborY="-206">
        <dgm:presLayoutVars>
          <dgm:chMax val="1"/>
          <dgm:bulletEnabled val="1"/>
        </dgm:presLayoutVars>
      </dgm:prSet>
      <dgm:spPr/>
      <dgm:t>
        <a:bodyPr/>
        <a:lstStyle/>
        <a:p>
          <a:endParaRPr lang="fr-CA"/>
        </a:p>
      </dgm:t>
    </dgm:pt>
    <dgm:pt modelId="{42AB30C2-AFE4-46C6-84C1-A1E8A58ABDA1}" type="pres">
      <dgm:prSet presAssocID="{5C6503A2-2F57-4B7E-96EB-938D409AD3B9}" presName="descendantText" presStyleLbl="alignAccFollowNode1" presStyleIdx="2" presStyleCnt="3" custScaleX="170453" custScaleY="78378" custLinFactNeighborX="-3543" custLinFactNeighborY="1671">
        <dgm:presLayoutVars>
          <dgm:bulletEnabled val="1"/>
        </dgm:presLayoutVars>
      </dgm:prSet>
      <dgm:spPr/>
      <dgm:t>
        <a:bodyPr/>
        <a:lstStyle/>
        <a:p>
          <a:endParaRPr lang="fr-CA"/>
        </a:p>
      </dgm:t>
    </dgm:pt>
  </dgm:ptLst>
  <dgm:cxnLst>
    <dgm:cxn modelId="{7C70A50E-0CBA-40D2-BF54-F68595852C64}" type="presOf" srcId="{464B91F5-7D1F-4A1D-A9F5-836B4CC5A976}" destId="{42AB30C2-AFE4-46C6-84C1-A1E8A58ABDA1}" srcOrd="0" destOrd="1" presId="urn:microsoft.com/office/officeart/2005/8/layout/vList5"/>
    <dgm:cxn modelId="{976D0285-3D04-4057-B3C7-7704123FF9C4}" srcId="{BCBE5140-0AC7-4E37-903A-F10D78484748}" destId="{F2D0F609-C3F9-410E-B39C-D9175E949AD8}" srcOrd="1" destOrd="0" parTransId="{923303E2-0319-47A0-9E6B-7DED9D785118}" sibTransId="{D1E006DE-EF0D-456C-866A-EFF26385D07D}"/>
    <dgm:cxn modelId="{ACD1E53A-4002-4001-8B58-65B13FD506E7}" type="presOf" srcId="{8C104E14-BB25-4F0B-880A-00F941FC957A}" destId="{AFE1DE0D-89C8-4A94-8699-658CFF6E1847}" srcOrd="0" destOrd="0" presId="urn:microsoft.com/office/officeart/2005/8/layout/vList5"/>
    <dgm:cxn modelId="{F92AF7B2-5A3A-460E-A185-BE455294344B}" srcId="{BCBE5140-0AC7-4E37-903A-F10D78484748}" destId="{CA9ECDE8-9CCF-4346-B162-BDE41B33D138}" srcOrd="0" destOrd="0" parTransId="{8B104777-B5D3-45DB-8511-A90B7FB3057B}" sibTransId="{F3755C88-B9CF-45A8-872B-D947627CFC8A}"/>
    <dgm:cxn modelId="{4619DD8B-47D0-4E12-AA61-D357787A3F73}" srcId="{8C104E14-BB25-4F0B-880A-00F941FC957A}" destId="{ADE0EF31-B2CF-4C6B-9657-8D0D9CBEF719}" srcOrd="1" destOrd="0" parTransId="{070BA725-161F-4A3C-A3B7-CDAA0FCC0D1A}" sibTransId="{85FEEA6E-B71F-4376-8909-31031502E367}"/>
    <dgm:cxn modelId="{7AE82027-2141-43DC-8C94-A8F427E533AD}" srcId="{5C6503A2-2F57-4B7E-96EB-938D409AD3B9}" destId="{C93AE67A-EE88-4CB3-87A9-69667C7112C5}" srcOrd="0" destOrd="0" parTransId="{D4C94E2D-0A6A-4FD6-A708-E8BFF4AC1373}" sibTransId="{C08AFC39-DDD6-470D-A6E2-F1B8C93371DF}"/>
    <dgm:cxn modelId="{09568D99-5639-4A1E-8137-0980A884582F}" srcId="{ADE0EF31-B2CF-4C6B-9657-8D0D9CBEF719}" destId="{112047F8-1F2B-4B8B-A661-D0024D12BD2F}" srcOrd="1" destOrd="0" parTransId="{D85789A7-7A93-4C7B-8E2E-318A6107E71A}" sibTransId="{648277FB-0292-44F3-B23F-D2340DD8515D}"/>
    <dgm:cxn modelId="{9ECCFE45-8E12-47F6-BF98-067526B80E08}" type="presOf" srcId="{ADE0EF31-B2CF-4C6B-9657-8D0D9CBEF719}" destId="{329F13E6-0188-4A71-B737-6366296EC22E}" srcOrd="0" destOrd="0" presId="urn:microsoft.com/office/officeart/2005/8/layout/vList5"/>
    <dgm:cxn modelId="{8A135994-2C3E-4DDD-A4CF-1FD2A15A94D5}" type="presOf" srcId="{CA9ECDE8-9CCF-4346-B162-BDE41B33D138}" destId="{3FFBFCC1-F265-4B28-AD75-85A907D1D4A1}" srcOrd="0" destOrd="0" presId="urn:microsoft.com/office/officeart/2005/8/layout/vList5"/>
    <dgm:cxn modelId="{899B8E2F-28F7-45CE-9DF5-D396EB858CD2}" type="presOf" srcId="{5C6503A2-2F57-4B7E-96EB-938D409AD3B9}" destId="{C053B7C4-FDE3-4D9A-BA9B-F7781A183F33}" srcOrd="0" destOrd="0" presId="urn:microsoft.com/office/officeart/2005/8/layout/vList5"/>
    <dgm:cxn modelId="{01D85DA9-9E89-42D8-8B77-13AACF734ACE}" srcId="{5C6503A2-2F57-4B7E-96EB-938D409AD3B9}" destId="{464B91F5-7D1F-4A1D-A9F5-836B4CC5A976}" srcOrd="1" destOrd="0" parTransId="{12BF7878-8BBA-473B-A5CF-EEBE77DF7DDC}" sibTransId="{18C43045-F0AA-4A2B-99CD-63E159B871D9}"/>
    <dgm:cxn modelId="{BA6E86B4-1006-4BE4-8CF1-2E3706175CC9}" srcId="{8C104E14-BB25-4F0B-880A-00F941FC957A}" destId="{BCBE5140-0AC7-4E37-903A-F10D78484748}" srcOrd="0" destOrd="0" parTransId="{FB517DDF-B2A3-47B0-8F93-6101F44B00CF}" sibTransId="{BD3BA5FD-1B94-412C-BA98-9CA2FAF38EA3}"/>
    <dgm:cxn modelId="{9E526384-04DB-4D90-B71B-F42DB9798D2B}" type="presOf" srcId="{BCBE5140-0AC7-4E37-903A-F10D78484748}" destId="{A097FEBA-5CD9-4B69-B03C-9D3895646ADF}" srcOrd="0" destOrd="0" presId="urn:microsoft.com/office/officeart/2005/8/layout/vList5"/>
    <dgm:cxn modelId="{DD058771-9330-4D99-B06A-1D6E3F76555A}" srcId="{8C104E14-BB25-4F0B-880A-00F941FC957A}" destId="{5C6503A2-2F57-4B7E-96EB-938D409AD3B9}" srcOrd="2" destOrd="0" parTransId="{69D310CB-9904-4FD3-B495-CF01A7311906}" sibTransId="{9E66B972-4605-4249-9CAB-03E1835DD4D3}"/>
    <dgm:cxn modelId="{7ACCEABA-9D05-4C89-91D0-5A20EB330C80}" srcId="{ADE0EF31-B2CF-4C6B-9657-8D0D9CBEF719}" destId="{B1D46D6E-86D3-449D-9A82-461AF2AF796F}" srcOrd="0" destOrd="0" parTransId="{EE0E3538-16B4-428A-B0B9-6B8F6DB18D7C}" sibTransId="{6C3647F3-7F67-4638-AFD5-F2A08AAC6F66}"/>
    <dgm:cxn modelId="{34F79E4E-90CE-4FAF-BF96-967CE5D128D2}" type="presOf" srcId="{F2D0F609-C3F9-410E-B39C-D9175E949AD8}" destId="{3FFBFCC1-F265-4B28-AD75-85A907D1D4A1}" srcOrd="0" destOrd="1" presId="urn:microsoft.com/office/officeart/2005/8/layout/vList5"/>
    <dgm:cxn modelId="{E6995BF2-D679-4838-8972-225213561799}" type="presOf" srcId="{112047F8-1F2B-4B8B-A661-D0024D12BD2F}" destId="{696A674F-7406-44F1-9D56-CBD6295D0786}" srcOrd="0" destOrd="1" presId="urn:microsoft.com/office/officeart/2005/8/layout/vList5"/>
    <dgm:cxn modelId="{E30F3C15-AED1-4B53-A0F6-335275DEA577}" type="presOf" srcId="{C93AE67A-EE88-4CB3-87A9-69667C7112C5}" destId="{42AB30C2-AFE4-46C6-84C1-A1E8A58ABDA1}" srcOrd="0" destOrd="0" presId="urn:microsoft.com/office/officeart/2005/8/layout/vList5"/>
    <dgm:cxn modelId="{BFC7FC48-7C7C-4205-984F-87A256FDB0F9}" type="presOf" srcId="{B1D46D6E-86D3-449D-9A82-461AF2AF796F}" destId="{696A674F-7406-44F1-9D56-CBD6295D0786}" srcOrd="0" destOrd="0" presId="urn:microsoft.com/office/officeart/2005/8/layout/vList5"/>
    <dgm:cxn modelId="{97291B4A-FF72-4530-8B58-CC388D7730B1}" type="presParOf" srcId="{AFE1DE0D-89C8-4A94-8699-658CFF6E1847}" destId="{AC8532CF-1E4B-419F-889A-2AF9CEC24DB1}" srcOrd="0" destOrd="0" presId="urn:microsoft.com/office/officeart/2005/8/layout/vList5"/>
    <dgm:cxn modelId="{AA23291D-B20C-4A6D-9604-E364C3407F24}" type="presParOf" srcId="{AC8532CF-1E4B-419F-889A-2AF9CEC24DB1}" destId="{A097FEBA-5CD9-4B69-B03C-9D3895646ADF}" srcOrd="0" destOrd="0" presId="urn:microsoft.com/office/officeart/2005/8/layout/vList5"/>
    <dgm:cxn modelId="{16936FCB-7B6D-4FD4-88F3-2ADF836D423F}" type="presParOf" srcId="{AC8532CF-1E4B-419F-889A-2AF9CEC24DB1}" destId="{3FFBFCC1-F265-4B28-AD75-85A907D1D4A1}" srcOrd="1" destOrd="0" presId="urn:microsoft.com/office/officeart/2005/8/layout/vList5"/>
    <dgm:cxn modelId="{C86A9DD7-9EEA-4370-B075-346821DA34FF}" type="presParOf" srcId="{AFE1DE0D-89C8-4A94-8699-658CFF6E1847}" destId="{3C4189F9-C053-47F0-B945-7CF0948A7BAC}" srcOrd="1" destOrd="0" presId="urn:microsoft.com/office/officeart/2005/8/layout/vList5"/>
    <dgm:cxn modelId="{5C61F61C-06BA-4FB5-9CAF-76DDC1ED5B6A}" type="presParOf" srcId="{AFE1DE0D-89C8-4A94-8699-658CFF6E1847}" destId="{33B4DB2B-C7EA-4E87-9229-5B64E2CC16D9}" srcOrd="2" destOrd="0" presId="urn:microsoft.com/office/officeart/2005/8/layout/vList5"/>
    <dgm:cxn modelId="{2A0754E3-EBEF-423F-9331-7AB4E84CB040}" type="presParOf" srcId="{33B4DB2B-C7EA-4E87-9229-5B64E2CC16D9}" destId="{329F13E6-0188-4A71-B737-6366296EC22E}" srcOrd="0" destOrd="0" presId="urn:microsoft.com/office/officeart/2005/8/layout/vList5"/>
    <dgm:cxn modelId="{B1CC6C61-C941-469C-8F34-75B50B3E6E99}" type="presParOf" srcId="{33B4DB2B-C7EA-4E87-9229-5B64E2CC16D9}" destId="{696A674F-7406-44F1-9D56-CBD6295D0786}" srcOrd="1" destOrd="0" presId="urn:microsoft.com/office/officeart/2005/8/layout/vList5"/>
    <dgm:cxn modelId="{AAB57467-84A9-4DE2-B21A-1760C0FEE612}" type="presParOf" srcId="{AFE1DE0D-89C8-4A94-8699-658CFF6E1847}" destId="{4D27ED53-B8CD-4BAE-9D97-CA4501F38823}" srcOrd="3" destOrd="0" presId="urn:microsoft.com/office/officeart/2005/8/layout/vList5"/>
    <dgm:cxn modelId="{00BD95F4-B3C4-46C7-9CE3-A373670B1396}" type="presParOf" srcId="{AFE1DE0D-89C8-4A94-8699-658CFF6E1847}" destId="{409DF9A2-96C3-4CEB-A371-68C02D24776E}" srcOrd="4" destOrd="0" presId="urn:microsoft.com/office/officeart/2005/8/layout/vList5"/>
    <dgm:cxn modelId="{DD0BB718-5DBA-49B4-B6C2-008D37848AE9}" type="presParOf" srcId="{409DF9A2-96C3-4CEB-A371-68C02D24776E}" destId="{C053B7C4-FDE3-4D9A-BA9B-F7781A183F33}" srcOrd="0" destOrd="0" presId="urn:microsoft.com/office/officeart/2005/8/layout/vList5"/>
    <dgm:cxn modelId="{DED3CB48-C180-41D7-AFD1-3CD0DBABEC5D}" type="presParOf" srcId="{409DF9A2-96C3-4CEB-A371-68C02D24776E}" destId="{42AB30C2-AFE4-46C6-84C1-A1E8A58ABDA1}"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25AD4BC8-CEF7-4446-A259-EE7CA1A25DE4}">
      <dgm:prSet phldrT="[Texte]" custT="1"/>
      <dgm:spPr>
        <a:solidFill>
          <a:srgbClr val="007DC5"/>
        </a:solidFill>
      </dgm:spPr>
      <dgm:t>
        <a:bodyPr/>
        <a:lstStyle/>
        <a:p>
          <a:pPr>
            <a:lnSpc>
              <a:spcPct val="150000"/>
            </a:lnSpc>
            <a:spcAft>
              <a:spcPts val="0"/>
            </a:spcAft>
          </a:pPr>
          <a:r>
            <a:rPr lang="fr-CA" sz="2000" dirty="0" smtClean="0">
              <a:latin typeface="Alte DIN 1451 Mittelschrift" panose="020B0603020202020204" pitchFamily="34" charset="0"/>
            </a:rPr>
            <a:t>APPARTENANCE </a:t>
          </a:r>
        </a:p>
        <a:p>
          <a:pPr>
            <a:lnSpc>
              <a:spcPct val="150000"/>
            </a:lnSpc>
            <a:spcAft>
              <a:spcPts val="0"/>
            </a:spcAft>
          </a:pPr>
          <a:r>
            <a:rPr lang="fr-CA" sz="2000" dirty="0" smtClean="0">
              <a:latin typeface="Alte DIN 1451 Mittelschrift" panose="020B0603020202020204" pitchFamily="34" charset="0"/>
            </a:rPr>
            <a:t>SYNDICALE</a:t>
          </a:r>
        </a:p>
        <a:p>
          <a:pPr>
            <a:lnSpc>
              <a:spcPct val="150000"/>
            </a:lnSpc>
            <a:spcAft>
              <a:spcPts val="0"/>
            </a:spcAft>
          </a:pPr>
          <a:r>
            <a:rPr lang="fr-CA" sz="2000" dirty="0" smtClean="0">
              <a:latin typeface="Alte DIN 1451 Mittelschrift" panose="020B0603020202020204" pitchFamily="34" charset="0"/>
            </a:rPr>
            <a:t>ET</a:t>
          </a:r>
        </a:p>
        <a:p>
          <a:pPr>
            <a:lnSpc>
              <a:spcPct val="150000"/>
            </a:lnSpc>
            <a:spcAft>
              <a:spcPts val="0"/>
            </a:spcAft>
          </a:pPr>
          <a:r>
            <a:rPr lang="fr-CA" sz="2000" dirty="0" smtClean="0">
              <a:latin typeface="Alte DIN 1451 Mittelschrift" panose="020B0603020202020204" pitchFamily="34" charset="0"/>
            </a:rPr>
            <a:t> COTISATION</a:t>
          </a:r>
          <a:endParaRPr lang="fr-CA" sz="2000" dirty="0">
            <a:latin typeface="Alte DIN 1451 Mittelschrift" panose="020B0603020202020204" pitchFamily="34" charset="0"/>
          </a:endParaRPr>
        </a:p>
      </dgm:t>
    </dgm:pt>
    <dgm:pt modelId="{CAF8781B-61D7-450C-8D8E-6FB08034B5B2}" type="parTrans" cxnId="{CEF0D37D-9B9D-48AF-B19E-F5C722D53A2D}">
      <dgm:prSet/>
      <dgm:spPr/>
      <dgm:t>
        <a:bodyPr/>
        <a:lstStyle/>
        <a:p>
          <a:pPr>
            <a:lnSpc>
              <a:spcPct val="100000"/>
            </a:lnSpc>
          </a:pPr>
          <a:endParaRPr lang="fr-CA">
            <a:latin typeface="Alte DIN 1451 Mittelschrift" panose="020B0603020202020204" pitchFamily="34" charset="0"/>
          </a:endParaRPr>
        </a:p>
      </dgm:t>
    </dgm:pt>
    <dgm:pt modelId="{86BA1CC3-23C3-4921-B540-907F4C37CEF9}" type="sibTrans" cxnId="{CEF0D37D-9B9D-48AF-B19E-F5C722D53A2D}">
      <dgm:prSet/>
      <dgm:spPr/>
      <dgm:t>
        <a:bodyPr/>
        <a:lstStyle/>
        <a:p>
          <a:pPr>
            <a:lnSpc>
              <a:spcPct val="100000"/>
            </a:lnSpc>
          </a:pPr>
          <a:endParaRPr lang="fr-CA">
            <a:latin typeface="Alte DIN 1451 Mittelschrift" panose="020B0603020202020204" pitchFamily="34" charset="0"/>
          </a:endParaRPr>
        </a:p>
      </dgm:t>
    </dgm:pt>
    <dgm:pt modelId="{91D6DDBB-B786-4C77-9749-61794BBA70B8}">
      <dgm:prSet phldrT="[Texte]" custT="1"/>
      <dgm:spPr>
        <a:solidFill>
          <a:srgbClr val="007DC5"/>
        </a:solidFill>
      </dgm:spPr>
      <dgm:t>
        <a:bodyPr/>
        <a:lstStyle/>
        <a:p>
          <a:pPr>
            <a:lnSpc>
              <a:spcPct val="150000"/>
            </a:lnSpc>
          </a:pPr>
          <a:r>
            <a:rPr lang="fr-CA" sz="2000" dirty="0" smtClean="0">
              <a:latin typeface="Alte DIN 1451 Mittelschrift" panose="020B0603020202020204" pitchFamily="34" charset="0"/>
            </a:rPr>
            <a:t>LIBÉRATIONS </a:t>
          </a:r>
          <a:br>
            <a:rPr lang="fr-CA" sz="2000" dirty="0" smtClean="0">
              <a:latin typeface="Alte DIN 1451 Mittelschrift" panose="020B0603020202020204" pitchFamily="34" charset="0"/>
            </a:rPr>
          </a:br>
          <a:r>
            <a:rPr lang="fr-CA" sz="2000" dirty="0" smtClean="0">
              <a:latin typeface="Alte DIN 1451 Mittelschrift" panose="020B0603020202020204" pitchFamily="34" charset="0"/>
            </a:rPr>
            <a:t>POUR ACTIVITÉS SYNDICALES</a:t>
          </a:r>
          <a:endParaRPr lang="fr-FR" sz="2000" dirty="0" smtClean="0">
            <a:latin typeface="Alte DIN 1451 Mittelschrift" panose="020B0603020202020204" pitchFamily="34" charset="0"/>
          </a:endParaRPr>
        </a:p>
      </dgm:t>
    </dgm:pt>
    <dgm:pt modelId="{B036932A-48EA-410C-8CA7-8C58E1C993DE}" type="parTrans" cxnId="{29E501CA-DD2B-4721-837D-7360B38ABF6B}">
      <dgm:prSet/>
      <dgm:spPr/>
      <dgm:t>
        <a:bodyPr/>
        <a:lstStyle/>
        <a:p>
          <a:pPr>
            <a:lnSpc>
              <a:spcPct val="100000"/>
            </a:lnSpc>
          </a:pPr>
          <a:endParaRPr lang="fr-CA">
            <a:latin typeface="Alte DIN 1451 Mittelschrift" panose="020B0603020202020204" pitchFamily="34" charset="0"/>
          </a:endParaRPr>
        </a:p>
      </dgm:t>
    </dgm:pt>
    <dgm:pt modelId="{39AF9929-4003-460D-8027-092C6070EA7B}" type="sibTrans" cxnId="{29E501CA-DD2B-4721-837D-7360B38ABF6B}">
      <dgm:prSet/>
      <dgm:spPr/>
      <dgm:t>
        <a:bodyPr/>
        <a:lstStyle/>
        <a:p>
          <a:pPr>
            <a:lnSpc>
              <a:spcPct val="100000"/>
            </a:lnSpc>
          </a:pPr>
          <a:endParaRPr lang="fr-CA">
            <a:latin typeface="Alte DIN 1451 Mittelschrift" panose="020B0603020202020204" pitchFamily="34" charset="0"/>
          </a:endParaRPr>
        </a:p>
      </dgm:t>
    </dgm:pt>
    <dgm:pt modelId="{8A22ADC9-0528-4F02-AE03-988D9DB73F47}">
      <dgm:prSet phldrT="[Texte]" custT="1"/>
      <dgm:spPr/>
      <dgm:t>
        <a:bodyPr/>
        <a:lstStyle/>
        <a:p>
          <a:pPr>
            <a:lnSpc>
              <a:spcPct val="100000"/>
            </a:lnSpc>
            <a:spcAft>
              <a:spcPts val="1200"/>
            </a:spcAft>
          </a:pPr>
          <a:r>
            <a:rPr lang="fr-CA" sz="2200" b="0" dirty="0" smtClean="0">
              <a:solidFill>
                <a:srgbClr val="04456F"/>
              </a:solidFill>
              <a:latin typeface="Alte DIN 1451 Mittelschrift" panose="020B0603020202020204" pitchFamily="34" charset="0"/>
            </a:rPr>
            <a:t>Toute professionnelle ou tout professionnel de recherche doit devenir membre du Syndicat à compter de son premier jour de travail comme condition du maintien de son emploi (5.2).</a:t>
          </a:r>
          <a:endParaRPr lang="fr-CA" sz="2200" b="0" dirty="0">
            <a:solidFill>
              <a:srgbClr val="04456F"/>
            </a:solidFill>
            <a:latin typeface="Alte DIN 1451 Mittelschrift" panose="020B0603020202020204" pitchFamily="34" charset="0"/>
          </a:endParaRPr>
        </a:p>
      </dgm:t>
    </dgm:pt>
    <dgm:pt modelId="{D44B8A10-D72A-410B-8CF1-8ADC5331A5C8}" type="parTrans" cxnId="{4A0E3DD8-C072-4505-93B0-8716CCCA687D}">
      <dgm:prSet/>
      <dgm:spPr/>
      <dgm:t>
        <a:bodyPr/>
        <a:lstStyle/>
        <a:p>
          <a:pPr>
            <a:lnSpc>
              <a:spcPct val="100000"/>
            </a:lnSpc>
          </a:pPr>
          <a:endParaRPr lang="fr-CA">
            <a:latin typeface="Alte DIN 1451 Mittelschrift" panose="020B0603020202020204" pitchFamily="34" charset="0"/>
          </a:endParaRPr>
        </a:p>
      </dgm:t>
    </dgm:pt>
    <dgm:pt modelId="{E801E75B-28F0-4A3D-A29E-99E422314040}" type="sibTrans" cxnId="{4A0E3DD8-C072-4505-93B0-8716CCCA687D}">
      <dgm:prSet/>
      <dgm:spPr/>
      <dgm:t>
        <a:bodyPr/>
        <a:lstStyle/>
        <a:p>
          <a:pPr>
            <a:lnSpc>
              <a:spcPct val="100000"/>
            </a:lnSpc>
          </a:pPr>
          <a:endParaRPr lang="fr-CA">
            <a:latin typeface="Alte DIN 1451 Mittelschrift" panose="020B0603020202020204" pitchFamily="34" charset="0"/>
          </a:endParaRPr>
        </a:p>
      </dgm:t>
    </dgm:pt>
    <dgm:pt modelId="{AA568778-9A49-4BE8-8389-630E11B29BF2}">
      <dgm:prSet phldrT="[Texte]" custT="1"/>
      <dgm:spPr/>
      <dgm:t>
        <a:bodyPr anchor="t" anchorCtr="0"/>
        <a:lstStyle/>
        <a:p>
          <a:pPr algn="l">
            <a:lnSpc>
              <a:spcPct val="100000"/>
            </a:lnSpc>
          </a:pPr>
          <a:r>
            <a:rPr lang="fr-CA" sz="2400" b="0" dirty="0" smtClean="0">
              <a:solidFill>
                <a:srgbClr val="04456F"/>
              </a:solidFill>
              <a:latin typeface="Alte DIN 1451 Mittelschrift" panose="020B0603020202020204" pitchFamily="34" charset="0"/>
            </a:rPr>
            <a:t>À la demande du SPPROC, l’employeur accorde des libérations syndicales sans perte de salaire (5.12) pour :</a:t>
          </a:r>
          <a:endParaRPr lang="fr-CA" sz="2400" b="0" dirty="0">
            <a:solidFill>
              <a:srgbClr val="04456F"/>
            </a:solidFill>
            <a:latin typeface="Alte DIN 1451 Mittelschrift" panose="020B0603020202020204" pitchFamily="34" charset="0"/>
          </a:endParaRPr>
        </a:p>
      </dgm:t>
    </dgm:pt>
    <dgm:pt modelId="{447401A3-58CB-432E-99F7-2BBA62BC23A9}" type="parTrans" cxnId="{6C95B805-E671-402D-912B-1F105F801752}">
      <dgm:prSet/>
      <dgm:spPr/>
      <dgm:t>
        <a:bodyPr/>
        <a:lstStyle/>
        <a:p>
          <a:pPr>
            <a:lnSpc>
              <a:spcPct val="100000"/>
            </a:lnSpc>
          </a:pPr>
          <a:endParaRPr lang="fr-CA">
            <a:latin typeface="Alte DIN 1451 Mittelschrift" panose="020B0603020202020204" pitchFamily="34" charset="0"/>
          </a:endParaRPr>
        </a:p>
      </dgm:t>
    </dgm:pt>
    <dgm:pt modelId="{5E49C712-FCFC-47C9-B24B-051384B2382A}" type="sibTrans" cxnId="{6C95B805-E671-402D-912B-1F105F801752}">
      <dgm:prSet/>
      <dgm:spPr/>
      <dgm:t>
        <a:bodyPr/>
        <a:lstStyle/>
        <a:p>
          <a:pPr>
            <a:lnSpc>
              <a:spcPct val="100000"/>
            </a:lnSpc>
          </a:pPr>
          <a:endParaRPr lang="fr-CA">
            <a:latin typeface="Alte DIN 1451 Mittelschrift" panose="020B0603020202020204" pitchFamily="34" charset="0"/>
          </a:endParaRPr>
        </a:p>
      </dgm:t>
    </dgm:pt>
    <dgm:pt modelId="{DBB25740-C340-4371-97AF-89E4D5DD0137}">
      <dgm:prSet phldrT="[Texte]" custT="1"/>
      <dgm:spPr/>
      <dgm:t>
        <a:bodyPr anchor="t" anchorCtr="0"/>
        <a:lstStyle/>
        <a:p>
          <a:pPr algn="l">
            <a:lnSpc>
              <a:spcPct val="100000"/>
            </a:lnSpc>
          </a:pPr>
          <a:r>
            <a:rPr lang="fr-CA" sz="1800" b="0" dirty="0" smtClean="0">
              <a:solidFill>
                <a:srgbClr val="04456F"/>
              </a:solidFill>
              <a:latin typeface="Alte DIN 1451 Mittelschrift" panose="020B0603020202020204" pitchFamily="34" charset="0"/>
            </a:rPr>
            <a:t>rencontrer son délégué ainsi qu’un représentant de la FPPU</a:t>
          </a:r>
          <a:endParaRPr lang="fr-CA" sz="1800" b="0" dirty="0">
            <a:solidFill>
              <a:srgbClr val="04456F"/>
            </a:solidFill>
            <a:latin typeface="Alte DIN 1451 Mittelschrift" panose="020B0603020202020204" pitchFamily="34" charset="0"/>
          </a:endParaRPr>
        </a:p>
      </dgm:t>
    </dgm:pt>
    <dgm:pt modelId="{6D28F6EA-1B95-4768-ABF5-4248556B9FB9}" type="parTrans" cxnId="{84B03193-1772-4E21-A125-C361911624FA}">
      <dgm:prSet/>
      <dgm:spPr/>
      <dgm:t>
        <a:bodyPr/>
        <a:lstStyle/>
        <a:p>
          <a:pPr>
            <a:lnSpc>
              <a:spcPct val="100000"/>
            </a:lnSpc>
          </a:pPr>
          <a:endParaRPr lang="fr-CA">
            <a:latin typeface="Alte DIN 1451 Mittelschrift" panose="020B0603020202020204" pitchFamily="34" charset="0"/>
          </a:endParaRPr>
        </a:p>
      </dgm:t>
    </dgm:pt>
    <dgm:pt modelId="{35F93189-3399-42B6-8EB1-395C9F459D94}" type="sibTrans" cxnId="{84B03193-1772-4E21-A125-C361911624FA}">
      <dgm:prSet/>
      <dgm:spPr/>
      <dgm:t>
        <a:bodyPr/>
        <a:lstStyle/>
        <a:p>
          <a:pPr>
            <a:lnSpc>
              <a:spcPct val="100000"/>
            </a:lnSpc>
          </a:pPr>
          <a:endParaRPr lang="fr-CA">
            <a:latin typeface="Alte DIN 1451 Mittelschrift" panose="020B0603020202020204" pitchFamily="34" charset="0"/>
          </a:endParaRPr>
        </a:p>
      </dgm:t>
    </dgm:pt>
    <dgm:pt modelId="{24F694C4-E3A3-43CC-84F5-BD3FF9B1D60A}">
      <dgm:prSet phldrT="[Texte]" custT="1"/>
      <dgm:spPr/>
      <dgm:t>
        <a:bodyPr anchor="t" anchorCtr="0"/>
        <a:lstStyle/>
        <a:p>
          <a:pPr algn="l">
            <a:lnSpc>
              <a:spcPct val="100000"/>
            </a:lnSpc>
          </a:pPr>
          <a:r>
            <a:rPr lang="fr-CA" sz="1800" b="0" dirty="0" smtClean="0">
              <a:solidFill>
                <a:srgbClr val="04456F"/>
              </a:solidFill>
              <a:latin typeface="Alte DIN 1451 Mittelschrift" panose="020B0603020202020204" pitchFamily="34" charset="0"/>
            </a:rPr>
            <a:t>exercer des fonctions syndicales </a:t>
          </a:r>
          <a:endParaRPr lang="fr-CA" sz="1800" b="0" dirty="0">
            <a:solidFill>
              <a:srgbClr val="04456F"/>
            </a:solidFill>
            <a:latin typeface="Alte DIN 1451 Mittelschrift" panose="020B0603020202020204" pitchFamily="34" charset="0"/>
          </a:endParaRPr>
        </a:p>
      </dgm:t>
    </dgm:pt>
    <dgm:pt modelId="{6574A723-C08D-4C99-ADF3-4FB46E6FE2AC}" type="parTrans" cxnId="{0E33E3E6-9151-4A5C-9541-D728AA4A3C9C}">
      <dgm:prSet/>
      <dgm:spPr/>
      <dgm:t>
        <a:bodyPr/>
        <a:lstStyle/>
        <a:p>
          <a:pPr>
            <a:lnSpc>
              <a:spcPct val="100000"/>
            </a:lnSpc>
          </a:pPr>
          <a:endParaRPr lang="fr-CA">
            <a:latin typeface="Alte DIN 1451 Mittelschrift" panose="020B0603020202020204" pitchFamily="34" charset="0"/>
          </a:endParaRPr>
        </a:p>
      </dgm:t>
    </dgm:pt>
    <dgm:pt modelId="{9109D0BD-463E-4779-B611-AC8B07845D49}" type="sibTrans" cxnId="{0E33E3E6-9151-4A5C-9541-D728AA4A3C9C}">
      <dgm:prSet/>
      <dgm:spPr/>
      <dgm:t>
        <a:bodyPr/>
        <a:lstStyle/>
        <a:p>
          <a:pPr>
            <a:lnSpc>
              <a:spcPct val="100000"/>
            </a:lnSpc>
          </a:pPr>
          <a:endParaRPr lang="fr-CA">
            <a:latin typeface="Alte DIN 1451 Mittelschrift" panose="020B0603020202020204" pitchFamily="34" charset="0"/>
          </a:endParaRPr>
        </a:p>
      </dgm:t>
    </dgm:pt>
    <dgm:pt modelId="{2734160C-A7AA-4361-BBC4-A7F07B85200E}">
      <dgm:prSet phldrT="[Texte]" custT="1"/>
      <dgm:spPr/>
      <dgm:t>
        <a:bodyPr/>
        <a:lstStyle/>
        <a:p>
          <a:pPr algn="l">
            <a:lnSpc>
              <a:spcPct val="100000"/>
            </a:lnSpc>
          </a:pPr>
          <a:r>
            <a:rPr lang="fr-CA" sz="1800" b="0" dirty="0" smtClean="0">
              <a:solidFill>
                <a:srgbClr val="04456F"/>
              </a:solidFill>
              <a:latin typeface="Alte DIN 1451 Mittelschrift" panose="020B0603020202020204" pitchFamily="34" charset="0"/>
            </a:rPr>
            <a:t>être membre de l’équipe de négociation </a:t>
          </a:r>
          <a:endParaRPr lang="fr-CA" sz="1800" b="0" dirty="0">
            <a:solidFill>
              <a:srgbClr val="04456F"/>
            </a:solidFill>
            <a:latin typeface="Alte DIN 1451 Mittelschrift" panose="020B0603020202020204" pitchFamily="34" charset="0"/>
          </a:endParaRPr>
        </a:p>
      </dgm:t>
    </dgm:pt>
    <dgm:pt modelId="{3D889826-5D47-40E8-8DDA-5066DD81F229}" type="parTrans" cxnId="{16B54E31-D97D-44B5-9AF2-654436BB0DF1}">
      <dgm:prSet/>
      <dgm:spPr/>
      <dgm:t>
        <a:bodyPr/>
        <a:lstStyle/>
        <a:p>
          <a:pPr>
            <a:lnSpc>
              <a:spcPct val="100000"/>
            </a:lnSpc>
          </a:pPr>
          <a:endParaRPr lang="fr-CA">
            <a:latin typeface="Alte DIN 1451 Mittelschrift" panose="020B0603020202020204" pitchFamily="34" charset="0"/>
          </a:endParaRPr>
        </a:p>
      </dgm:t>
    </dgm:pt>
    <dgm:pt modelId="{3125B828-D226-4785-86DF-FC08EB485414}" type="sibTrans" cxnId="{16B54E31-D97D-44B5-9AF2-654436BB0DF1}">
      <dgm:prSet/>
      <dgm:spPr/>
      <dgm:t>
        <a:bodyPr/>
        <a:lstStyle/>
        <a:p>
          <a:pPr>
            <a:lnSpc>
              <a:spcPct val="100000"/>
            </a:lnSpc>
          </a:pPr>
          <a:endParaRPr lang="fr-CA">
            <a:latin typeface="Alte DIN 1451 Mittelschrift" panose="020B0603020202020204" pitchFamily="34" charset="0"/>
          </a:endParaRPr>
        </a:p>
      </dgm:t>
    </dgm:pt>
    <dgm:pt modelId="{6E2406F8-32AE-4E55-AD20-D3E398E5C6E5}">
      <dgm:prSet phldrT="[Texte]" custT="1"/>
      <dgm:spPr/>
      <dgm:t>
        <a:bodyPr anchor="t" anchorCtr="0"/>
        <a:lstStyle/>
        <a:p>
          <a:pPr algn="l">
            <a:lnSpc>
              <a:spcPct val="100000"/>
            </a:lnSpc>
          </a:pPr>
          <a:r>
            <a:rPr lang="fr-CA" sz="1800" b="0" dirty="0" smtClean="0">
              <a:solidFill>
                <a:srgbClr val="04456F"/>
              </a:solidFill>
              <a:latin typeface="Alte DIN 1451 Mittelschrift" panose="020B0603020202020204" pitchFamily="34" charset="0"/>
            </a:rPr>
            <a:t>assister aux assemblées générales </a:t>
          </a:r>
          <a:endParaRPr lang="fr-CA" sz="1800" b="0" dirty="0">
            <a:solidFill>
              <a:srgbClr val="04456F"/>
            </a:solidFill>
            <a:latin typeface="Alte DIN 1451 Mittelschrift" panose="020B0603020202020204" pitchFamily="34" charset="0"/>
          </a:endParaRPr>
        </a:p>
      </dgm:t>
    </dgm:pt>
    <dgm:pt modelId="{5EB16622-D329-4379-81AB-5979330794DC}" type="parTrans" cxnId="{F018FDE7-C552-4AF5-A17D-AE8FE00BFFE8}">
      <dgm:prSet/>
      <dgm:spPr/>
      <dgm:t>
        <a:bodyPr/>
        <a:lstStyle/>
        <a:p>
          <a:pPr>
            <a:lnSpc>
              <a:spcPct val="100000"/>
            </a:lnSpc>
          </a:pPr>
          <a:endParaRPr lang="fr-CA">
            <a:latin typeface="Alte DIN 1451 Mittelschrift" panose="020B0603020202020204" pitchFamily="34" charset="0"/>
          </a:endParaRPr>
        </a:p>
      </dgm:t>
    </dgm:pt>
    <dgm:pt modelId="{AD1EBCB7-ECBB-40A3-8E4B-B66A6D571AD5}" type="sibTrans" cxnId="{F018FDE7-C552-4AF5-A17D-AE8FE00BFFE8}">
      <dgm:prSet/>
      <dgm:spPr/>
      <dgm:t>
        <a:bodyPr/>
        <a:lstStyle/>
        <a:p>
          <a:pPr>
            <a:lnSpc>
              <a:spcPct val="100000"/>
            </a:lnSpc>
          </a:pPr>
          <a:endParaRPr lang="fr-CA">
            <a:latin typeface="Alte DIN 1451 Mittelschrift" panose="020B0603020202020204" pitchFamily="34" charset="0"/>
          </a:endParaRPr>
        </a:p>
      </dgm:t>
    </dgm:pt>
    <dgm:pt modelId="{21894B8F-066E-48E8-9DAF-C742B4105729}">
      <dgm:prSet phldrT="[Texte]" custT="1"/>
      <dgm:spPr/>
      <dgm:t>
        <a:bodyPr/>
        <a:lstStyle/>
        <a:p>
          <a:pPr>
            <a:lnSpc>
              <a:spcPct val="100000"/>
            </a:lnSpc>
            <a:spcAft>
              <a:spcPct val="15000"/>
            </a:spcAft>
          </a:pPr>
          <a:r>
            <a:rPr lang="fr-CA" sz="2200" b="0" noProof="0" dirty="0" smtClean="0">
              <a:solidFill>
                <a:srgbClr val="04456F"/>
              </a:solidFill>
              <a:latin typeface="Alte DIN 1451 Mittelschrift" panose="020B0603020202020204" pitchFamily="34" charset="0"/>
            </a:rPr>
            <a:t>Si la carte n’est pas signée, la cotisation demeure obligatoire et le membre reste assujetti à la convention collective (5.4).</a:t>
          </a:r>
          <a:endParaRPr lang="fr-CA" sz="2200" b="0" noProof="0" dirty="0">
            <a:solidFill>
              <a:srgbClr val="04456F"/>
            </a:solidFill>
            <a:latin typeface="Alte DIN 1451 Mittelschrift" panose="020B0603020202020204" pitchFamily="34" charset="0"/>
          </a:endParaRPr>
        </a:p>
      </dgm:t>
    </dgm:pt>
    <dgm:pt modelId="{072B738B-8FB0-4304-BEF3-800F680A22B8}" type="sibTrans" cxnId="{0FC640A2-E1E7-4ED5-A3A4-2CAF6219A63D}">
      <dgm:prSet/>
      <dgm:spPr/>
      <dgm:t>
        <a:bodyPr/>
        <a:lstStyle/>
        <a:p>
          <a:pPr>
            <a:lnSpc>
              <a:spcPct val="100000"/>
            </a:lnSpc>
          </a:pPr>
          <a:endParaRPr lang="fr-CA"/>
        </a:p>
      </dgm:t>
    </dgm:pt>
    <dgm:pt modelId="{A8993720-05B4-477E-BF81-F4D04EC30BD8}" type="parTrans" cxnId="{0FC640A2-E1E7-4ED5-A3A4-2CAF6219A63D}">
      <dgm:prSet/>
      <dgm:spPr/>
      <dgm:t>
        <a:bodyPr/>
        <a:lstStyle/>
        <a:p>
          <a:pPr>
            <a:lnSpc>
              <a:spcPct val="100000"/>
            </a:lnSpc>
          </a:pPr>
          <a:endParaRPr lang="fr-CA"/>
        </a:p>
      </dgm:t>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F2AC6404-E8F9-416B-8D63-622191561DA5}" type="pres">
      <dgm:prSet presAssocID="{25AD4BC8-CEF7-4446-A259-EE7CA1A25DE4}" presName="linNode" presStyleCnt="0"/>
      <dgm:spPr/>
      <dgm:t>
        <a:bodyPr/>
        <a:lstStyle/>
        <a:p>
          <a:endParaRPr lang="fr-CA"/>
        </a:p>
      </dgm:t>
    </dgm:pt>
    <dgm:pt modelId="{D291A527-8B2A-4D67-AF03-0ACDDF18BCA1}" type="pres">
      <dgm:prSet presAssocID="{25AD4BC8-CEF7-4446-A259-EE7CA1A25DE4}" presName="parentText" presStyleLbl="node1" presStyleIdx="0" presStyleCnt="2" custScaleX="142678" custLinFactNeighborX="-4768" custLinFactNeighborY="-2">
        <dgm:presLayoutVars>
          <dgm:chMax val="1"/>
          <dgm:bulletEnabled val="1"/>
        </dgm:presLayoutVars>
      </dgm:prSet>
      <dgm:spPr/>
      <dgm:t>
        <a:bodyPr/>
        <a:lstStyle/>
        <a:p>
          <a:endParaRPr lang="fr-CA"/>
        </a:p>
      </dgm:t>
    </dgm:pt>
    <dgm:pt modelId="{140D751B-120A-4CFB-AFCA-D6C1A3C54FDD}" type="pres">
      <dgm:prSet presAssocID="{25AD4BC8-CEF7-4446-A259-EE7CA1A25DE4}" presName="descendantText" presStyleLbl="alignAccFollowNode1" presStyleIdx="0" presStyleCnt="2" custScaleX="274846" custScaleY="124047" custLinFactNeighborX="5478" custLinFactNeighborY="-1166">
        <dgm:presLayoutVars>
          <dgm:bulletEnabled val="1"/>
        </dgm:presLayoutVars>
      </dgm:prSet>
      <dgm:spPr/>
      <dgm:t>
        <a:bodyPr/>
        <a:lstStyle/>
        <a:p>
          <a:endParaRPr lang="fr-CA"/>
        </a:p>
      </dgm:t>
    </dgm:pt>
    <dgm:pt modelId="{55E5C385-E095-438F-AA0F-AAA4E2717110}" type="pres">
      <dgm:prSet presAssocID="{86BA1CC3-23C3-4921-B540-907F4C37CEF9}" presName="sp" presStyleCnt="0"/>
      <dgm:spPr/>
      <dgm:t>
        <a:bodyPr/>
        <a:lstStyle/>
        <a:p>
          <a:endParaRPr lang="fr-CA"/>
        </a:p>
      </dgm:t>
    </dgm:pt>
    <dgm:pt modelId="{6D250652-1725-40D7-9FC7-341B28C70DE1}" type="pres">
      <dgm:prSet presAssocID="{91D6DDBB-B786-4C77-9749-61794BBA70B8}" presName="linNode" presStyleCnt="0"/>
      <dgm:spPr/>
      <dgm:t>
        <a:bodyPr/>
        <a:lstStyle/>
        <a:p>
          <a:endParaRPr lang="fr-CA"/>
        </a:p>
      </dgm:t>
    </dgm:pt>
    <dgm:pt modelId="{0C8A6CC7-9B4E-4405-BB3C-6DB3A654D69F}" type="pres">
      <dgm:prSet presAssocID="{91D6DDBB-B786-4C77-9749-61794BBA70B8}" presName="parentText" presStyleLbl="node1" presStyleIdx="1" presStyleCnt="2" custScaleX="102472" custScaleY="114706" custLinFactNeighborX="311" custLinFactNeighborY="-4127">
        <dgm:presLayoutVars>
          <dgm:chMax val="1"/>
          <dgm:bulletEnabled val="1"/>
        </dgm:presLayoutVars>
      </dgm:prSet>
      <dgm:spPr/>
      <dgm:t>
        <a:bodyPr/>
        <a:lstStyle/>
        <a:p>
          <a:endParaRPr lang="fr-CA"/>
        </a:p>
      </dgm:t>
    </dgm:pt>
    <dgm:pt modelId="{3B0F1D3C-6E3E-49C4-86B9-DD6E0A808570}" type="pres">
      <dgm:prSet presAssocID="{91D6DDBB-B786-4C77-9749-61794BBA70B8}" presName="descendantText" presStyleLbl="alignAccFollowNode1" presStyleIdx="1" presStyleCnt="2" custScaleX="199324" custScaleY="133539" custLinFactNeighborX="472" custLinFactNeighborY="-6121">
        <dgm:presLayoutVars>
          <dgm:bulletEnabled val="1"/>
        </dgm:presLayoutVars>
      </dgm:prSet>
      <dgm:spPr/>
      <dgm:t>
        <a:bodyPr/>
        <a:lstStyle/>
        <a:p>
          <a:endParaRPr lang="fr-CA"/>
        </a:p>
      </dgm:t>
    </dgm:pt>
  </dgm:ptLst>
  <dgm:cxnLst>
    <dgm:cxn modelId="{FDE28FA0-03E8-4E54-BFE1-85679673553A}" type="presOf" srcId="{DBB25740-C340-4371-97AF-89E4D5DD0137}" destId="{3B0F1D3C-6E3E-49C4-86B9-DD6E0A808570}" srcOrd="0" destOrd="1" presId="urn:microsoft.com/office/officeart/2005/8/layout/vList5"/>
    <dgm:cxn modelId="{A8F73C04-6412-4707-A2EB-01A98C040612}" type="presOf" srcId="{25AD4BC8-CEF7-4446-A259-EE7CA1A25DE4}" destId="{D291A527-8B2A-4D67-AF03-0ACDDF18BCA1}" srcOrd="0" destOrd="0" presId="urn:microsoft.com/office/officeart/2005/8/layout/vList5"/>
    <dgm:cxn modelId="{E4DF253E-3BF9-4CA5-BE80-4A09E416C63F}" type="presOf" srcId="{24F694C4-E3A3-43CC-84F5-BD3FF9B1D60A}" destId="{3B0F1D3C-6E3E-49C4-86B9-DD6E0A808570}" srcOrd="0" destOrd="3" presId="urn:microsoft.com/office/officeart/2005/8/layout/vList5"/>
    <dgm:cxn modelId="{CEF0D37D-9B9D-48AF-B19E-F5C722D53A2D}" srcId="{8C104E14-BB25-4F0B-880A-00F941FC957A}" destId="{25AD4BC8-CEF7-4446-A259-EE7CA1A25DE4}" srcOrd="0" destOrd="0" parTransId="{CAF8781B-61D7-450C-8D8E-6FB08034B5B2}" sibTransId="{86BA1CC3-23C3-4921-B540-907F4C37CEF9}"/>
    <dgm:cxn modelId="{F018FDE7-C552-4AF5-A17D-AE8FE00BFFE8}" srcId="{AA568778-9A49-4BE8-8389-630E11B29BF2}" destId="{6E2406F8-32AE-4E55-AD20-D3E398E5C6E5}" srcOrd="1" destOrd="0" parTransId="{5EB16622-D329-4379-81AB-5979330794DC}" sibTransId="{AD1EBCB7-ECBB-40A3-8E4B-B66A6D571AD5}"/>
    <dgm:cxn modelId="{16B54E31-D97D-44B5-9AF2-654436BB0DF1}" srcId="{AA568778-9A49-4BE8-8389-630E11B29BF2}" destId="{2734160C-A7AA-4361-BBC4-A7F07B85200E}" srcOrd="3" destOrd="0" parTransId="{3D889826-5D47-40E8-8DDA-5066DD81F229}" sibTransId="{3125B828-D226-4785-86DF-FC08EB485414}"/>
    <dgm:cxn modelId="{6C95B805-E671-402D-912B-1F105F801752}" srcId="{91D6DDBB-B786-4C77-9749-61794BBA70B8}" destId="{AA568778-9A49-4BE8-8389-630E11B29BF2}" srcOrd="0" destOrd="0" parTransId="{447401A3-58CB-432E-99F7-2BBA62BC23A9}" sibTransId="{5E49C712-FCFC-47C9-B24B-051384B2382A}"/>
    <dgm:cxn modelId="{29E501CA-DD2B-4721-837D-7360B38ABF6B}" srcId="{8C104E14-BB25-4F0B-880A-00F941FC957A}" destId="{91D6DDBB-B786-4C77-9749-61794BBA70B8}" srcOrd="1" destOrd="0" parTransId="{B036932A-48EA-410C-8CA7-8C58E1C993DE}" sibTransId="{39AF9929-4003-460D-8027-092C6070EA7B}"/>
    <dgm:cxn modelId="{D44D33D8-ED2A-4573-8771-7F239E36F409}" type="presOf" srcId="{2734160C-A7AA-4361-BBC4-A7F07B85200E}" destId="{3B0F1D3C-6E3E-49C4-86B9-DD6E0A808570}" srcOrd="0" destOrd="4" presId="urn:microsoft.com/office/officeart/2005/8/layout/vList5"/>
    <dgm:cxn modelId="{B5D2D513-0753-4A90-9F9C-EEEACD0E78E0}" type="presOf" srcId="{AA568778-9A49-4BE8-8389-630E11B29BF2}" destId="{3B0F1D3C-6E3E-49C4-86B9-DD6E0A808570}" srcOrd="0" destOrd="0" presId="urn:microsoft.com/office/officeart/2005/8/layout/vList5"/>
    <dgm:cxn modelId="{0FC640A2-E1E7-4ED5-A3A4-2CAF6219A63D}" srcId="{25AD4BC8-CEF7-4446-A259-EE7CA1A25DE4}" destId="{21894B8F-066E-48E8-9DAF-C742B4105729}" srcOrd="1" destOrd="0" parTransId="{A8993720-05B4-477E-BF81-F4D04EC30BD8}" sibTransId="{072B738B-8FB0-4304-BEF3-800F680A22B8}"/>
    <dgm:cxn modelId="{5DE381C7-C3AC-4819-83A8-0DB14A75E53F}" type="presOf" srcId="{8C104E14-BB25-4F0B-880A-00F941FC957A}" destId="{64AA178A-BA6E-4295-A01F-7FD235F811CA}" srcOrd="0" destOrd="0" presId="urn:microsoft.com/office/officeart/2005/8/layout/vList5"/>
    <dgm:cxn modelId="{4A0E3DD8-C072-4505-93B0-8716CCCA687D}" srcId="{25AD4BC8-CEF7-4446-A259-EE7CA1A25DE4}" destId="{8A22ADC9-0528-4F02-AE03-988D9DB73F47}" srcOrd="0" destOrd="0" parTransId="{D44B8A10-D72A-410B-8CF1-8ADC5331A5C8}" sibTransId="{E801E75B-28F0-4A3D-A29E-99E422314040}"/>
    <dgm:cxn modelId="{CC77B558-32AD-46D9-AFBF-58159C8CD101}" type="presOf" srcId="{6E2406F8-32AE-4E55-AD20-D3E398E5C6E5}" destId="{3B0F1D3C-6E3E-49C4-86B9-DD6E0A808570}" srcOrd="0" destOrd="2" presId="urn:microsoft.com/office/officeart/2005/8/layout/vList5"/>
    <dgm:cxn modelId="{DDE8C972-5C48-4326-9039-F622EF45DA95}" type="presOf" srcId="{8A22ADC9-0528-4F02-AE03-988D9DB73F47}" destId="{140D751B-120A-4CFB-AFCA-D6C1A3C54FDD}" srcOrd="0" destOrd="0" presId="urn:microsoft.com/office/officeart/2005/8/layout/vList5"/>
    <dgm:cxn modelId="{B0DC1257-1A01-4CCC-999A-22E8B0E824CC}" type="presOf" srcId="{21894B8F-066E-48E8-9DAF-C742B4105729}" destId="{140D751B-120A-4CFB-AFCA-D6C1A3C54FDD}" srcOrd="0" destOrd="1" presId="urn:microsoft.com/office/officeart/2005/8/layout/vList5"/>
    <dgm:cxn modelId="{0E33E3E6-9151-4A5C-9541-D728AA4A3C9C}" srcId="{AA568778-9A49-4BE8-8389-630E11B29BF2}" destId="{24F694C4-E3A3-43CC-84F5-BD3FF9B1D60A}" srcOrd="2" destOrd="0" parTransId="{6574A723-C08D-4C99-ADF3-4FB46E6FE2AC}" sibTransId="{9109D0BD-463E-4779-B611-AC8B07845D49}"/>
    <dgm:cxn modelId="{84B03193-1772-4E21-A125-C361911624FA}" srcId="{AA568778-9A49-4BE8-8389-630E11B29BF2}" destId="{DBB25740-C340-4371-97AF-89E4D5DD0137}" srcOrd="0" destOrd="0" parTransId="{6D28F6EA-1B95-4768-ABF5-4248556B9FB9}" sibTransId="{35F93189-3399-42B6-8EB1-395C9F459D94}"/>
    <dgm:cxn modelId="{0FB5C559-36F4-4BA9-9711-22DF1CE610B4}" type="presOf" srcId="{91D6DDBB-B786-4C77-9749-61794BBA70B8}" destId="{0C8A6CC7-9B4E-4405-BB3C-6DB3A654D69F}" srcOrd="0" destOrd="0" presId="urn:microsoft.com/office/officeart/2005/8/layout/vList5"/>
    <dgm:cxn modelId="{3C947925-76C3-45C2-8D38-B03F0497B52C}" type="presParOf" srcId="{64AA178A-BA6E-4295-A01F-7FD235F811CA}" destId="{F2AC6404-E8F9-416B-8D63-622191561DA5}" srcOrd="0" destOrd="0" presId="urn:microsoft.com/office/officeart/2005/8/layout/vList5"/>
    <dgm:cxn modelId="{694CD1FD-2F61-456B-930C-012D4DEAB53D}" type="presParOf" srcId="{F2AC6404-E8F9-416B-8D63-622191561DA5}" destId="{D291A527-8B2A-4D67-AF03-0ACDDF18BCA1}" srcOrd="0" destOrd="0" presId="urn:microsoft.com/office/officeart/2005/8/layout/vList5"/>
    <dgm:cxn modelId="{969B3E15-0D8E-4C2D-B841-C777B84DD118}" type="presParOf" srcId="{F2AC6404-E8F9-416B-8D63-622191561DA5}" destId="{140D751B-120A-4CFB-AFCA-D6C1A3C54FDD}" srcOrd="1" destOrd="0" presId="urn:microsoft.com/office/officeart/2005/8/layout/vList5"/>
    <dgm:cxn modelId="{0ADB3E24-8737-453E-8D42-952D1C9F1AEE}" type="presParOf" srcId="{64AA178A-BA6E-4295-A01F-7FD235F811CA}" destId="{55E5C385-E095-438F-AA0F-AAA4E2717110}" srcOrd="1" destOrd="0" presId="urn:microsoft.com/office/officeart/2005/8/layout/vList5"/>
    <dgm:cxn modelId="{CC3E2406-977B-45CD-A5C3-CF44D7C77082}" type="presParOf" srcId="{64AA178A-BA6E-4295-A01F-7FD235F811CA}" destId="{6D250652-1725-40D7-9FC7-341B28C70DE1}" srcOrd="2" destOrd="0" presId="urn:microsoft.com/office/officeart/2005/8/layout/vList5"/>
    <dgm:cxn modelId="{4F7C5C55-5C86-435B-A169-03C46A4726FA}" type="presParOf" srcId="{6D250652-1725-40D7-9FC7-341B28C70DE1}" destId="{0C8A6CC7-9B4E-4405-BB3C-6DB3A654D69F}" srcOrd="0" destOrd="0" presId="urn:microsoft.com/office/officeart/2005/8/layout/vList5"/>
    <dgm:cxn modelId="{E00A54FA-9156-4E52-98C2-21FE562ABFC9}" type="presParOf" srcId="{6D250652-1725-40D7-9FC7-341B28C70DE1}" destId="{3B0F1D3C-6E3E-49C4-86B9-DD6E0A80857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52351D8A-7B0E-4902-9591-4C09DD42F746}">
      <dgm:prSet custT="1"/>
      <dgm:spPr>
        <a:solidFill>
          <a:srgbClr val="007DC5"/>
        </a:solidFill>
      </dgm:spPr>
      <dgm:t>
        <a:bodyPr/>
        <a:lstStyle/>
        <a:p>
          <a:pPr>
            <a:lnSpc>
              <a:spcPct val="150000"/>
            </a:lnSpc>
          </a:pPr>
          <a:r>
            <a:rPr lang="fr-CA" sz="2400" cap="all" baseline="0" dirty="0" smtClean="0">
              <a:latin typeface="Alte DIN 1451 Mittelschrift" panose="020B0603020202020204" pitchFamily="34" charset="0"/>
            </a:rPr>
            <a:t>Chercheuse </a:t>
          </a:r>
          <a:br>
            <a:rPr lang="fr-CA" sz="2400" cap="all" baseline="0" dirty="0" smtClean="0">
              <a:latin typeface="Alte DIN 1451 Mittelschrift" panose="020B0603020202020204" pitchFamily="34" charset="0"/>
            </a:rPr>
          </a:br>
          <a:r>
            <a:rPr lang="fr-CA" sz="2400" cap="all" baseline="0" dirty="0" smtClean="0">
              <a:latin typeface="Alte DIN 1451 Mittelschrift" panose="020B0603020202020204" pitchFamily="34" charset="0"/>
            </a:rPr>
            <a:t>ou chercheur</a:t>
          </a:r>
          <a:endParaRPr lang="fr-CA" sz="2400" cap="all" baseline="0" dirty="0">
            <a:latin typeface="Alte DIN 1451 Mittelschrift" panose="020B0603020202020204" pitchFamily="34" charset="0"/>
          </a:endParaRPr>
        </a:p>
      </dgm:t>
    </dgm:pt>
    <dgm:pt modelId="{18877583-B639-4F69-A627-31C4B1AA74A6}" type="parTrans" cxnId="{B5F18EF5-CED7-4701-A0BC-357C4E1A995B}">
      <dgm:prSet/>
      <dgm:spPr/>
      <dgm:t>
        <a:bodyPr/>
        <a:lstStyle/>
        <a:p>
          <a:endParaRPr lang="fr-CA"/>
        </a:p>
      </dgm:t>
    </dgm:pt>
    <dgm:pt modelId="{0A97FD3A-C67A-4DF9-ACDC-6378141B3A24}" type="sibTrans" cxnId="{B5F18EF5-CED7-4701-A0BC-357C4E1A995B}">
      <dgm:prSet/>
      <dgm:spPr/>
      <dgm:t>
        <a:bodyPr/>
        <a:lstStyle/>
        <a:p>
          <a:endParaRPr lang="fr-CA"/>
        </a:p>
      </dgm:t>
    </dgm:pt>
    <dgm:pt modelId="{68222C8C-20F5-4680-9883-4E0D8BCC9DCD}">
      <dgm:prSet custT="1"/>
      <dgm:spPr>
        <a:solidFill>
          <a:srgbClr val="007DC5"/>
        </a:solidFill>
      </dgm:spPr>
      <dgm:t>
        <a:bodyPr/>
        <a:lstStyle/>
        <a:p>
          <a:pPr>
            <a:lnSpc>
              <a:spcPct val="150000"/>
            </a:lnSpc>
          </a:pPr>
          <a:r>
            <a:rPr lang="fr-CA" sz="2400" cap="all" baseline="0" dirty="0" smtClean="0">
              <a:latin typeface="Alte DIN 1451 Mittelschrift" panose="020B0603020202020204" pitchFamily="34" charset="0"/>
            </a:rPr>
            <a:t>Chercheuse </a:t>
          </a:r>
          <a:br>
            <a:rPr lang="fr-CA" sz="2400" cap="all" baseline="0" dirty="0" smtClean="0">
              <a:latin typeface="Alte DIN 1451 Mittelschrift" panose="020B0603020202020204" pitchFamily="34" charset="0"/>
            </a:rPr>
          </a:br>
          <a:r>
            <a:rPr lang="fr-CA" sz="2400" cap="all" baseline="0" dirty="0" smtClean="0">
              <a:latin typeface="Alte DIN 1451 Mittelschrift" panose="020B0603020202020204" pitchFamily="34" charset="0"/>
            </a:rPr>
            <a:t>ou chercheur responsable</a:t>
          </a:r>
          <a:endParaRPr lang="fr-CA" sz="2400" cap="all" baseline="0" dirty="0">
            <a:latin typeface="Alte DIN 1451 Mittelschrift" panose="020B0603020202020204" pitchFamily="34" charset="0"/>
          </a:endParaRPr>
        </a:p>
      </dgm:t>
    </dgm:pt>
    <dgm:pt modelId="{A1871E80-1428-4DB7-B68A-898A9F3AEAD5}" type="parTrans" cxnId="{1BA52D8E-C63E-4900-BEE1-AB37CE4244D8}">
      <dgm:prSet/>
      <dgm:spPr/>
      <dgm:t>
        <a:bodyPr/>
        <a:lstStyle/>
        <a:p>
          <a:endParaRPr lang="fr-CA"/>
        </a:p>
      </dgm:t>
    </dgm:pt>
    <dgm:pt modelId="{1E2314CA-B5FF-4C56-A7AC-B9741934D4EC}" type="sibTrans" cxnId="{1BA52D8E-C63E-4900-BEE1-AB37CE4244D8}">
      <dgm:prSet/>
      <dgm:spPr/>
      <dgm:t>
        <a:bodyPr/>
        <a:lstStyle/>
        <a:p>
          <a:endParaRPr lang="fr-CA"/>
        </a:p>
      </dgm:t>
    </dgm:pt>
    <dgm:pt modelId="{9D994C83-DB2E-4CCD-8E4A-127E8E40B716}">
      <dgm:prSet custT="1"/>
      <dgm:spPr/>
      <dgm:t>
        <a:bodyPr/>
        <a:lstStyle/>
        <a:p>
          <a:r>
            <a:rPr lang="fr-CA" sz="2200" b="0" dirty="0" smtClean="0">
              <a:solidFill>
                <a:srgbClr val="04456F"/>
              </a:solidFill>
              <a:latin typeface="Alte DIN 1451 Mittelschrift" panose="020B0603020202020204" pitchFamily="34" charset="0"/>
            </a:rPr>
            <a:t>Une personne rattachée au site du CHUL du CRCHU de Québec - Université Laval (2.3) </a:t>
          </a:r>
          <a:endParaRPr lang="fr-CA" sz="2800" b="0" dirty="0">
            <a:solidFill>
              <a:srgbClr val="04456F"/>
            </a:solidFill>
            <a:latin typeface="Alte DIN 1451 Mittelschrift" panose="020B0603020202020204" pitchFamily="34" charset="0"/>
          </a:endParaRPr>
        </a:p>
      </dgm:t>
    </dgm:pt>
    <dgm:pt modelId="{449A46C3-093E-4545-BADC-87C2BF8962A2}" type="sibTrans" cxnId="{FAE1DE20-5C88-46E7-9CAF-EAAD31CC0AD3}">
      <dgm:prSet/>
      <dgm:spPr/>
      <dgm:t>
        <a:bodyPr/>
        <a:lstStyle/>
        <a:p>
          <a:endParaRPr lang="fr-CA"/>
        </a:p>
      </dgm:t>
    </dgm:pt>
    <dgm:pt modelId="{8E101D80-7127-427B-8ECA-EC5886F08450}" type="parTrans" cxnId="{FAE1DE20-5C88-46E7-9CAF-EAAD31CC0AD3}">
      <dgm:prSet/>
      <dgm:spPr/>
      <dgm:t>
        <a:bodyPr/>
        <a:lstStyle/>
        <a:p>
          <a:endParaRPr lang="fr-CA"/>
        </a:p>
      </dgm:t>
    </dgm:pt>
    <dgm:pt modelId="{A20FA1CA-4841-442A-9B26-45DBDACE3EEA}">
      <dgm:prSet custT="1"/>
      <dgm:spPr>
        <a:solidFill>
          <a:srgbClr val="007DC5"/>
        </a:solidFill>
      </dgm:spPr>
      <dgm:t>
        <a:bodyPr/>
        <a:lstStyle/>
        <a:p>
          <a:pPr>
            <a:lnSpc>
              <a:spcPct val="150000"/>
            </a:lnSpc>
          </a:pPr>
          <a:r>
            <a:rPr lang="fr-CA" sz="2400" cap="all" baseline="0" dirty="0" smtClean="0">
              <a:latin typeface="Alte DIN 1451 Mittelschrift" panose="020B0603020202020204" pitchFamily="34" charset="0"/>
            </a:rPr>
            <a:t>Chercheuse ou chercheur désigné</a:t>
          </a:r>
          <a:endParaRPr lang="fr-CA" sz="2400" cap="all" baseline="0" dirty="0">
            <a:latin typeface="Alte DIN 1451 Mittelschrift" panose="020B0603020202020204" pitchFamily="34" charset="0"/>
          </a:endParaRPr>
        </a:p>
      </dgm:t>
    </dgm:pt>
    <dgm:pt modelId="{8878B1A6-4D39-40C2-ABDE-52E7C9E76C8E}" type="parTrans" cxnId="{34E54A44-DAD1-4D94-8E5E-401C00960F49}">
      <dgm:prSet/>
      <dgm:spPr/>
      <dgm:t>
        <a:bodyPr/>
        <a:lstStyle/>
        <a:p>
          <a:endParaRPr lang="fr-CA"/>
        </a:p>
      </dgm:t>
    </dgm:pt>
    <dgm:pt modelId="{EF133A7D-7E94-406D-A1F8-3E31F0B322B2}" type="sibTrans" cxnId="{34E54A44-DAD1-4D94-8E5E-401C00960F49}">
      <dgm:prSet/>
      <dgm:spPr/>
      <dgm:t>
        <a:bodyPr/>
        <a:lstStyle/>
        <a:p>
          <a:endParaRPr lang="fr-CA"/>
        </a:p>
      </dgm:t>
    </dgm:pt>
    <dgm:pt modelId="{2BD96B5C-FDF1-44B1-BDFD-F337684A28CD}">
      <dgm:prSet custT="1"/>
      <dgm:spPr/>
      <dgm:t>
        <a:bodyPr/>
        <a:lstStyle/>
        <a:p>
          <a:r>
            <a:rPr lang="fr-CA" sz="2200" dirty="0" smtClean="0">
              <a:solidFill>
                <a:srgbClr val="04456F"/>
              </a:solidFill>
              <a:latin typeface="Alte DIN 1451 Mittelschrift" panose="020B0603020202020204" pitchFamily="34" charset="0"/>
            </a:rPr>
            <a:t>Supervise</a:t>
          </a:r>
          <a:r>
            <a:rPr lang="fr-CA" sz="2100" dirty="0" smtClean="0">
              <a:solidFill>
                <a:srgbClr val="04456F"/>
              </a:solidFill>
              <a:latin typeface="Alte DIN 1451 Mittelschrift" panose="020B0603020202020204" pitchFamily="34" charset="0"/>
            </a:rPr>
            <a:t> en tout ou en partie le travail du personnel professionnel de recherche; désigné par le chercheur responsable </a:t>
          </a:r>
          <a:r>
            <a:rPr lang="fr-CA" sz="2100" b="0" dirty="0" smtClean="0">
              <a:solidFill>
                <a:srgbClr val="04456F"/>
              </a:solidFill>
              <a:latin typeface="Alte DIN 1451 Mittelschrift" panose="020B0603020202020204" pitchFamily="34" charset="0"/>
            </a:rPr>
            <a:t>(2.4) </a:t>
          </a:r>
          <a:endParaRPr lang="fr-CA" sz="2100" dirty="0">
            <a:solidFill>
              <a:srgbClr val="04456F"/>
            </a:solidFill>
            <a:latin typeface="Alte DIN 1451 Mittelschrift" panose="020B0603020202020204" pitchFamily="34" charset="0"/>
          </a:endParaRPr>
        </a:p>
      </dgm:t>
    </dgm:pt>
    <dgm:pt modelId="{D7094DA3-7688-4C92-A324-983A50A5A102}" type="parTrans" cxnId="{4F4A2A52-E8AC-4E4B-B553-7903074FE41B}">
      <dgm:prSet/>
      <dgm:spPr/>
      <dgm:t>
        <a:bodyPr/>
        <a:lstStyle/>
        <a:p>
          <a:endParaRPr lang="fr-CA"/>
        </a:p>
      </dgm:t>
    </dgm:pt>
    <dgm:pt modelId="{5D3AB94A-4789-43F8-86CA-1A95F6C1536C}" type="sibTrans" cxnId="{4F4A2A52-E8AC-4E4B-B553-7903074FE41B}">
      <dgm:prSet/>
      <dgm:spPr/>
      <dgm:t>
        <a:bodyPr/>
        <a:lstStyle/>
        <a:p>
          <a:endParaRPr lang="fr-CA"/>
        </a:p>
      </dgm:t>
    </dgm:pt>
    <dgm:pt modelId="{72DEF90C-7EEE-40C7-9A2F-0D5C1068A5CA}">
      <dgm:prSet custT="1"/>
      <dgm:spPr/>
      <dgm:t>
        <a:bodyPr/>
        <a:lstStyle/>
        <a:p>
          <a:r>
            <a:rPr lang="fr-CA" sz="2200" dirty="0" smtClean="0">
              <a:solidFill>
                <a:srgbClr val="04456F"/>
              </a:solidFill>
              <a:effectLst/>
              <a:latin typeface="Alte DIN 1451 Mittelschrift" panose="020B0603020202020204" pitchFamily="34" charset="0"/>
              <a:ea typeface="+mn-ea"/>
              <a:cs typeface="+mn-cs"/>
            </a:rPr>
            <a:t>Chercheuse, chercheur ou groupe de chercheuses ou chercheurs qui embauche et qui assure le financement de la professionnelle ou du professionnel de recherche </a:t>
          </a:r>
          <a:r>
            <a:rPr lang="fr-CA" sz="2200" b="0" dirty="0" smtClean="0">
              <a:solidFill>
                <a:srgbClr val="04456F"/>
              </a:solidFill>
              <a:latin typeface="Alte DIN 1451 Mittelschrift" panose="020B0603020202020204" pitchFamily="34" charset="0"/>
            </a:rPr>
            <a:t>(2.4) </a:t>
          </a:r>
          <a:endParaRPr lang="fr-CA" sz="2200" dirty="0">
            <a:solidFill>
              <a:srgbClr val="04456F"/>
            </a:solidFill>
            <a:latin typeface="Alte DIN 1451 Mittelschrift" panose="020B0603020202020204" pitchFamily="34" charset="0"/>
          </a:endParaRPr>
        </a:p>
      </dgm:t>
    </dgm:pt>
    <dgm:pt modelId="{3F20226F-9941-49BF-B8FF-1E77D901DAF5}" type="parTrans" cxnId="{76E42C6B-6B0F-446E-A6D1-6406A25897A5}">
      <dgm:prSet/>
      <dgm:spPr/>
      <dgm:t>
        <a:bodyPr/>
        <a:lstStyle/>
        <a:p>
          <a:endParaRPr lang="fr-CA"/>
        </a:p>
      </dgm:t>
    </dgm:pt>
    <dgm:pt modelId="{561F96A7-0F8E-4AE7-A0CC-4BC0240DE79A}" type="sibTrans" cxnId="{76E42C6B-6B0F-446E-A6D1-6406A25897A5}">
      <dgm:prSet/>
      <dgm:spPr/>
      <dgm:t>
        <a:bodyPr/>
        <a:lstStyle/>
        <a:p>
          <a:endParaRPr lang="fr-CA"/>
        </a:p>
      </dgm:t>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B1E0EDF0-97EF-4C2F-8689-8EBE31C0632F}" type="pres">
      <dgm:prSet presAssocID="{52351D8A-7B0E-4902-9591-4C09DD42F746}" presName="linNode" presStyleCnt="0"/>
      <dgm:spPr/>
      <dgm:t>
        <a:bodyPr/>
        <a:lstStyle/>
        <a:p>
          <a:endParaRPr lang="fr-CA"/>
        </a:p>
      </dgm:t>
    </dgm:pt>
    <dgm:pt modelId="{1C0802EB-85E5-4329-8067-72D6DB55E8E1}" type="pres">
      <dgm:prSet presAssocID="{52351D8A-7B0E-4902-9591-4C09DD42F746}" presName="parentText" presStyleLbl="node1" presStyleIdx="0" presStyleCnt="3" custScaleX="102356" custScaleY="87441" custLinFactNeighborX="583" custLinFactNeighborY="-2147">
        <dgm:presLayoutVars>
          <dgm:chMax val="1"/>
          <dgm:bulletEnabled val="1"/>
        </dgm:presLayoutVars>
      </dgm:prSet>
      <dgm:spPr/>
      <dgm:t>
        <a:bodyPr/>
        <a:lstStyle/>
        <a:p>
          <a:endParaRPr lang="fr-CA"/>
        </a:p>
      </dgm:t>
    </dgm:pt>
    <dgm:pt modelId="{7187B190-C7BD-4394-9608-FCAAA64B912F}" type="pres">
      <dgm:prSet presAssocID="{52351D8A-7B0E-4902-9591-4C09DD42F746}" presName="descendantText" presStyleLbl="alignAccFollowNode1" presStyleIdx="0" presStyleCnt="3" custScaleX="109163" custScaleY="77550" custLinFactNeighborX="-2240" custLinFactNeighborY="-5785">
        <dgm:presLayoutVars>
          <dgm:bulletEnabled val="1"/>
        </dgm:presLayoutVars>
      </dgm:prSet>
      <dgm:spPr>
        <a:prstGeom prst="roundRect">
          <a:avLst/>
        </a:prstGeom>
      </dgm:spPr>
      <dgm:t>
        <a:bodyPr/>
        <a:lstStyle/>
        <a:p>
          <a:endParaRPr lang="fr-CA"/>
        </a:p>
      </dgm:t>
    </dgm:pt>
    <dgm:pt modelId="{E2130A97-B282-419D-8BEF-C81328DF58C2}" type="pres">
      <dgm:prSet presAssocID="{0A97FD3A-C67A-4DF9-ACDC-6378141B3A24}" presName="sp" presStyleCnt="0"/>
      <dgm:spPr/>
      <dgm:t>
        <a:bodyPr/>
        <a:lstStyle/>
        <a:p>
          <a:endParaRPr lang="fr-CA"/>
        </a:p>
      </dgm:t>
    </dgm:pt>
    <dgm:pt modelId="{0336DAE3-C8CB-49AF-90CE-A28D85A0CB5A}" type="pres">
      <dgm:prSet presAssocID="{68222C8C-20F5-4680-9883-4E0D8BCC9DCD}" presName="linNode" presStyleCnt="0"/>
      <dgm:spPr/>
      <dgm:t>
        <a:bodyPr/>
        <a:lstStyle/>
        <a:p>
          <a:endParaRPr lang="fr-CA"/>
        </a:p>
      </dgm:t>
    </dgm:pt>
    <dgm:pt modelId="{8B136F30-E852-44EA-A1DD-F44C33491976}" type="pres">
      <dgm:prSet presAssocID="{68222C8C-20F5-4680-9883-4E0D8BCC9DCD}" presName="parentText" presStyleLbl="node1" presStyleIdx="1" presStyleCnt="3" custScaleX="279919" custScaleY="88447" custLinFactNeighborX="2324" custLinFactNeighborY="-2800">
        <dgm:presLayoutVars>
          <dgm:chMax val="1"/>
          <dgm:bulletEnabled val="1"/>
        </dgm:presLayoutVars>
      </dgm:prSet>
      <dgm:spPr/>
      <dgm:t>
        <a:bodyPr/>
        <a:lstStyle/>
        <a:p>
          <a:endParaRPr lang="fr-CA"/>
        </a:p>
      </dgm:t>
    </dgm:pt>
    <dgm:pt modelId="{E97AAA42-A5A3-4640-B4A3-31E08A3109EC}" type="pres">
      <dgm:prSet presAssocID="{68222C8C-20F5-4680-9883-4E0D8BCC9DCD}" presName="descendantText" presStyleLbl="alignAccFollowNode1" presStyleIdx="1" presStyleCnt="3" custScaleX="302551" custScaleY="115186" custLinFactNeighborX="-6514" custLinFactNeighborY="-3290">
        <dgm:presLayoutVars>
          <dgm:bulletEnabled val="1"/>
        </dgm:presLayoutVars>
      </dgm:prSet>
      <dgm:spPr>
        <a:prstGeom prst="roundRect">
          <a:avLst/>
        </a:prstGeom>
      </dgm:spPr>
      <dgm:t>
        <a:bodyPr/>
        <a:lstStyle/>
        <a:p>
          <a:endParaRPr lang="fr-CA"/>
        </a:p>
      </dgm:t>
    </dgm:pt>
    <dgm:pt modelId="{518F8EE9-F837-448D-9BBC-EE9399B7DEF4}" type="pres">
      <dgm:prSet presAssocID="{1E2314CA-B5FF-4C56-A7AC-B9741934D4EC}" presName="sp" presStyleCnt="0"/>
      <dgm:spPr/>
      <dgm:t>
        <a:bodyPr/>
        <a:lstStyle/>
        <a:p>
          <a:endParaRPr lang="fr-CA"/>
        </a:p>
      </dgm:t>
    </dgm:pt>
    <dgm:pt modelId="{E572566E-0584-4090-87F8-E483AEEE20C5}" type="pres">
      <dgm:prSet presAssocID="{A20FA1CA-4841-442A-9B26-45DBDACE3EEA}" presName="linNode" presStyleCnt="0"/>
      <dgm:spPr/>
      <dgm:t>
        <a:bodyPr/>
        <a:lstStyle/>
        <a:p>
          <a:endParaRPr lang="fr-CA"/>
        </a:p>
      </dgm:t>
    </dgm:pt>
    <dgm:pt modelId="{83D96B4B-E82E-4143-AAAE-024F8C5C27E9}" type="pres">
      <dgm:prSet presAssocID="{A20FA1CA-4841-442A-9B26-45DBDACE3EEA}" presName="parentText" presStyleLbl="node1" presStyleIdx="2" presStyleCnt="3" custScaleX="97124" custScaleY="88447" custLinFactNeighborX="1278" custLinFactNeighborY="-3980">
        <dgm:presLayoutVars>
          <dgm:chMax val="1"/>
          <dgm:bulletEnabled val="1"/>
        </dgm:presLayoutVars>
      </dgm:prSet>
      <dgm:spPr/>
      <dgm:t>
        <a:bodyPr/>
        <a:lstStyle/>
        <a:p>
          <a:endParaRPr lang="fr-CA"/>
        </a:p>
      </dgm:t>
    </dgm:pt>
    <dgm:pt modelId="{3BA28BB6-181E-43EB-9143-6B2567B25A08}" type="pres">
      <dgm:prSet presAssocID="{A20FA1CA-4841-442A-9B26-45DBDACE3EEA}" presName="descendantText" presStyleLbl="alignAccFollowNode1" presStyleIdx="2" presStyleCnt="3" custScaleX="107555" custScaleY="78752" custLinFactNeighborX="-2147" custLinFactNeighborY="-4417">
        <dgm:presLayoutVars>
          <dgm:bulletEnabled val="1"/>
        </dgm:presLayoutVars>
      </dgm:prSet>
      <dgm:spPr>
        <a:prstGeom prst="roundRect">
          <a:avLst/>
        </a:prstGeom>
      </dgm:spPr>
      <dgm:t>
        <a:bodyPr/>
        <a:lstStyle/>
        <a:p>
          <a:endParaRPr lang="fr-CA"/>
        </a:p>
      </dgm:t>
    </dgm:pt>
  </dgm:ptLst>
  <dgm:cxnLst>
    <dgm:cxn modelId="{018B9E49-887D-4541-8914-A07C9C33D136}" type="presOf" srcId="{68222C8C-20F5-4680-9883-4E0D8BCC9DCD}" destId="{8B136F30-E852-44EA-A1DD-F44C33491976}" srcOrd="0" destOrd="0" presId="urn:microsoft.com/office/officeart/2005/8/layout/vList5"/>
    <dgm:cxn modelId="{4F4A2A52-E8AC-4E4B-B553-7903074FE41B}" srcId="{A20FA1CA-4841-442A-9B26-45DBDACE3EEA}" destId="{2BD96B5C-FDF1-44B1-BDFD-F337684A28CD}" srcOrd="0" destOrd="0" parTransId="{D7094DA3-7688-4C92-A324-983A50A5A102}" sibTransId="{5D3AB94A-4789-43F8-86CA-1A95F6C1536C}"/>
    <dgm:cxn modelId="{F019EC98-0F49-4723-B758-2B25AFCB1DDC}" type="presOf" srcId="{72DEF90C-7EEE-40C7-9A2F-0D5C1068A5CA}" destId="{E97AAA42-A5A3-4640-B4A3-31E08A3109EC}" srcOrd="0" destOrd="0" presId="urn:microsoft.com/office/officeart/2005/8/layout/vList5"/>
    <dgm:cxn modelId="{77D7A1AC-3086-4573-8BE6-E22529FEAB0A}" type="presOf" srcId="{A20FA1CA-4841-442A-9B26-45DBDACE3EEA}" destId="{83D96B4B-E82E-4143-AAAE-024F8C5C27E9}" srcOrd="0" destOrd="0" presId="urn:microsoft.com/office/officeart/2005/8/layout/vList5"/>
    <dgm:cxn modelId="{1BA52D8E-C63E-4900-BEE1-AB37CE4244D8}" srcId="{8C104E14-BB25-4F0B-880A-00F941FC957A}" destId="{68222C8C-20F5-4680-9883-4E0D8BCC9DCD}" srcOrd="1" destOrd="0" parTransId="{A1871E80-1428-4DB7-B68A-898A9F3AEAD5}" sibTransId="{1E2314CA-B5FF-4C56-A7AC-B9741934D4EC}"/>
    <dgm:cxn modelId="{49A2318F-A8E6-4FF7-9F15-2E2FDD545073}" type="presOf" srcId="{52351D8A-7B0E-4902-9591-4C09DD42F746}" destId="{1C0802EB-85E5-4329-8067-72D6DB55E8E1}" srcOrd="0" destOrd="0" presId="urn:microsoft.com/office/officeart/2005/8/layout/vList5"/>
    <dgm:cxn modelId="{15D014DC-623B-449B-8582-80977AD77526}" type="presOf" srcId="{2BD96B5C-FDF1-44B1-BDFD-F337684A28CD}" destId="{3BA28BB6-181E-43EB-9143-6B2567B25A08}" srcOrd="0" destOrd="0" presId="urn:microsoft.com/office/officeart/2005/8/layout/vList5"/>
    <dgm:cxn modelId="{76E42C6B-6B0F-446E-A6D1-6406A25897A5}" srcId="{68222C8C-20F5-4680-9883-4E0D8BCC9DCD}" destId="{72DEF90C-7EEE-40C7-9A2F-0D5C1068A5CA}" srcOrd="0" destOrd="0" parTransId="{3F20226F-9941-49BF-B8FF-1E77D901DAF5}" sibTransId="{561F96A7-0F8E-4AE7-A0CC-4BC0240DE79A}"/>
    <dgm:cxn modelId="{34E54A44-DAD1-4D94-8E5E-401C00960F49}" srcId="{8C104E14-BB25-4F0B-880A-00F941FC957A}" destId="{A20FA1CA-4841-442A-9B26-45DBDACE3EEA}" srcOrd="2" destOrd="0" parTransId="{8878B1A6-4D39-40C2-ABDE-52E7C9E76C8E}" sibTransId="{EF133A7D-7E94-406D-A1F8-3E31F0B322B2}"/>
    <dgm:cxn modelId="{FAE1DE20-5C88-46E7-9CAF-EAAD31CC0AD3}" srcId="{52351D8A-7B0E-4902-9591-4C09DD42F746}" destId="{9D994C83-DB2E-4CCD-8E4A-127E8E40B716}" srcOrd="0" destOrd="0" parTransId="{8E101D80-7127-427B-8ECA-EC5886F08450}" sibTransId="{449A46C3-093E-4545-BADC-87C2BF8962A2}"/>
    <dgm:cxn modelId="{B5F18EF5-CED7-4701-A0BC-357C4E1A995B}" srcId="{8C104E14-BB25-4F0B-880A-00F941FC957A}" destId="{52351D8A-7B0E-4902-9591-4C09DD42F746}" srcOrd="0" destOrd="0" parTransId="{18877583-B639-4F69-A627-31C4B1AA74A6}" sibTransId="{0A97FD3A-C67A-4DF9-ACDC-6378141B3A24}"/>
    <dgm:cxn modelId="{2D85134D-B550-4AC4-9775-183F4840901D}" type="presOf" srcId="{8C104E14-BB25-4F0B-880A-00F941FC957A}" destId="{64AA178A-BA6E-4295-A01F-7FD235F811CA}" srcOrd="0" destOrd="0" presId="urn:microsoft.com/office/officeart/2005/8/layout/vList5"/>
    <dgm:cxn modelId="{FEBF0BA8-BC3B-4FB7-A9B8-0F3D81878A1F}" type="presOf" srcId="{9D994C83-DB2E-4CCD-8E4A-127E8E40B716}" destId="{7187B190-C7BD-4394-9608-FCAAA64B912F}" srcOrd="0" destOrd="0" presId="urn:microsoft.com/office/officeart/2005/8/layout/vList5"/>
    <dgm:cxn modelId="{F5B5B359-BB9F-4A79-9EDE-42ADDA37C33D}" type="presParOf" srcId="{64AA178A-BA6E-4295-A01F-7FD235F811CA}" destId="{B1E0EDF0-97EF-4C2F-8689-8EBE31C0632F}" srcOrd="0" destOrd="0" presId="urn:microsoft.com/office/officeart/2005/8/layout/vList5"/>
    <dgm:cxn modelId="{85AA4809-0C49-47A3-9748-99D3C2B1516D}" type="presParOf" srcId="{B1E0EDF0-97EF-4C2F-8689-8EBE31C0632F}" destId="{1C0802EB-85E5-4329-8067-72D6DB55E8E1}" srcOrd="0" destOrd="0" presId="urn:microsoft.com/office/officeart/2005/8/layout/vList5"/>
    <dgm:cxn modelId="{3CD38986-E039-46CB-989B-A34EBC198AA7}" type="presParOf" srcId="{B1E0EDF0-97EF-4C2F-8689-8EBE31C0632F}" destId="{7187B190-C7BD-4394-9608-FCAAA64B912F}" srcOrd="1" destOrd="0" presId="urn:microsoft.com/office/officeart/2005/8/layout/vList5"/>
    <dgm:cxn modelId="{E12F7463-FB12-4DBE-A912-A2E560A73F68}" type="presParOf" srcId="{64AA178A-BA6E-4295-A01F-7FD235F811CA}" destId="{E2130A97-B282-419D-8BEF-C81328DF58C2}" srcOrd="1" destOrd="0" presId="urn:microsoft.com/office/officeart/2005/8/layout/vList5"/>
    <dgm:cxn modelId="{BBE6FCC4-A9E1-4878-BD83-90BD87C82D5F}" type="presParOf" srcId="{64AA178A-BA6E-4295-A01F-7FD235F811CA}" destId="{0336DAE3-C8CB-49AF-90CE-A28D85A0CB5A}" srcOrd="2" destOrd="0" presId="urn:microsoft.com/office/officeart/2005/8/layout/vList5"/>
    <dgm:cxn modelId="{4CDF8357-1432-4868-9C9E-1ECFFBAD65D6}" type="presParOf" srcId="{0336DAE3-C8CB-49AF-90CE-A28D85A0CB5A}" destId="{8B136F30-E852-44EA-A1DD-F44C33491976}" srcOrd="0" destOrd="0" presId="urn:microsoft.com/office/officeart/2005/8/layout/vList5"/>
    <dgm:cxn modelId="{CF39ACFB-BC0F-49F1-A14B-3F3E9B350352}" type="presParOf" srcId="{0336DAE3-C8CB-49AF-90CE-A28D85A0CB5A}" destId="{E97AAA42-A5A3-4640-B4A3-31E08A3109EC}" srcOrd="1" destOrd="0" presId="urn:microsoft.com/office/officeart/2005/8/layout/vList5"/>
    <dgm:cxn modelId="{0F7E6C5F-0027-4CC0-9B1A-9C140FBE389D}" type="presParOf" srcId="{64AA178A-BA6E-4295-A01F-7FD235F811CA}" destId="{518F8EE9-F837-448D-9BBC-EE9399B7DEF4}" srcOrd="3" destOrd="0" presId="urn:microsoft.com/office/officeart/2005/8/layout/vList5"/>
    <dgm:cxn modelId="{3F4A3759-2180-40EC-85C9-41C84C715F66}" type="presParOf" srcId="{64AA178A-BA6E-4295-A01F-7FD235F811CA}" destId="{E572566E-0584-4090-87F8-E483AEEE20C5}" srcOrd="4" destOrd="0" presId="urn:microsoft.com/office/officeart/2005/8/layout/vList5"/>
    <dgm:cxn modelId="{BE1FC8B7-E0A0-49B9-9739-2E0242F78625}" type="presParOf" srcId="{E572566E-0584-4090-87F8-E483AEEE20C5}" destId="{83D96B4B-E82E-4143-AAAE-024F8C5C27E9}" srcOrd="0" destOrd="0" presId="urn:microsoft.com/office/officeart/2005/8/layout/vList5"/>
    <dgm:cxn modelId="{AA337A5A-A463-4118-ACE0-BE5F659543D6}" type="presParOf" srcId="{E572566E-0584-4090-87F8-E483AEEE20C5}" destId="{3BA28BB6-181E-43EB-9143-6B2567B25A0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51C52773-6FC8-4E14-AB6B-FE5B2B5B638E}">
      <dgm:prSet custT="1"/>
      <dgm:spPr>
        <a:solidFill>
          <a:srgbClr val="007DC5"/>
        </a:solidFill>
      </dgm:spPr>
      <dgm:t>
        <a:bodyPr/>
        <a:lstStyle/>
        <a:p>
          <a:pPr>
            <a:lnSpc>
              <a:spcPct val="150000"/>
            </a:lnSpc>
          </a:pPr>
          <a:r>
            <a:rPr lang="fr-CA" sz="2400" dirty="0" smtClean="0">
              <a:solidFill>
                <a:schemeClr val="bg1"/>
              </a:solidFill>
              <a:latin typeface="Alte DIN 1451 Mittelschrift" panose="020B0603020202020204" pitchFamily="34" charset="0"/>
            </a:rPr>
            <a:t>LA CONVENTION COLLECTIVE EST D’UNE DURÉE</a:t>
          </a:r>
          <a:br>
            <a:rPr lang="fr-CA" sz="2400" dirty="0" smtClean="0">
              <a:solidFill>
                <a:schemeClr val="bg1"/>
              </a:solidFill>
              <a:latin typeface="Alte DIN 1451 Mittelschrift" panose="020B0603020202020204" pitchFamily="34" charset="0"/>
            </a:rPr>
          </a:br>
          <a:r>
            <a:rPr lang="fr-CA" sz="2400" dirty="0" smtClean="0">
              <a:solidFill>
                <a:schemeClr val="bg1"/>
              </a:solidFill>
              <a:latin typeface="Alte DIN 1451 Mittelschrift" panose="020B0603020202020204" pitchFamily="34" charset="0"/>
            </a:rPr>
            <a:t>DE 5 ANS</a:t>
          </a:r>
        </a:p>
        <a:p>
          <a:pPr>
            <a:lnSpc>
              <a:spcPct val="90000"/>
            </a:lnSpc>
          </a:pPr>
          <a:endParaRPr lang="fr-CA" sz="2400" dirty="0" smtClean="0">
            <a:solidFill>
              <a:schemeClr val="bg1"/>
            </a:solidFill>
            <a:latin typeface="Alte DIN 1451 Mittelschrift" panose="020B0603020202020204" pitchFamily="34" charset="0"/>
          </a:endParaRPr>
        </a:p>
        <a:p>
          <a:pPr>
            <a:lnSpc>
              <a:spcPct val="90000"/>
            </a:lnSpc>
          </a:pPr>
          <a:r>
            <a:rPr lang="fr-CA" sz="2400" dirty="0" smtClean="0">
              <a:solidFill>
                <a:schemeClr val="bg1"/>
              </a:solidFill>
              <a:latin typeface="Alte DIN 1451 Mittelschrift" panose="020B0603020202020204" pitchFamily="34" charset="0"/>
            </a:rPr>
            <a:t>5 juillet 2020 </a:t>
          </a:r>
        </a:p>
        <a:p>
          <a:pPr>
            <a:lnSpc>
              <a:spcPct val="90000"/>
            </a:lnSpc>
          </a:pPr>
          <a:r>
            <a:rPr lang="fr-CA" sz="2400" dirty="0" smtClean="0">
              <a:solidFill>
                <a:schemeClr val="bg1"/>
              </a:solidFill>
              <a:latin typeface="Alte DIN 1451 Mittelschrift" panose="020B0603020202020204" pitchFamily="34" charset="0"/>
            </a:rPr>
            <a:t>au </a:t>
          </a:r>
        </a:p>
        <a:p>
          <a:pPr>
            <a:lnSpc>
              <a:spcPct val="90000"/>
            </a:lnSpc>
          </a:pPr>
          <a:r>
            <a:rPr lang="fr-CA" sz="2400" dirty="0" smtClean="0">
              <a:solidFill>
                <a:schemeClr val="bg1"/>
              </a:solidFill>
              <a:latin typeface="Alte DIN 1451 Mittelschrift" panose="020B0603020202020204" pitchFamily="34" charset="0"/>
            </a:rPr>
            <a:t>30 juin 2025</a:t>
          </a:r>
        </a:p>
      </dgm:t>
    </dgm:pt>
    <dgm:pt modelId="{242526AA-E14E-4449-80C4-15FCB7E35840}" type="sibTrans" cxnId="{B1929322-5D24-47FB-805A-8ADC9FF385F4}">
      <dgm:prSet/>
      <dgm:spPr/>
      <dgm:t>
        <a:bodyPr/>
        <a:lstStyle/>
        <a:p>
          <a:endParaRPr lang="fr-CA">
            <a:latin typeface="Alte DIN 1451 Mittelschrift" panose="020B0603020202020204" pitchFamily="34" charset="0"/>
          </a:endParaRPr>
        </a:p>
      </dgm:t>
    </dgm:pt>
    <dgm:pt modelId="{9959A9B1-AB8B-4819-8FFD-D3B3CC4F17CC}" type="parTrans" cxnId="{B1929322-5D24-47FB-805A-8ADC9FF385F4}">
      <dgm:prSet/>
      <dgm:spPr/>
      <dgm:t>
        <a:bodyPr/>
        <a:lstStyle/>
        <a:p>
          <a:endParaRPr lang="fr-CA">
            <a:latin typeface="Alte DIN 1451 Mittelschrift" panose="020B0603020202020204" pitchFamily="34" charset="0"/>
          </a:endParaRPr>
        </a:p>
      </dgm:t>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2E55BDF8-70EE-4BD4-BA3B-0283B94925F0}" type="pres">
      <dgm:prSet presAssocID="{51C52773-6FC8-4E14-AB6B-FE5B2B5B638E}" presName="linNode" presStyleCnt="0"/>
      <dgm:spPr/>
    </dgm:pt>
    <dgm:pt modelId="{6DA1B000-D27A-4677-B54E-449BAF1591DE}" type="pres">
      <dgm:prSet presAssocID="{51C52773-6FC8-4E14-AB6B-FE5B2B5B638E}" presName="parentText" presStyleLbl="node1" presStyleIdx="0" presStyleCnt="1" custLinFactNeighborX="-88730" custLinFactNeighborY="51460">
        <dgm:presLayoutVars>
          <dgm:chMax val="1"/>
          <dgm:bulletEnabled val="1"/>
        </dgm:presLayoutVars>
      </dgm:prSet>
      <dgm:spPr/>
      <dgm:t>
        <a:bodyPr/>
        <a:lstStyle/>
        <a:p>
          <a:endParaRPr lang="fr-CA"/>
        </a:p>
      </dgm:t>
    </dgm:pt>
  </dgm:ptLst>
  <dgm:cxnLst>
    <dgm:cxn modelId="{568373D2-367D-4272-8027-D012FCF9A9D6}" type="presOf" srcId="{8C104E14-BB25-4F0B-880A-00F941FC957A}" destId="{64AA178A-BA6E-4295-A01F-7FD235F811CA}" srcOrd="0" destOrd="0" presId="urn:microsoft.com/office/officeart/2005/8/layout/vList5"/>
    <dgm:cxn modelId="{921F5F58-74DA-40B8-BB84-E447F5040C3A}" type="presOf" srcId="{51C52773-6FC8-4E14-AB6B-FE5B2B5B638E}" destId="{6DA1B000-D27A-4677-B54E-449BAF1591DE}" srcOrd="0" destOrd="0" presId="urn:microsoft.com/office/officeart/2005/8/layout/vList5"/>
    <dgm:cxn modelId="{B1929322-5D24-47FB-805A-8ADC9FF385F4}" srcId="{8C104E14-BB25-4F0B-880A-00F941FC957A}" destId="{51C52773-6FC8-4E14-AB6B-FE5B2B5B638E}" srcOrd="0" destOrd="0" parTransId="{9959A9B1-AB8B-4819-8FFD-D3B3CC4F17CC}" sibTransId="{242526AA-E14E-4449-80C4-15FCB7E35840}"/>
    <dgm:cxn modelId="{1EFC1B64-C85F-4129-B6C5-A98E0DAC1FD6}" type="presParOf" srcId="{64AA178A-BA6E-4295-A01F-7FD235F811CA}" destId="{2E55BDF8-70EE-4BD4-BA3B-0283B94925F0}" srcOrd="0" destOrd="0" presId="urn:microsoft.com/office/officeart/2005/8/layout/vList5"/>
    <dgm:cxn modelId="{C531E10E-2A69-4CCC-ADAB-ABBE78DA3FE2}" type="presParOf" srcId="{2E55BDF8-70EE-4BD4-BA3B-0283B94925F0}" destId="{6DA1B000-D27A-4677-B54E-449BAF1591DE}" srcOrd="0"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C104E14-BB25-4F0B-880A-00F941FC957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CA"/>
        </a:p>
      </dgm:t>
    </dgm:pt>
    <dgm:pt modelId="{52351D8A-7B0E-4902-9591-4C09DD42F746}">
      <dgm:prSet custT="1"/>
      <dgm:spPr>
        <a:solidFill>
          <a:srgbClr val="007DC5"/>
        </a:solidFill>
      </dgm:spPr>
      <dgm:t>
        <a:bodyPr/>
        <a:lstStyle/>
        <a:p>
          <a:pPr>
            <a:lnSpc>
              <a:spcPct val="150000"/>
            </a:lnSpc>
          </a:pPr>
          <a:r>
            <a:rPr lang="fr-CA" sz="2400" dirty="0" smtClean="0">
              <a:latin typeface="Alte DIN 1451 Mittelschrift" panose="020B0603020202020204" pitchFamily="34" charset="0"/>
            </a:rPr>
            <a:t>NON-</a:t>
          </a:r>
          <a:br>
            <a:rPr lang="fr-CA" sz="2400" dirty="0" smtClean="0">
              <a:latin typeface="Alte DIN 1451 Mittelschrift" panose="020B0603020202020204" pitchFamily="34" charset="0"/>
            </a:rPr>
          </a:br>
          <a:r>
            <a:rPr lang="fr-CA" sz="2400" dirty="0" smtClean="0">
              <a:latin typeface="Alte DIN 1451 Mittelschrift" panose="020B0603020202020204" pitchFamily="34" charset="0"/>
            </a:rPr>
            <a:t>DISCRIMINATION</a:t>
          </a:r>
          <a:endParaRPr lang="fr-CA" sz="2400" dirty="0">
            <a:latin typeface="Alte DIN 1451 Mittelschrift" panose="020B0603020202020204" pitchFamily="34" charset="0"/>
          </a:endParaRPr>
        </a:p>
      </dgm:t>
    </dgm:pt>
    <dgm:pt modelId="{18877583-B639-4F69-A627-31C4B1AA74A6}" type="parTrans" cxnId="{B5F18EF5-CED7-4701-A0BC-357C4E1A995B}">
      <dgm:prSet/>
      <dgm:spPr/>
      <dgm:t>
        <a:bodyPr/>
        <a:lstStyle/>
        <a:p>
          <a:endParaRPr lang="fr-CA">
            <a:latin typeface="Alte DIN 1451 Mittelschrift" panose="020B0603020202020204" pitchFamily="34" charset="0"/>
          </a:endParaRPr>
        </a:p>
      </dgm:t>
    </dgm:pt>
    <dgm:pt modelId="{0A97FD3A-C67A-4DF9-ACDC-6378141B3A24}" type="sibTrans" cxnId="{B5F18EF5-CED7-4701-A0BC-357C4E1A995B}">
      <dgm:prSet/>
      <dgm:spPr/>
      <dgm:t>
        <a:bodyPr/>
        <a:lstStyle/>
        <a:p>
          <a:endParaRPr lang="fr-CA">
            <a:latin typeface="Alte DIN 1451 Mittelschrift" panose="020B0603020202020204" pitchFamily="34" charset="0"/>
          </a:endParaRPr>
        </a:p>
      </dgm:t>
    </dgm:pt>
    <dgm:pt modelId="{9D994C83-DB2E-4CCD-8E4A-127E8E40B716}">
      <dgm:prSet custT="1"/>
      <dgm:spPr/>
      <dgm:t>
        <a:bodyPr/>
        <a:lstStyle/>
        <a:p>
          <a:pPr>
            <a:lnSpc>
              <a:spcPct val="150000"/>
            </a:lnSpc>
          </a:pPr>
          <a:r>
            <a:rPr lang="fr-CA" sz="2200" b="0" dirty="0" smtClean="0">
              <a:solidFill>
                <a:srgbClr val="04456F"/>
              </a:solidFill>
              <a:latin typeface="Alte DIN 1451 Mittelschrift" panose="020B0603020202020204" pitchFamily="34" charset="0"/>
            </a:rPr>
            <a:t>Discrimination et reconnaissance de la pleine égalité (4.6)</a:t>
          </a:r>
          <a:endParaRPr lang="fr-CA" sz="2200" b="0" dirty="0">
            <a:solidFill>
              <a:srgbClr val="04456F"/>
            </a:solidFill>
            <a:latin typeface="Alte DIN 1451 Mittelschrift" panose="020B0603020202020204" pitchFamily="34" charset="0"/>
          </a:endParaRPr>
        </a:p>
      </dgm:t>
    </dgm:pt>
    <dgm:pt modelId="{8E101D80-7127-427B-8ECA-EC5886F08450}" type="parTrans" cxnId="{FAE1DE20-5C88-46E7-9CAF-EAAD31CC0AD3}">
      <dgm:prSet/>
      <dgm:spPr/>
      <dgm:t>
        <a:bodyPr/>
        <a:lstStyle/>
        <a:p>
          <a:endParaRPr lang="fr-CA">
            <a:latin typeface="Alte DIN 1451 Mittelschrift" panose="020B0603020202020204" pitchFamily="34" charset="0"/>
          </a:endParaRPr>
        </a:p>
      </dgm:t>
    </dgm:pt>
    <dgm:pt modelId="{449A46C3-093E-4545-BADC-87C2BF8962A2}" type="sibTrans" cxnId="{FAE1DE20-5C88-46E7-9CAF-EAAD31CC0AD3}">
      <dgm:prSet/>
      <dgm:spPr/>
      <dgm:t>
        <a:bodyPr/>
        <a:lstStyle/>
        <a:p>
          <a:endParaRPr lang="fr-CA">
            <a:latin typeface="Alte DIN 1451 Mittelschrift" panose="020B0603020202020204" pitchFamily="34" charset="0"/>
          </a:endParaRPr>
        </a:p>
      </dgm:t>
    </dgm:pt>
    <dgm:pt modelId="{ACA9BFE8-62FE-4C1E-856F-C73149CEFECB}">
      <dgm:prSet custT="1"/>
      <dgm:spPr>
        <a:solidFill>
          <a:srgbClr val="007DC5"/>
        </a:solidFill>
      </dgm:spPr>
      <dgm:t>
        <a:bodyPr/>
        <a:lstStyle/>
        <a:p>
          <a:pPr>
            <a:lnSpc>
              <a:spcPct val="150000"/>
            </a:lnSpc>
          </a:pPr>
          <a:r>
            <a:rPr lang="fr-CA" sz="2400" dirty="0" smtClean="0">
              <a:latin typeface="Alte DIN 1451 Mittelschrift" panose="020B0603020202020204" pitchFamily="34" charset="0"/>
            </a:rPr>
            <a:t> SANTÉ ET SÉCURITÉ AU TRAVAIL</a:t>
          </a:r>
          <a:endParaRPr lang="fr-CA" sz="2400" dirty="0">
            <a:latin typeface="Alte DIN 1451 Mittelschrift" panose="020B0603020202020204" pitchFamily="34" charset="0"/>
          </a:endParaRPr>
        </a:p>
      </dgm:t>
    </dgm:pt>
    <dgm:pt modelId="{AC6759EC-A60D-484B-9CC2-2FB4C3F2C7E2}" type="parTrans" cxnId="{F9F6D638-B3B9-4F74-8A22-964FF0830D03}">
      <dgm:prSet/>
      <dgm:spPr/>
      <dgm:t>
        <a:bodyPr/>
        <a:lstStyle/>
        <a:p>
          <a:endParaRPr lang="fr-CA">
            <a:latin typeface="Alte DIN 1451 Mittelschrift" panose="020B0603020202020204" pitchFamily="34" charset="0"/>
          </a:endParaRPr>
        </a:p>
      </dgm:t>
    </dgm:pt>
    <dgm:pt modelId="{CD2032CF-EE02-4DBE-8075-0BC5098029F4}" type="sibTrans" cxnId="{F9F6D638-B3B9-4F74-8A22-964FF0830D03}">
      <dgm:prSet/>
      <dgm:spPr/>
      <dgm:t>
        <a:bodyPr/>
        <a:lstStyle/>
        <a:p>
          <a:endParaRPr lang="fr-CA">
            <a:latin typeface="Alte DIN 1451 Mittelschrift" panose="020B0603020202020204" pitchFamily="34" charset="0"/>
          </a:endParaRPr>
        </a:p>
      </dgm:t>
    </dgm:pt>
    <dgm:pt modelId="{7EC4D2C8-7202-4E0C-990A-3CEA492E00E0}">
      <dgm:prSet custT="1"/>
      <dgm:spPr/>
      <dgm:t>
        <a:bodyPr/>
        <a:lstStyle/>
        <a:p>
          <a:pPr>
            <a:lnSpc>
              <a:spcPct val="150000"/>
            </a:lnSpc>
          </a:pPr>
          <a:r>
            <a:rPr lang="fr-CA" sz="2200" dirty="0" smtClean="0">
              <a:solidFill>
                <a:srgbClr val="04456F"/>
              </a:solidFill>
              <a:latin typeface="Alte DIN 1451 Mittelschrift" panose="020B0603020202020204" pitchFamily="34" charset="0"/>
            </a:rPr>
            <a:t>Responsabilité civile </a:t>
          </a:r>
          <a:r>
            <a:rPr lang="fr-CA" sz="2200" b="0" dirty="0" smtClean="0">
              <a:solidFill>
                <a:srgbClr val="04456F"/>
              </a:solidFill>
              <a:latin typeface="Alte DIN 1451 Mittelschrift" panose="020B0603020202020204" pitchFamily="34" charset="0"/>
            </a:rPr>
            <a:t>(4.9)</a:t>
          </a:r>
          <a:endParaRPr lang="fr-CA" sz="2200" dirty="0">
            <a:solidFill>
              <a:srgbClr val="04456F"/>
            </a:solidFill>
            <a:latin typeface="Alte DIN 1451 Mittelschrift" panose="020B0603020202020204" pitchFamily="34" charset="0"/>
          </a:endParaRPr>
        </a:p>
      </dgm:t>
    </dgm:pt>
    <dgm:pt modelId="{C131131D-4405-4F86-AD08-B731587BC6F3}" type="parTrans" cxnId="{25F8CF85-CD9A-42E1-B170-AA48DE45CEAF}">
      <dgm:prSet/>
      <dgm:spPr/>
      <dgm:t>
        <a:bodyPr/>
        <a:lstStyle/>
        <a:p>
          <a:endParaRPr lang="fr-CA">
            <a:latin typeface="Alte DIN 1451 Mittelschrift" panose="020B0603020202020204" pitchFamily="34" charset="0"/>
          </a:endParaRPr>
        </a:p>
      </dgm:t>
    </dgm:pt>
    <dgm:pt modelId="{4575C476-5BF2-41CB-971B-B64B0C02B971}" type="sibTrans" cxnId="{25F8CF85-CD9A-42E1-B170-AA48DE45CEAF}">
      <dgm:prSet/>
      <dgm:spPr/>
      <dgm:t>
        <a:bodyPr/>
        <a:lstStyle/>
        <a:p>
          <a:endParaRPr lang="fr-CA">
            <a:latin typeface="Alte DIN 1451 Mittelschrift" panose="020B0603020202020204" pitchFamily="34" charset="0"/>
          </a:endParaRPr>
        </a:p>
      </dgm:t>
    </dgm:pt>
    <dgm:pt modelId="{104FEE15-D3B9-4092-BD99-CD75E9B41593}">
      <dgm:prSet custT="1"/>
      <dgm:spPr/>
      <dgm:t>
        <a:bodyPr/>
        <a:lstStyle/>
        <a:p>
          <a:pPr>
            <a:lnSpc>
              <a:spcPct val="150000"/>
            </a:lnSpc>
          </a:pPr>
          <a:r>
            <a:rPr lang="fr-CA" sz="2200" dirty="0" smtClean="0">
              <a:solidFill>
                <a:srgbClr val="04456F"/>
              </a:solidFill>
              <a:latin typeface="Alte DIN 1451 Mittelschrift" panose="020B0603020202020204" pitchFamily="34" charset="0"/>
            </a:rPr>
            <a:t>Responsabilité professionnelle </a:t>
          </a:r>
          <a:r>
            <a:rPr lang="fr-CA" sz="2200" b="0" dirty="0" smtClean="0">
              <a:solidFill>
                <a:srgbClr val="04456F"/>
              </a:solidFill>
              <a:latin typeface="Alte DIN 1451 Mittelschrift" panose="020B0603020202020204" pitchFamily="34" charset="0"/>
            </a:rPr>
            <a:t>(4.10)</a:t>
          </a:r>
          <a:endParaRPr lang="fr-CA" sz="2200" dirty="0">
            <a:solidFill>
              <a:srgbClr val="04456F"/>
            </a:solidFill>
            <a:latin typeface="Alte DIN 1451 Mittelschrift" panose="020B0603020202020204" pitchFamily="34" charset="0"/>
          </a:endParaRPr>
        </a:p>
      </dgm:t>
    </dgm:pt>
    <dgm:pt modelId="{1871504D-5256-47DB-942E-4B08C919E911}" type="parTrans" cxnId="{AAA491CB-A3E5-494C-AB30-B6924B9BFE7C}">
      <dgm:prSet/>
      <dgm:spPr/>
      <dgm:t>
        <a:bodyPr/>
        <a:lstStyle/>
        <a:p>
          <a:endParaRPr lang="fr-CA">
            <a:latin typeface="Alte DIN 1451 Mittelschrift" panose="020B0603020202020204" pitchFamily="34" charset="0"/>
          </a:endParaRPr>
        </a:p>
      </dgm:t>
    </dgm:pt>
    <dgm:pt modelId="{11804374-DA25-404C-B5B1-D6F0BED43706}" type="sibTrans" cxnId="{AAA491CB-A3E5-494C-AB30-B6924B9BFE7C}">
      <dgm:prSet/>
      <dgm:spPr/>
      <dgm:t>
        <a:bodyPr/>
        <a:lstStyle/>
        <a:p>
          <a:endParaRPr lang="fr-CA">
            <a:latin typeface="Alte DIN 1451 Mittelschrift" panose="020B0603020202020204" pitchFamily="34" charset="0"/>
          </a:endParaRPr>
        </a:p>
      </dgm:t>
    </dgm:pt>
    <dgm:pt modelId="{D727B5FA-DB3C-412E-ABD2-9E3182AE8265}">
      <dgm:prSet custT="1"/>
      <dgm:spPr/>
      <dgm:t>
        <a:bodyPr/>
        <a:lstStyle/>
        <a:p>
          <a:pPr>
            <a:lnSpc>
              <a:spcPct val="150000"/>
            </a:lnSpc>
          </a:pPr>
          <a:r>
            <a:rPr lang="fr-CA" sz="2200" b="0" dirty="0" smtClean="0">
              <a:solidFill>
                <a:srgbClr val="04456F"/>
              </a:solidFill>
              <a:latin typeface="Alte DIN 1451 Mittelschrift" panose="020B0603020202020204" pitchFamily="34" charset="0"/>
            </a:rPr>
            <a:t>Harcèlement psychologique et sexuel (4.7)</a:t>
          </a:r>
          <a:endParaRPr lang="fr-CA" sz="2200" b="0" dirty="0">
            <a:solidFill>
              <a:srgbClr val="04456F"/>
            </a:solidFill>
            <a:latin typeface="Alte DIN 1451 Mittelschrift" panose="020B0603020202020204" pitchFamily="34" charset="0"/>
          </a:endParaRPr>
        </a:p>
      </dgm:t>
    </dgm:pt>
    <dgm:pt modelId="{54E3C17D-F1C6-49E9-A925-5A956E086326}" type="parTrans" cxnId="{BBAEE60A-A3AA-4F87-8F0B-90BCC374B1E7}">
      <dgm:prSet/>
      <dgm:spPr/>
      <dgm:t>
        <a:bodyPr/>
        <a:lstStyle/>
        <a:p>
          <a:endParaRPr lang="fr-CA">
            <a:latin typeface="Alte DIN 1451 Mittelschrift" panose="020B0603020202020204" pitchFamily="34" charset="0"/>
          </a:endParaRPr>
        </a:p>
      </dgm:t>
    </dgm:pt>
    <dgm:pt modelId="{03B37C32-846E-430B-BF7F-FE27450F5AD2}" type="sibTrans" cxnId="{BBAEE60A-A3AA-4F87-8F0B-90BCC374B1E7}">
      <dgm:prSet/>
      <dgm:spPr/>
      <dgm:t>
        <a:bodyPr/>
        <a:lstStyle/>
        <a:p>
          <a:endParaRPr lang="fr-CA">
            <a:latin typeface="Alte DIN 1451 Mittelschrift" panose="020B0603020202020204" pitchFamily="34" charset="0"/>
          </a:endParaRPr>
        </a:p>
      </dgm:t>
    </dgm:pt>
    <dgm:pt modelId="{41063631-317B-452A-BD26-B509B996ADDF}">
      <dgm:prSet custT="1"/>
      <dgm:spPr/>
      <dgm:t>
        <a:bodyPr/>
        <a:lstStyle/>
        <a:p>
          <a:pPr>
            <a:lnSpc>
              <a:spcPct val="150000"/>
            </a:lnSpc>
          </a:pPr>
          <a:r>
            <a:rPr lang="fr-CA" sz="2200" dirty="0" smtClean="0">
              <a:solidFill>
                <a:srgbClr val="04456F"/>
              </a:solidFill>
              <a:latin typeface="Alte DIN 1451 Mittelschrift" panose="020B0603020202020204" pitchFamily="34" charset="0"/>
            </a:rPr>
            <a:t>SST (4.8)</a:t>
          </a:r>
          <a:endParaRPr lang="fr-CA" sz="2200" dirty="0">
            <a:solidFill>
              <a:srgbClr val="04456F"/>
            </a:solidFill>
            <a:latin typeface="Alte DIN 1451 Mittelschrift" panose="020B0603020202020204" pitchFamily="34" charset="0"/>
          </a:endParaRPr>
        </a:p>
      </dgm:t>
    </dgm:pt>
    <dgm:pt modelId="{91E2AE76-6117-4A8C-BB8C-022AF22A1A39}" type="parTrans" cxnId="{496606C1-E53C-4BEC-B5A0-63BA8D899BE0}">
      <dgm:prSet/>
      <dgm:spPr/>
      <dgm:t>
        <a:bodyPr/>
        <a:lstStyle/>
        <a:p>
          <a:endParaRPr lang="fr-FR"/>
        </a:p>
      </dgm:t>
    </dgm:pt>
    <dgm:pt modelId="{EE1D86D6-6DE3-4497-A449-54C2653A209E}" type="sibTrans" cxnId="{496606C1-E53C-4BEC-B5A0-63BA8D899BE0}">
      <dgm:prSet/>
      <dgm:spPr/>
      <dgm:t>
        <a:bodyPr/>
        <a:lstStyle/>
        <a:p>
          <a:endParaRPr lang="fr-FR"/>
        </a:p>
      </dgm:t>
    </dgm:pt>
    <dgm:pt modelId="{64AA178A-BA6E-4295-A01F-7FD235F811CA}" type="pres">
      <dgm:prSet presAssocID="{8C104E14-BB25-4F0B-880A-00F941FC957A}" presName="Name0" presStyleCnt="0">
        <dgm:presLayoutVars>
          <dgm:dir/>
          <dgm:animLvl val="lvl"/>
          <dgm:resizeHandles val="exact"/>
        </dgm:presLayoutVars>
      </dgm:prSet>
      <dgm:spPr/>
      <dgm:t>
        <a:bodyPr/>
        <a:lstStyle/>
        <a:p>
          <a:endParaRPr lang="fr-CA"/>
        </a:p>
      </dgm:t>
    </dgm:pt>
    <dgm:pt modelId="{B1E0EDF0-97EF-4C2F-8689-8EBE31C0632F}" type="pres">
      <dgm:prSet presAssocID="{52351D8A-7B0E-4902-9591-4C09DD42F746}" presName="linNode" presStyleCnt="0"/>
      <dgm:spPr/>
      <dgm:t>
        <a:bodyPr/>
        <a:lstStyle/>
        <a:p>
          <a:endParaRPr lang="fr-CA"/>
        </a:p>
      </dgm:t>
    </dgm:pt>
    <dgm:pt modelId="{1C0802EB-85E5-4329-8067-72D6DB55E8E1}" type="pres">
      <dgm:prSet presAssocID="{52351D8A-7B0E-4902-9591-4C09DD42F746}" presName="parentText" presStyleLbl="node1" presStyleIdx="0" presStyleCnt="2" custScaleX="132889" custScaleY="78426" custLinFactNeighborX="-2929" custLinFactNeighborY="-868">
        <dgm:presLayoutVars>
          <dgm:chMax val="1"/>
          <dgm:bulletEnabled val="1"/>
        </dgm:presLayoutVars>
      </dgm:prSet>
      <dgm:spPr/>
      <dgm:t>
        <a:bodyPr/>
        <a:lstStyle/>
        <a:p>
          <a:endParaRPr lang="fr-CA"/>
        </a:p>
      </dgm:t>
    </dgm:pt>
    <dgm:pt modelId="{7187B190-C7BD-4394-9608-FCAAA64B912F}" type="pres">
      <dgm:prSet presAssocID="{52351D8A-7B0E-4902-9591-4C09DD42F746}" presName="descendantText" presStyleLbl="alignAccFollowNode1" presStyleIdx="0" presStyleCnt="2" custScaleX="142766" custScaleY="72580" custLinFactNeighborX="-166" custLinFactNeighborY="3125">
        <dgm:presLayoutVars>
          <dgm:bulletEnabled val="1"/>
        </dgm:presLayoutVars>
      </dgm:prSet>
      <dgm:spPr/>
      <dgm:t>
        <a:bodyPr/>
        <a:lstStyle/>
        <a:p>
          <a:endParaRPr lang="fr-CA"/>
        </a:p>
      </dgm:t>
    </dgm:pt>
    <dgm:pt modelId="{E2130A97-B282-419D-8BEF-C81328DF58C2}" type="pres">
      <dgm:prSet presAssocID="{0A97FD3A-C67A-4DF9-ACDC-6378141B3A24}" presName="sp" presStyleCnt="0"/>
      <dgm:spPr/>
      <dgm:t>
        <a:bodyPr/>
        <a:lstStyle/>
        <a:p>
          <a:endParaRPr lang="fr-CA"/>
        </a:p>
      </dgm:t>
    </dgm:pt>
    <dgm:pt modelId="{DCABA45C-964B-42D9-B3E5-18350B1BBF17}" type="pres">
      <dgm:prSet presAssocID="{ACA9BFE8-62FE-4C1E-856F-C73149CEFECB}" presName="linNode" presStyleCnt="0"/>
      <dgm:spPr/>
      <dgm:t>
        <a:bodyPr/>
        <a:lstStyle/>
        <a:p>
          <a:endParaRPr lang="fr-CA"/>
        </a:p>
      </dgm:t>
    </dgm:pt>
    <dgm:pt modelId="{4AA2C5D2-B7AE-4975-A664-A7A68A4132A4}" type="pres">
      <dgm:prSet presAssocID="{ACA9BFE8-62FE-4C1E-856F-C73149CEFECB}" presName="parentText" presStyleLbl="node1" presStyleIdx="1" presStyleCnt="2" custScaleX="136682" custScaleY="73080" custLinFactNeighborX="-2929" custLinFactNeighborY="-955">
        <dgm:presLayoutVars>
          <dgm:chMax val="1"/>
          <dgm:bulletEnabled val="1"/>
        </dgm:presLayoutVars>
      </dgm:prSet>
      <dgm:spPr/>
      <dgm:t>
        <a:bodyPr/>
        <a:lstStyle/>
        <a:p>
          <a:endParaRPr lang="fr-CA"/>
        </a:p>
      </dgm:t>
    </dgm:pt>
    <dgm:pt modelId="{A37C1A32-17A2-4D62-BF46-6B08E5F48469}" type="pres">
      <dgm:prSet presAssocID="{ACA9BFE8-62FE-4C1E-856F-C73149CEFECB}" presName="descendantText" presStyleLbl="alignAccFollowNode1" presStyleIdx="1" presStyleCnt="2" custScaleX="144661" custScaleY="66039" custLinFactNeighborX="-166" custLinFactNeighborY="3131">
        <dgm:presLayoutVars>
          <dgm:bulletEnabled val="1"/>
        </dgm:presLayoutVars>
      </dgm:prSet>
      <dgm:spPr/>
      <dgm:t>
        <a:bodyPr/>
        <a:lstStyle/>
        <a:p>
          <a:endParaRPr lang="fr-CA"/>
        </a:p>
      </dgm:t>
    </dgm:pt>
  </dgm:ptLst>
  <dgm:cxnLst>
    <dgm:cxn modelId="{591DA00E-AA79-489D-A0A1-9763565BFCE5}" type="presOf" srcId="{41063631-317B-452A-BD26-B509B996ADDF}" destId="{A37C1A32-17A2-4D62-BF46-6B08E5F48469}" srcOrd="0" destOrd="0" presId="urn:microsoft.com/office/officeart/2005/8/layout/vList5"/>
    <dgm:cxn modelId="{80D7325E-DF31-45DC-8D32-C2B66C3873E6}" type="presOf" srcId="{ACA9BFE8-62FE-4C1E-856F-C73149CEFECB}" destId="{4AA2C5D2-B7AE-4975-A664-A7A68A4132A4}" srcOrd="0" destOrd="0" presId="urn:microsoft.com/office/officeart/2005/8/layout/vList5"/>
    <dgm:cxn modelId="{496606C1-E53C-4BEC-B5A0-63BA8D899BE0}" srcId="{ACA9BFE8-62FE-4C1E-856F-C73149CEFECB}" destId="{41063631-317B-452A-BD26-B509B996ADDF}" srcOrd="0" destOrd="0" parTransId="{91E2AE76-6117-4A8C-BB8C-022AF22A1A39}" sibTransId="{EE1D86D6-6DE3-4497-A449-54C2653A209E}"/>
    <dgm:cxn modelId="{757B56F0-FF24-4FAE-A5B8-648BCCF328FD}" type="presOf" srcId="{104FEE15-D3B9-4092-BD99-CD75E9B41593}" destId="{A37C1A32-17A2-4D62-BF46-6B08E5F48469}" srcOrd="0" destOrd="2" presId="urn:microsoft.com/office/officeart/2005/8/layout/vList5"/>
    <dgm:cxn modelId="{E3A721A0-2EFB-4D9F-B7AE-167B02A56216}" type="presOf" srcId="{9D994C83-DB2E-4CCD-8E4A-127E8E40B716}" destId="{7187B190-C7BD-4394-9608-FCAAA64B912F}" srcOrd="0" destOrd="0" presId="urn:microsoft.com/office/officeart/2005/8/layout/vList5"/>
    <dgm:cxn modelId="{DA4F0AB3-32BB-4764-AD53-7C765571B732}" type="presOf" srcId="{52351D8A-7B0E-4902-9591-4C09DD42F746}" destId="{1C0802EB-85E5-4329-8067-72D6DB55E8E1}" srcOrd="0" destOrd="0" presId="urn:microsoft.com/office/officeart/2005/8/layout/vList5"/>
    <dgm:cxn modelId="{AAA491CB-A3E5-494C-AB30-B6924B9BFE7C}" srcId="{ACA9BFE8-62FE-4C1E-856F-C73149CEFECB}" destId="{104FEE15-D3B9-4092-BD99-CD75E9B41593}" srcOrd="2" destOrd="0" parTransId="{1871504D-5256-47DB-942E-4B08C919E911}" sibTransId="{11804374-DA25-404C-B5B1-D6F0BED43706}"/>
    <dgm:cxn modelId="{25F8CF85-CD9A-42E1-B170-AA48DE45CEAF}" srcId="{ACA9BFE8-62FE-4C1E-856F-C73149CEFECB}" destId="{7EC4D2C8-7202-4E0C-990A-3CEA492E00E0}" srcOrd="1" destOrd="0" parTransId="{C131131D-4405-4F86-AD08-B731587BC6F3}" sibTransId="{4575C476-5BF2-41CB-971B-B64B0C02B971}"/>
    <dgm:cxn modelId="{FAE1DE20-5C88-46E7-9CAF-EAAD31CC0AD3}" srcId="{52351D8A-7B0E-4902-9591-4C09DD42F746}" destId="{9D994C83-DB2E-4CCD-8E4A-127E8E40B716}" srcOrd="0" destOrd="0" parTransId="{8E101D80-7127-427B-8ECA-EC5886F08450}" sibTransId="{449A46C3-093E-4545-BADC-87C2BF8962A2}"/>
    <dgm:cxn modelId="{B5F18EF5-CED7-4701-A0BC-357C4E1A995B}" srcId="{8C104E14-BB25-4F0B-880A-00F941FC957A}" destId="{52351D8A-7B0E-4902-9591-4C09DD42F746}" srcOrd="0" destOrd="0" parTransId="{18877583-B639-4F69-A627-31C4B1AA74A6}" sibTransId="{0A97FD3A-C67A-4DF9-ACDC-6378141B3A24}"/>
    <dgm:cxn modelId="{E0CD2156-195A-4421-915F-17AED84EFB43}" type="presOf" srcId="{8C104E14-BB25-4F0B-880A-00F941FC957A}" destId="{64AA178A-BA6E-4295-A01F-7FD235F811CA}" srcOrd="0" destOrd="0" presId="urn:microsoft.com/office/officeart/2005/8/layout/vList5"/>
    <dgm:cxn modelId="{E94AEB36-7977-4C81-875D-2CDD33149EE3}" type="presOf" srcId="{7EC4D2C8-7202-4E0C-990A-3CEA492E00E0}" destId="{A37C1A32-17A2-4D62-BF46-6B08E5F48469}" srcOrd="0" destOrd="1" presId="urn:microsoft.com/office/officeart/2005/8/layout/vList5"/>
    <dgm:cxn modelId="{F9F6D638-B3B9-4F74-8A22-964FF0830D03}" srcId="{8C104E14-BB25-4F0B-880A-00F941FC957A}" destId="{ACA9BFE8-62FE-4C1E-856F-C73149CEFECB}" srcOrd="1" destOrd="0" parTransId="{AC6759EC-A60D-484B-9CC2-2FB4C3F2C7E2}" sibTransId="{CD2032CF-EE02-4DBE-8075-0BC5098029F4}"/>
    <dgm:cxn modelId="{BBAEE60A-A3AA-4F87-8F0B-90BCC374B1E7}" srcId="{52351D8A-7B0E-4902-9591-4C09DD42F746}" destId="{D727B5FA-DB3C-412E-ABD2-9E3182AE8265}" srcOrd="1" destOrd="0" parTransId="{54E3C17D-F1C6-49E9-A925-5A956E086326}" sibTransId="{03B37C32-846E-430B-BF7F-FE27450F5AD2}"/>
    <dgm:cxn modelId="{5CFE26B5-3B2E-4AEA-A8A6-4DAAF1062BCA}" type="presOf" srcId="{D727B5FA-DB3C-412E-ABD2-9E3182AE8265}" destId="{7187B190-C7BD-4394-9608-FCAAA64B912F}" srcOrd="0" destOrd="1" presId="urn:microsoft.com/office/officeart/2005/8/layout/vList5"/>
    <dgm:cxn modelId="{C5DB14A9-FA2D-46FB-BD3E-F1F0408036D0}" type="presParOf" srcId="{64AA178A-BA6E-4295-A01F-7FD235F811CA}" destId="{B1E0EDF0-97EF-4C2F-8689-8EBE31C0632F}" srcOrd="0" destOrd="0" presId="urn:microsoft.com/office/officeart/2005/8/layout/vList5"/>
    <dgm:cxn modelId="{75FD4EB3-4DF0-4137-8E31-6DA404565CB0}" type="presParOf" srcId="{B1E0EDF0-97EF-4C2F-8689-8EBE31C0632F}" destId="{1C0802EB-85E5-4329-8067-72D6DB55E8E1}" srcOrd="0" destOrd="0" presId="urn:microsoft.com/office/officeart/2005/8/layout/vList5"/>
    <dgm:cxn modelId="{7BF79A9E-7394-4582-AED4-413D3A2771B4}" type="presParOf" srcId="{B1E0EDF0-97EF-4C2F-8689-8EBE31C0632F}" destId="{7187B190-C7BD-4394-9608-FCAAA64B912F}" srcOrd="1" destOrd="0" presId="urn:microsoft.com/office/officeart/2005/8/layout/vList5"/>
    <dgm:cxn modelId="{C67A4DA1-273D-4687-96CA-7C23E383845E}" type="presParOf" srcId="{64AA178A-BA6E-4295-A01F-7FD235F811CA}" destId="{E2130A97-B282-419D-8BEF-C81328DF58C2}" srcOrd="1" destOrd="0" presId="urn:microsoft.com/office/officeart/2005/8/layout/vList5"/>
    <dgm:cxn modelId="{BE3CAB79-2628-4000-8279-96CCCD57403F}" type="presParOf" srcId="{64AA178A-BA6E-4295-A01F-7FD235F811CA}" destId="{DCABA45C-964B-42D9-B3E5-18350B1BBF17}" srcOrd="2" destOrd="0" presId="urn:microsoft.com/office/officeart/2005/8/layout/vList5"/>
    <dgm:cxn modelId="{AE7C987C-84C0-4929-8ADB-0CE33377C234}" type="presParOf" srcId="{DCABA45C-964B-42D9-B3E5-18350B1BBF17}" destId="{4AA2C5D2-B7AE-4975-A664-A7A68A4132A4}" srcOrd="0" destOrd="0" presId="urn:microsoft.com/office/officeart/2005/8/layout/vList5"/>
    <dgm:cxn modelId="{F2D8C63D-1BDA-4557-A472-2AD84FEED02D}" type="presParOf" srcId="{DCABA45C-964B-42D9-B3E5-18350B1BBF17}" destId="{A37C1A32-17A2-4D62-BF46-6B08E5F48469}"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9B6F670-8B47-4A6B-9E19-D3AA492DD07D}" type="doc">
      <dgm:prSet loTypeId="urn:microsoft.com/office/officeart/2005/8/layout/hList1" loCatId="list" qsTypeId="urn:microsoft.com/office/officeart/2005/8/quickstyle/simple1" qsCatId="simple" csTypeId="urn:microsoft.com/office/officeart/2005/8/colors/accent4_1" csCatId="accent4" phldr="1"/>
      <dgm:spPr/>
      <dgm:t>
        <a:bodyPr/>
        <a:lstStyle/>
        <a:p>
          <a:endParaRPr lang="fr-CA"/>
        </a:p>
      </dgm:t>
    </dgm:pt>
    <dgm:pt modelId="{218BAA00-2710-45EF-B174-DF8B9D302518}" type="pres">
      <dgm:prSet presAssocID="{19B6F670-8B47-4A6B-9E19-D3AA492DD07D}" presName="Name0" presStyleCnt="0">
        <dgm:presLayoutVars>
          <dgm:dir/>
          <dgm:animLvl val="lvl"/>
          <dgm:resizeHandles val="exact"/>
        </dgm:presLayoutVars>
      </dgm:prSet>
      <dgm:spPr/>
      <dgm:t>
        <a:bodyPr/>
        <a:lstStyle/>
        <a:p>
          <a:endParaRPr lang="fr-CA"/>
        </a:p>
      </dgm:t>
    </dgm:pt>
  </dgm:ptLst>
  <dgm:cxnLst>
    <dgm:cxn modelId="{6E3C27D5-D18A-49EC-9E19-BF380CEA1685}" type="presOf" srcId="{19B6F670-8B47-4A6B-9E19-D3AA492DD07D}" destId="{218BAA00-2710-45EF-B174-DF8B9D302518}" srcOrd="0"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C104E14-BB25-4F0B-880A-00F941FC957A}"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fr-CA"/>
        </a:p>
      </dgm:t>
    </dgm:pt>
    <dgm:pt modelId="{67DBCED1-561F-4564-9EA6-25576A6BA335}">
      <dgm:prSet phldrT="[Texte]" custT="1"/>
      <dgm:spPr>
        <a:solidFill>
          <a:srgbClr val="007DC5"/>
        </a:solidFill>
      </dgm:spPr>
      <dgm:t>
        <a:bodyPr/>
        <a:lstStyle/>
        <a:p>
          <a:pPr marL="0" indent="0" algn="ctr" defTabSz="896938">
            <a:lnSpc>
              <a:spcPct val="150000"/>
            </a:lnSpc>
            <a:spcAft>
              <a:spcPts val="1800"/>
            </a:spcAft>
          </a:pPr>
          <a:r>
            <a:rPr lang="fr-CA" sz="2000" b="1" dirty="0" smtClean="0">
              <a:solidFill>
                <a:schemeClr val="bg1"/>
              </a:solidFill>
              <a:latin typeface="Alte DIN 1451 Mittelschrift" panose="020B0603020202020204" pitchFamily="34" charset="0"/>
            </a:rPr>
            <a:t>CLASSIFICATION</a:t>
          </a:r>
        </a:p>
        <a:p>
          <a:pPr algn="ctr" defTabSz="889000">
            <a:lnSpc>
              <a:spcPct val="150000"/>
            </a:lnSpc>
            <a:spcAft>
              <a:spcPts val="1800"/>
            </a:spcAft>
          </a:pPr>
          <a:r>
            <a:rPr lang="fr-CA" sz="2000" b="1" dirty="0" smtClean="0">
              <a:solidFill>
                <a:schemeClr val="bg1"/>
              </a:solidFill>
              <a:latin typeface="Alte DIN 1451 Mittelschrift" panose="020B0603020202020204" pitchFamily="34" charset="0"/>
            </a:rPr>
            <a:t>RÉMUNÉRATION</a:t>
          </a:r>
          <a:endParaRPr lang="fr-CA" sz="2000" b="1" dirty="0">
            <a:solidFill>
              <a:schemeClr val="bg1"/>
            </a:solidFill>
            <a:latin typeface="Alte DIN 1451 Mittelschrift" panose="020B0603020202020204" pitchFamily="34" charset="0"/>
          </a:endParaRPr>
        </a:p>
      </dgm:t>
    </dgm:pt>
    <dgm:pt modelId="{6A0F347A-0496-4A48-A6C7-BAD7238B683A}" type="parTrans" cxnId="{D41516B7-83D9-4EB8-B6F8-FA17CFA38F94}">
      <dgm:prSet/>
      <dgm:spPr/>
      <dgm:t>
        <a:bodyPr/>
        <a:lstStyle/>
        <a:p>
          <a:endParaRPr lang="fr-CA" sz="2000">
            <a:latin typeface="Alte DIN 1451 Mittelschrift" panose="020B0603020202020204" pitchFamily="34" charset="0"/>
          </a:endParaRPr>
        </a:p>
      </dgm:t>
    </dgm:pt>
    <dgm:pt modelId="{26FEE7C9-E966-484C-B4BE-948A3F5B4D94}" type="sibTrans" cxnId="{D41516B7-83D9-4EB8-B6F8-FA17CFA38F94}">
      <dgm:prSet/>
      <dgm:spPr/>
      <dgm:t>
        <a:bodyPr/>
        <a:lstStyle/>
        <a:p>
          <a:endParaRPr lang="fr-CA" sz="2000">
            <a:latin typeface="Alte DIN 1451 Mittelschrift" panose="020B0603020202020204" pitchFamily="34" charset="0"/>
          </a:endParaRPr>
        </a:p>
      </dgm:t>
    </dgm:pt>
    <dgm:pt modelId="{AA292958-240B-464C-98C0-53C800B253F6}">
      <dgm:prSet phldrT="[Texte]" custT="1"/>
      <dgm:spPr>
        <a:solidFill>
          <a:srgbClr val="007DC5"/>
        </a:solidFill>
      </dgm:spPr>
      <dgm:t>
        <a:bodyPr/>
        <a:lstStyle/>
        <a:p>
          <a:pPr algn="ctr">
            <a:lnSpc>
              <a:spcPct val="150000"/>
            </a:lnSpc>
            <a:spcAft>
              <a:spcPts val="1800"/>
            </a:spcAft>
          </a:pPr>
          <a:r>
            <a:rPr lang="fr-CA" sz="2000" b="1" dirty="0" smtClean="0">
              <a:solidFill>
                <a:schemeClr val="bg1"/>
              </a:solidFill>
              <a:latin typeface="Alte DIN 1451 Mittelschrift" panose="020B0603020202020204" pitchFamily="34" charset="0"/>
            </a:rPr>
            <a:t>AFFICHAGE</a:t>
          </a:r>
        </a:p>
        <a:p>
          <a:pPr algn="ctr">
            <a:lnSpc>
              <a:spcPct val="150000"/>
            </a:lnSpc>
            <a:spcAft>
              <a:spcPts val="1800"/>
            </a:spcAft>
          </a:pPr>
          <a:r>
            <a:rPr lang="fr-CA" sz="2000" b="1" dirty="0" smtClean="0">
              <a:solidFill>
                <a:schemeClr val="bg1"/>
              </a:solidFill>
              <a:latin typeface="Alte DIN 1451 Mittelschrift" panose="020B0603020202020204" pitchFamily="34" charset="0"/>
            </a:rPr>
            <a:t>EMBAUCHE</a:t>
          </a:r>
          <a:endParaRPr lang="fr-CA" sz="2000" b="1" dirty="0">
            <a:solidFill>
              <a:schemeClr val="bg1"/>
            </a:solidFill>
            <a:latin typeface="Alte DIN 1451 Mittelschrift" panose="020B0603020202020204" pitchFamily="34" charset="0"/>
          </a:endParaRPr>
        </a:p>
      </dgm:t>
    </dgm:pt>
    <dgm:pt modelId="{0ACA25DF-3359-4C7B-8615-9ABC5FC68E72}" type="parTrans" cxnId="{DD8C8AEC-FB0D-4E72-A37D-95C8E3418081}">
      <dgm:prSet/>
      <dgm:spPr/>
      <dgm:t>
        <a:bodyPr/>
        <a:lstStyle/>
        <a:p>
          <a:endParaRPr lang="fr-CA" sz="2000">
            <a:latin typeface="Alte DIN 1451 Mittelschrift" panose="020B0603020202020204" pitchFamily="34" charset="0"/>
          </a:endParaRPr>
        </a:p>
      </dgm:t>
    </dgm:pt>
    <dgm:pt modelId="{4FABF23B-D8AC-4D14-9658-7A3179C7D57B}" type="sibTrans" cxnId="{DD8C8AEC-FB0D-4E72-A37D-95C8E3418081}">
      <dgm:prSet/>
      <dgm:spPr/>
      <dgm:t>
        <a:bodyPr/>
        <a:lstStyle/>
        <a:p>
          <a:endParaRPr lang="fr-CA" sz="2000">
            <a:latin typeface="Alte DIN 1451 Mittelschrift" panose="020B0603020202020204" pitchFamily="34" charset="0"/>
          </a:endParaRPr>
        </a:p>
      </dgm:t>
    </dgm:pt>
    <dgm:pt modelId="{FDCE3C3F-2D65-4136-BE97-B2585A0ADC9D}">
      <dgm:prSet phldrT="[Texte]" custT="1"/>
      <dgm:spPr>
        <a:solidFill>
          <a:srgbClr val="007DC5"/>
        </a:solidFill>
      </dgm:spPr>
      <dgm:t>
        <a:bodyPr/>
        <a:lstStyle/>
        <a:p>
          <a:pPr algn="ctr">
            <a:lnSpc>
              <a:spcPct val="100000"/>
            </a:lnSpc>
            <a:spcAft>
              <a:spcPts val="1800"/>
            </a:spcAft>
          </a:pPr>
          <a:r>
            <a:rPr lang="fr-CA" sz="2000" b="1" dirty="0" smtClean="0">
              <a:solidFill>
                <a:schemeClr val="bg1"/>
              </a:solidFill>
              <a:latin typeface="Alte DIN 1451 Mittelschrift" panose="020B0603020202020204" pitchFamily="34" charset="0"/>
            </a:rPr>
            <a:t>PÉRIODE D’ESSAI  </a:t>
          </a:r>
        </a:p>
        <a:p>
          <a:pPr algn="ctr">
            <a:lnSpc>
              <a:spcPct val="150000"/>
            </a:lnSpc>
            <a:spcAft>
              <a:spcPts val="0"/>
            </a:spcAft>
          </a:pPr>
          <a:r>
            <a:rPr lang="fr-CA" sz="2000" b="1" dirty="0" smtClean="0">
              <a:solidFill>
                <a:schemeClr val="bg1"/>
              </a:solidFill>
              <a:latin typeface="Alte DIN 1451 Mittelschrift" panose="020B0603020202020204" pitchFamily="34" charset="0"/>
            </a:rPr>
            <a:t>ENTRETIEN</a:t>
          </a:r>
        </a:p>
        <a:p>
          <a:pPr algn="ctr">
            <a:lnSpc>
              <a:spcPct val="150000"/>
            </a:lnSpc>
            <a:spcAft>
              <a:spcPts val="0"/>
            </a:spcAft>
          </a:pPr>
          <a:r>
            <a:rPr lang="fr-CA" sz="2000" b="1" dirty="0" smtClean="0">
              <a:solidFill>
                <a:schemeClr val="bg1"/>
              </a:solidFill>
              <a:latin typeface="Alte DIN 1451 Mittelschrift" panose="020B0603020202020204" pitchFamily="34" charset="0"/>
            </a:rPr>
            <a:t>D’APPRÉCIATION</a:t>
          </a:r>
          <a:endParaRPr lang="fr-CA" sz="2000" b="1" dirty="0">
            <a:solidFill>
              <a:schemeClr val="bg1"/>
            </a:solidFill>
            <a:latin typeface="Alte DIN 1451 Mittelschrift" panose="020B0603020202020204" pitchFamily="34" charset="0"/>
          </a:endParaRPr>
        </a:p>
      </dgm:t>
    </dgm:pt>
    <dgm:pt modelId="{F261A6B9-6C69-4539-8E04-C1855ED1FB23}" type="parTrans" cxnId="{255FEC56-FF73-4C6C-924C-589E2315AA83}">
      <dgm:prSet/>
      <dgm:spPr/>
      <dgm:t>
        <a:bodyPr/>
        <a:lstStyle/>
        <a:p>
          <a:endParaRPr lang="fr-CA" sz="2000">
            <a:latin typeface="Alte DIN 1451 Mittelschrift" panose="020B0603020202020204" pitchFamily="34" charset="0"/>
          </a:endParaRPr>
        </a:p>
      </dgm:t>
    </dgm:pt>
    <dgm:pt modelId="{82158D0A-CA62-4F77-9EFE-22874D9CD98E}" type="sibTrans" cxnId="{255FEC56-FF73-4C6C-924C-589E2315AA83}">
      <dgm:prSet/>
      <dgm:spPr/>
      <dgm:t>
        <a:bodyPr/>
        <a:lstStyle/>
        <a:p>
          <a:endParaRPr lang="fr-CA" sz="2000">
            <a:latin typeface="Alte DIN 1451 Mittelschrift" panose="020B0603020202020204" pitchFamily="34" charset="0"/>
          </a:endParaRPr>
        </a:p>
      </dgm:t>
    </dgm:pt>
    <dgm:pt modelId="{98C3D559-1BCE-4C00-9B8F-95D387CB6F67}">
      <dgm:prSet phldrT="[Texte]" custT="1"/>
      <dgm:spPr>
        <a:solidFill>
          <a:srgbClr val="007DC5"/>
        </a:solidFill>
      </dgm:spPr>
      <dgm:t>
        <a:bodyPr/>
        <a:lstStyle/>
        <a:p>
          <a:pPr algn="ctr">
            <a:lnSpc>
              <a:spcPct val="150000"/>
            </a:lnSpc>
          </a:pPr>
          <a:r>
            <a:rPr lang="fr-CA" sz="2000" b="1" dirty="0" smtClean="0">
              <a:solidFill>
                <a:schemeClr val="bg1"/>
              </a:solidFill>
              <a:latin typeface="Alte DIN 1451 Mittelschrift" panose="020B0603020202020204" pitchFamily="34" charset="0"/>
            </a:rPr>
            <a:t>CATÉGORIES D’EMPLOI  </a:t>
          </a:r>
          <a:endParaRPr lang="fr-CA" sz="2000" b="1" dirty="0">
            <a:solidFill>
              <a:schemeClr val="bg1"/>
            </a:solidFill>
            <a:latin typeface="Alte DIN 1451 Mittelschrift" panose="020B0603020202020204" pitchFamily="34" charset="0"/>
          </a:endParaRPr>
        </a:p>
      </dgm:t>
    </dgm:pt>
    <dgm:pt modelId="{1A603610-4FB2-4911-B525-AEE9D7C3B671}" type="sibTrans" cxnId="{8EF1F638-129E-4F4A-8C5F-B38237882C58}">
      <dgm:prSet/>
      <dgm:spPr/>
      <dgm:t>
        <a:bodyPr/>
        <a:lstStyle/>
        <a:p>
          <a:endParaRPr lang="fr-CA" sz="2000">
            <a:latin typeface="Alte DIN 1451 Mittelschrift" panose="020B0603020202020204" pitchFamily="34" charset="0"/>
          </a:endParaRPr>
        </a:p>
      </dgm:t>
    </dgm:pt>
    <dgm:pt modelId="{92AC23E6-35CD-4BAD-A10F-7084DBD50CC8}" type="parTrans" cxnId="{8EF1F638-129E-4F4A-8C5F-B38237882C58}">
      <dgm:prSet/>
      <dgm:spPr/>
      <dgm:t>
        <a:bodyPr/>
        <a:lstStyle/>
        <a:p>
          <a:endParaRPr lang="fr-CA" sz="2000">
            <a:latin typeface="Alte DIN 1451 Mittelschrift" panose="020B0603020202020204" pitchFamily="34" charset="0"/>
          </a:endParaRPr>
        </a:p>
      </dgm:t>
    </dgm:pt>
    <dgm:pt modelId="{8A6755A0-6AC7-4FEF-8C11-B744313FCCB9}" type="pres">
      <dgm:prSet presAssocID="{8C104E14-BB25-4F0B-880A-00F941FC957A}" presName="Name0" presStyleCnt="0">
        <dgm:presLayoutVars>
          <dgm:dir/>
          <dgm:resizeHandles val="exact"/>
        </dgm:presLayoutVars>
      </dgm:prSet>
      <dgm:spPr/>
      <dgm:t>
        <a:bodyPr/>
        <a:lstStyle/>
        <a:p>
          <a:endParaRPr lang="fr-CA"/>
        </a:p>
      </dgm:t>
    </dgm:pt>
    <dgm:pt modelId="{456B24B7-61B7-4DE3-A992-65EC9885B470}" type="pres">
      <dgm:prSet presAssocID="{98C3D559-1BCE-4C00-9B8F-95D387CB6F67}" presName="node" presStyleLbl="node1" presStyleIdx="0" presStyleCnt="4" custLinFactNeighborX="91476" custLinFactNeighborY="1591">
        <dgm:presLayoutVars>
          <dgm:bulletEnabled val="1"/>
        </dgm:presLayoutVars>
      </dgm:prSet>
      <dgm:spPr/>
      <dgm:t>
        <a:bodyPr/>
        <a:lstStyle/>
        <a:p>
          <a:endParaRPr lang="fr-CA"/>
        </a:p>
      </dgm:t>
    </dgm:pt>
    <dgm:pt modelId="{98A8208F-B716-4218-989C-74245B097A7F}" type="pres">
      <dgm:prSet presAssocID="{1A603610-4FB2-4911-B525-AEE9D7C3B671}" presName="sibTrans" presStyleCnt="0"/>
      <dgm:spPr/>
    </dgm:pt>
    <dgm:pt modelId="{BDA57A6B-4FCB-4B66-826F-831E1F05D02F}" type="pres">
      <dgm:prSet presAssocID="{67DBCED1-561F-4564-9EA6-25576A6BA335}" presName="node" presStyleLbl="node1" presStyleIdx="1" presStyleCnt="4" custScaleX="110197" custLinFactNeighborX="50670" custLinFactNeighborY="-1539">
        <dgm:presLayoutVars>
          <dgm:bulletEnabled val="1"/>
        </dgm:presLayoutVars>
      </dgm:prSet>
      <dgm:spPr/>
      <dgm:t>
        <a:bodyPr/>
        <a:lstStyle/>
        <a:p>
          <a:endParaRPr lang="fr-CA"/>
        </a:p>
      </dgm:t>
    </dgm:pt>
    <dgm:pt modelId="{8C96C246-A61B-4196-9A2A-84A55D58AC11}" type="pres">
      <dgm:prSet presAssocID="{26FEE7C9-E966-484C-B4BE-948A3F5B4D94}" presName="sibTrans" presStyleCnt="0"/>
      <dgm:spPr/>
    </dgm:pt>
    <dgm:pt modelId="{A5374EF4-B385-43D0-B6BD-495DE5A907C9}" type="pres">
      <dgm:prSet presAssocID="{AA292958-240B-464C-98C0-53C800B253F6}" presName="node" presStyleLbl="node1" presStyleIdx="2" presStyleCnt="4">
        <dgm:presLayoutVars>
          <dgm:bulletEnabled val="1"/>
        </dgm:presLayoutVars>
      </dgm:prSet>
      <dgm:spPr/>
      <dgm:t>
        <a:bodyPr/>
        <a:lstStyle/>
        <a:p>
          <a:endParaRPr lang="fr-CA"/>
        </a:p>
      </dgm:t>
    </dgm:pt>
    <dgm:pt modelId="{5D162211-44C4-45CA-A056-DE70A8787461}" type="pres">
      <dgm:prSet presAssocID="{4FABF23B-D8AC-4D14-9658-7A3179C7D57B}" presName="sibTrans" presStyleCnt="0"/>
      <dgm:spPr/>
    </dgm:pt>
    <dgm:pt modelId="{09DE69F0-95A6-4242-B6BA-CBFB45D9F1BB}" type="pres">
      <dgm:prSet presAssocID="{FDCE3C3F-2D65-4136-BE97-B2585A0ADC9D}" presName="node" presStyleLbl="node1" presStyleIdx="3" presStyleCnt="4">
        <dgm:presLayoutVars>
          <dgm:bulletEnabled val="1"/>
        </dgm:presLayoutVars>
      </dgm:prSet>
      <dgm:spPr/>
      <dgm:t>
        <a:bodyPr/>
        <a:lstStyle/>
        <a:p>
          <a:endParaRPr lang="fr-CA"/>
        </a:p>
      </dgm:t>
    </dgm:pt>
  </dgm:ptLst>
  <dgm:cxnLst>
    <dgm:cxn modelId="{F4B9393D-4FB7-402E-AA25-C9E332FA97D5}" type="presOf" srcId="{98C3D559-1BCE-4C00-9B8F-95D387CB6F67}" destId="{456B24B7-61B7-4DE3-A992-65EC9885B470}" srcOrd="0" destOrd="0" presId="urn:microsoft.com/office/officeart/2005/8/layout/hList6"/>
    <dgm:cxn modelId="{8EF1F638-129E-4F4A-8C5F-B38237882C58}" srcId="{8C104E14-BB25-4F0B-880A-00F941FC957A}" destId="{98C3D559-1BCE-4C00-9B8F-95D387CB6F67}" srcOrd="0" destOrd="0" parTransId="{92AC23E6-35CD-4BAD-A10F-7084DBD50CC8}" sibTransId="{1A603610-4FB2-4911-B525-AEE9D7C3B671}"/>
    <dgm:cxn modelId="{D6EC7B67-D6A9-41E7-9474-EE69E247FCB8}" type="presOf" srcId="{67DBCED1-561F-4564-9EA6-25576A6BA335}" destId="{BDA57A6B-4FCB-4B66-826F-831E1F05D02F}" srcOrd="0" destOrd="0" presId="urn:microsoft.com/office/officeart/2005/8/layout/hList6"/>
    <dgm:cxn modelId="{DD8C8AEC-FB0D-4E72-A37D-95C8E3418081}" srcId="{8C104E14-BB25-4F0B-880A-00F941FC957A}" destId="{AA292958-240B-464C-98C0-53C800B253F6}" srcOrd="2" destOrd="0" parTransId="{0ACA25DF-3359-4C7B-8615-9ABC5FC68E72}" sibTransId="{4FABF23B-D8AC-4D14-9658-7A3179C7D57B}"/>
    <dgm:cxn modelId="{13AF1028-2114-4FD6-896B-F7114D81A7F6}" type="presOf" srcId="{AA292958-240B-464C-98C0-53C800B253F6}" destId="{A5374EF4-B385-43D0-B6BD-495DE5A907C9}" srcOrd="0" destOrd="0" presId="urn:microsoft.com/office/officeart/2005/8/layout/hList6"/>
    <dgm:cxn modelId="{FF9A4847-1512-4EFC-B398-8886CDE3F711}" type="presOf" srcId="{8C104E14-BB25-4F0B-880A-00F941FC957A}" destId="{8A6755A0-6AC7-4FEF-8C11-B744313FCCB9}" srcOrd="0" destOrd="0" presId="urn:microsoft.com/office/officeart/2005/8/layout/hList6"/>
    <dgm:cxn modelId="{255FEC56-FF73-4C6C-924C-589E2315AA83}" srcId="{8C104E14-BB25-4F0B-880A-00F941FC957A}" destId="{FDCE3C3F-2D65-4136-BE97-B2585A0ADC9D}" srcOrd="3" destOrd="0" parTransId="{F261A6B9-6C69-4539-8E04-C1855ED1FB23}" sibTransId="{82158D0A-CA62-4F77-9EFE-22874D9CD98E}"/>
    <dgm:cxn modelId="{D41516B7-83D9-4EB8-B6F8-FA17CFA38F94}" srcId="{8C104E14-BB25-4F0B-880A-00F941FC957A}" destId="{67DBCED1-561F-4564-9EA6-25576A6BA335}" srcOrd="1" destOrd="0" parTransId="{6A0F347A-0496-4A48-A6C7-BAD7238B683A}" sibTransId="{26FEE7C9-E966-484C-B4BE-948A3F5B4D94}"/>
    <dgm:cxn modelId="{C220C6C2-CEB2-4863-A832-8C1F21169DE8}" type="presOf" srcId="{FDCE3C3F-2D65-4136-BE97-B2585A0ADC9D}" destId="{09DE69F0-95A6-4242-B6BA-CBFB45D9F1BB}" srcOrd="0" destOrd="0" presId="urn:microsoft.com/office/officeart/2005/8/layout/hList6"/>
    <dgm:cxn modelId="{9D3CA59A-2A8F-424C-8235-872C11D8141A}" type="presParOf" srcId="{8A6755A0-6AC7-4FEF-8C11-B744313FCCB9}" destId="{456B24B7-61B7-4DE3-A992-65EC9885B470}" srcOrd="0" destOrd="0" presId="urn:microsoft.com/office/officeart/2005/8/layout/hList6"/>
    <dgm:cxn modelId="{47DBC8B8-8AC5-4CC2-BA25-D3E969A27145}" type="presParOf" srcId="{8A6755A0-6AC7-4FEF-8C11-B744313FCCB9}" destId="{98A8208F-B716-4218-989C-74245B097A7F}" srcOrd="1" destOrd="0" presId="urn:microsoft.com/office/officeart/2005/8/layout/hList6"/>
    <dgm:cxn modelId="{B95509CF-C98B-44D6-B8FF-44B45D44B5D6}" type="presParOf" srcId="{8A6755A0-6AC7-4FEF-8C11-B744313FCCB9}" destId="{BDA57A6B-4FCB-4B66-826F-831E1F05D02F}" srcOrd="2" destOrd="0" presId="urn:microsoft.com/office/officeart/2005/8/layout/hList6"/>
    <dgm:cxn modelId="{3BCCF2BA-7544-44BC-8F5A-189F11907380}" type="presParOf" srcId="{8A6755A0-6AC7-4FEF-8C11-B744313FCCB9}" destId="{8C96C246-A61B-4196-9A2A-84A55D58AC11}" srcOrd="3" destOrd="0" presId="urn:microsoft.com/office/officeart/2005/8/layout/hList6"/>
    <dgm:cxn modelId="{474716DE-F5F4-40B4-944F-7CBE2472902C}" type="presParOf" srcId="{8A6755A0-6AC7-4FEF-8C11-B744313FCCB9}" destId="{A5374EF4-B385-43D0-B6BD-495DE5A907C9}" srcOrd="4" destOrd="0" presId="urn:microsoft.com/office/officeart/2005/8/layout/hList6"/>
    <dgm:cxn modelId="{13448811-F71B-4414-80ED-33500F9E082C}" type="presParOf" srcId="{8A6755A0-6AC7-4FEF-8C11-B744313FCCB9}" destId="{5D162211-44C4-45CA-A056-DE70A8787461}" srcOrd="5" destOrd="0" presId="urn:microsoft.com/office/officeart/2005/8/layout/hList6"/>
    <dgm:cxn modelId="{8AF772AB-D27E-4435-93E5-A992661C5250}" type="presParOf" srcId="{8A6755A0-6AC7-4FEF-8C11-B744313FCCB9}" destId="{09DE69F0-95A6-4242-B6BA-CBFB45D9F1BB}"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C104E14-BB25-4F0B-880A-00F941FC957A}" type="doc">
      <dgm:prSet loTypeId="urn:diagrams.loki3.com/BracketList+Icon#1" loCatId="list" qsTypeId="urn:microsoft.com/office/officeart/2005/8/quickstyle/simple1" qsCatId="simple" csTypeId="urn:microsoft.com/office/officeart/2005/8/colors/accent1_2" csCatId="accent1" phldr="1"/>
      <dgm:spPr/>
      <dgm:t>
        <a:bodyPr/>
        <a:lstStyle/>
        <a:p>
          <a:endParaRPr lang="fr-CA"/>
        </a:p>
      </dgm:t>
    </dgm:pt>
    <dgm:pt modelId="{BCBE5140-0AC7-4E37-903A-F10D78484748}">
      <dgm:prSet phldrT="[Texte]" custT="1"/>
      <dgm:spPr/>
      <dgm:t>
        <a:bodyPr/>
        <a:lstStyle/>
        <a:p>
          <a:pPr algn="ctr">
            <a:lnSpc>
              <a:spcPct val="150000"/>
            </a:lnSpc>
          </a:pPr>
          <a:r>
            <a:rPr lang="fr-CA" sz="2300" dirty="0" smtClean="0">
              <a:solidFill>
                <a:srgbClr val="04456F"/>
              </a:solidFill>
              <a:latin typeface="Alte DIN 1451 Mittelschrift" panose="020B0603020202020204" pitchFamily="34" charset="0"/>
            </a:rPr>
            <a:t>CATÉGORIES D’EMPLOI</a:t>
          </a:r>
        </a:p>
        <a:p>
          <a:pPr algn="ctr">
            <a:lnSpc>
              <a:spcPct val="150000"/>
            </a:lnSpc>
          </a:pPr>
          <a:r>
            <a:rPr lang="fr-CA" sz="2300" dirty="0" smtClean="0">
              <a:solidFill>
                <a:srgbClr val="21407A"/>
              </a:solidFill>
              <a:latin typeface="Alte DIN 1451 Mittelschrift" panose="020B0603020202020204" pitchFamily="34" charset="0"/>
            </a:rPr>
            <a:t>(Annexe A)</a:t>
          </a:r>
          <a:endParaRPr lang="fr-CA" sz="2300" dirty="0">
            <a:solidFill>
              <a:srgbClr val="21407A"/>
            </a:solidFill>
            <a:latin typeface="Alte DIN 1451 Mittelschrift" panose="020B0603020202020204" pitchFamily="34" charset="0"/>
          </a:endParaRPr>
        </a:p>
      </dgm:t>
    </dgm:pt>
    <dgm:pt modelId="{FB517DDF-B2A3-47B0-8F93-6101F44B00CF}" type="parTrans" cxnId="{BA6E86B4-1006-4BE4-8CF1-2E3706175CC9}">
      <dgm:prSet/>
      <dgm:spPr/>
      <dgm:t>
        <a:bodyPr/>
        <a:lstStyle/>
        <a:p>
          <a:endParaRPr lang="fr-CA">
            <a:latin typeface="Alte DIN 1451 Mittelschrift" panose="020B0603020202020204" pitchFamily="34" charset="0"/>
          </a:endParaRPr>
        </a:p>
      </dgm:t>
    </dgm:pt>
    <dgm:pt modelId="{BD3BA5FD-1B94-412C-BA98-9CA2FAF38EA3}" type="sibTrans" cxnId="{BA6E86B4-1006-4BE4-8CF1-2E3706175CC9}">
      <dgm:prSet/>
      <dgm:spPr/>
      <dgm:t>
        <a:bodyPr/>
        <a:lstStyle/>
        <a:p>
          <a:endParaRPr lang="fr-CA">
            <a:latin typeface="Alte DIN 1451 Mittelschrift" panose="020B0603020202020204" pitchFamily="34" charset="0"/>
          </a:endParaRPr>
        </a:p>
      </dgm:t>
    </dgm:pt>
    <dgm:pt modelId="{DBAF3A79-BBF6-4E0D-BDE1-2A3E146A4589}">
      <dgm:prSet phldrT="[Texte]" custT="1"/>
      <dgm:spPr>
        <a:solidFill>
          <a:srgbClr val="007DC5"/>
        </a:solidFill>
      </dgm:spPr>
      <dgm:t>
        <a:bodyPr/>
        <a:lstStyle/>
        <a:p>
          <a:pPr marL="444500" indent="-215900" algn="l">
            <a:spcAft>
              <a:spcPct val="15000"/>
            </a:spcAft>
            <a:tabLst>
              <a:tab pos="715963" algn="l"/>
            </a:tabLst>
          </a:pPr>
          <a:r>
            <a:rPr lang="fr-CA" sz="2200" dirty="0" smtClean="0">
              <a:solidFill>
                <a:schemeClr val="bg1"/>
              </a:solidFill>
              <a:latin typeface="Alte DIN 1451 Mittelschrift" panose="020B0603020202020204" pitchFamily="34" charset="0"/>
            </a:rPr>
            <a:t>Trois catégories d’emploi :</a:t>
          </a:r>
          <a:br>
            <a:rPr lang="fr-CA" sz="2200" dirty="0" smtClean="0">
              <a:solidFill>
                <a:schemeClr val="bg1"/>
              </a:solidFill>
              <a:latin typeface="Alte DIN 1451 Mittelschrift" panose="020B0603020202020204" pitchFamily="34" charset="0"/>
            </a:rPr>
          </a:br>
          <a:r>
            <a:rPr lang="fr-CA" sz="2200" dirty="0" smtClean="0">
              <a:solidFill>
                <a:schemeClr val="bg1"/>
              </a:solidFill>
              <a:latin typeface="Alte DIN 1451 Mittelschrift" panose="020B0603020202020204" pitchFamily="34" charset="0"/>
            </a:rPr>
            <a:t/>
          </a:r>
          <a:br>
            <a:rPr lang="fr-CA" sz="2200" dirty="0" smtClean="0">
              <a:solidFill>
                <a:schemeClr val="bg1"/>
              </a:solidFill>
              <a:latin typeface="Alte DIN 1451 Mittelschrift" panose="020B0603020202020204" pitchFamily="34" charset="0"/>
            </a:rPr>
          </a:br>
          <a:r>
            <a:rPr lang="fr-CA" sz="2200" dirty="0" smtClean="0"/>
            <a:t>1. Effectue les travaux découlant des orientations du ou des</a:t>
          </a:r>
          <a:br>
            <a:rPr lang="fr-CA" sz="2200" dirty="0" smtClean="0"/>
          </a:br>
          <a:r>
            <a:rPr lang="fr-CA" sz="2200" dirty="0" smtClean="0"/>
            <a:t>	programmes de recherche…</a:t>
          </a:r>
          <a:br>
            <a:rPr lang="fr-CA" sz="2200" dirty="0" smtClean="0"/>
          </a:br>
          <a:r>
            <a:rPr lang="fr-CA" sz="2200" dirty="0" smtClean="0"/>
            <a:t/>
          </a:r>
          <a:br>
            <a:rPr lang="fr-CA" sz="2200" dirty="0" smtClean="0"/>
          </a:br>
          <a:r>
            <a:rPr lang="fr-CA" sz="2200" dirty="0" smtClean="0"/>
            <a:t>2. Participe à l’identification des objectifs du programme de</a:t>
          </a:r>
          <a:br>
            <a:rPr lang="fr-CA" sz="2200" dirty="0" smtClean="0"/>
          </a:br>
          <a:r>
            <a:rPr lang="fr-CA" sz="2200" dirty="0" smtClean="0"/>
            <a:t>	recherche et à l’analyse des résultats…</a:t>
          </a:r>
          <a:br>
            <a:rPr lang="fr-CA" sz="2200" dirty="0" smtClean="0"/>
          </a:br>
          <a:r>
            <a:rPr lang="fr-CA" sz="2200" dirty="0" smtClean="0"/>
            <a:t/>
          </a:r>
          <a:br>
            <a:rPr lang="fr-CA" sz="2200" dirty="0" smtClean="0"/>
          </a:br>
          <a:r>
            <a:rPr lang="fr-CA" sz="2200" dirty="0" smtClean="0"/>
            <a:t>3. Contribue de façon significative à l’élaboration des</a:t>
          </a:r>
          <a:br>
            <a:rPr lang="fr-CA" sz="2200" dirty="0" smtClean="0"/>
          </a:br>
          <a:r>
            <a:rPr lang="fr-CA" sz="2200" dirty="0" smtClean="0"/>
            <a:t>	orientations d’un ou de plusieurs programmes de </a:t>
          </a:r>
          <a:br>
            <a:rPr lang="fr-CA" sz="2200" dirty="0" smtClean="0"/>
          </a:br>
          <a:r>
            <a:rPr lang="fr-CA" sz="2200" dirty="0" smtClean="0"/>
            <a:t>	recherche, à leur réalisation et à l’analyse et la diffusion </a:t>
          </a:r>
          <a:br>
            <a:rPr lang="fr-CA" sz="2200" dirty="0" smtClean="0"/>
          </a:br>
          <a:r>
            <a:rPr lang="fr-CA" sz="2200" dirty="0" smtClean="0"/>
            <a:t>	des résultats…	</a:t>
          </a:r>
          <a:endParaRPr lang="fr-CA" sz="2200" dirty="0">
            <a:solidFill>
              <a:schemeClr val="bg1"/>
            </a:solidFill>
            <a:latin typeface="Alte DIN 1451 Mittelschrift" panose="020B0603020202020204" pitchFamily="34" charset="0"/>
          </a:endParaRPr>
        </a:p>
      </dgm:t>
    </dgm:pt>
    <dgm:pt modelId="{54518F5E-99AB-4808-BEF6-83D14A65A31E}" type="sibTrans" cxnId="{BA797228-1424-4E1E-A7E1-28BB051A0BC7}">
      <dgm:prSet/>
      <dgm:spPr/>
      <dgm:t>
        <a:bodyPr/>
        <a:lstStyle/>
        <a:p>
          <a:endParaRPr lang="fr-CA">
            <a:latin typeface="Alte DIN 1451 Mittelschrift" panose="020B0603020202020204" pitchFamily="34" charset="0"/>
          </a:endParaRPr>
        </a:p>
      </dgm:t>
    </dgm:pt>
    <dgm:pt modelId="{DAA7D662-1135-4C50-A61F-7CB238279ED3}" type="parTrans" cxnId="{BA797228-1424-4E1E-A7E1-28BB051A0BC7}">
      <dgm:prSet/>
      <dgm:spPr/>
      <dgm:t>
        <a:bodyPr/>
        <a:lstStyle/>
        <a:p>
          <a:endParaRPr lang="fr-CA">
            <a:latin typeface="Alte DIN 1451 Mittelschrift" panose="020B0603020202020204" pitchFamily="34" charset="0"/>
          </a:endParaRPr>
        </a:p>
      </dgm:t>
    </dgm:pt>
    <dgm:pt modelId="{99CDFA51-0D8A-41FC-9638-928A5B750B49}" type="pres">
      <dgm:prSet presAssocID="{8C104E14-BB25-4F0B-880A-00F941FC957A}" presName="Name0" presStyleCnt="0">
        <dgm:presLayoutVars>
          <dgm:dir/>
          <dgm:animLvl val="lvl"/>
          <dgm:resizeHandles val="exact"/>
        </dgm:presLayoutVars>
      </dgm:prSet>
      <dgm:spPr/>
      <dgm:t>
        <a:bodyPr/>
        <a:lstStyle/>
        <a:p>
          <a:endParaRPr lang="fr-CA"/>
        </a:p>
      </dgm:t>
    </dgm:pt>
    <dgm:pt modelId="{7AAD8EB6-3A9D-4B68-A7DF-E2613CAC06D7}" type="pres">
      <dgm:prSet presAssocID="{BCBE5140-0AC7-4E37-903A-F10D78484748}" presName="linNode" presStyleCnt="0"/>
      <dgm:spPr/>
    </dgm:pt>
    <dgm:pt modelId="{640C486B-29DA-4FB8-A1B4-2851E35B2646}" type="pres">
      <dgm:prSet presAssocID="{BCBE5140-0AC7-4E37-903A-F10D78484748}" presName="parTx" presStyleLbl="revTx" presStyleIdx="0" presStyleCnt="1" custScaleX="125622">
        <dgm:presLayoutVars>
          <dgm:chMax val="1"/>
          <dgm:bulletEnabled val="1"/>
        </dgm:presLayoutVars>
      </dgm:prSet>
      <dgm:spPr/>
      <dgm:t>
        <a:bodyPr/>
        <a:lstStyle/>
        <a:p>
          <a:endParaRPr lang="fr-CA"/>
        </a:p>
      </dgm:t>
    </dgm:pt>
    <dgm:pt modelId="{4E392A72-E80E-4DEF-A9D1-79E78C8BC49E}" type="pres">
      <dgm:prSet presAssocID="{BCBE5140-0AC7-4E37-903A-F10D78484748}" presName="bracket" presStyleLbl="parChTrans1D1" presStyleIdx="0" presStyleCnt="1" custScaleY="138966" custLinFactX="-38909" custLinFactNeighborX="-100000" custLinFactNeighborY="239"/>
      <dgm:spPr/>
    </dgm:pt>
    <dgm:pt modelId="{363913BF-2AF3-41E6-8920-3384843F4742}" type="pres">
      <dgm:prSet presAssocID="{BCBE5140-0AC7-4E37-903A-F10D78484748}" presName="spH" presStyleCnt="0"/>
      <dgm:spPr/>
    </dgm:pt>
    <dgm:pt modelId="{2E1B921A-5978-4984-A35F-B6FDBC406E45}" type="pres">
      <dgm:prSet presAssocID="{BCBE5140-0AC7-4E37-903A-F10D78484748}" presName="desTx" presStyleLbl="node1" presStyleIdx="0" presStyleCnt="1" custScaleX="122466" custScaleY="380607" custLinFactX="-3595" custLinFactNeighborX="-100000" custLinFactNeighborY="837">
        <dgm:presLayoutVars>
          <dgm:bulletEnabled val="1"/>
        </dgm:presLayoutVars>
      </dgm:prSet>
      <dgm:spPr/>
      <dgm:t>
        <a:bodyPr/>
        <a:lstStyle/>
        <a:p>
          <a:endParaRPr lang="fr-CA"/>
        </a:p>
      </dgm:t>
    </dgm:pt>
  </dgm:ptLst>
  <dgm:cxnLst>
    <dgm:cxn modelId="{BA797228-1424-4E1E-A7E1-28BB051A0BC7}" srcId="{BCBE5140-0AC7-4E37-903A-F10D78484748}" destId="{DBAF3A79-BBF6-4E0D-BDE1-2A3E146A4589}" srcOrd="0" destOrd="0" parTransId="{DAA7D662-1135-4C50-A61F-7CB238279ED3}" sibTransId="{54518F5E-99AB-4808-BEF6-83D14A65A31E}"/>
    <dgm:cxn modelId="{84E37C89-0EB2-4D42-8BA1-CE990E241874}" type="presOf" srcId="{BCBE5140-0AC7-4E37-903A-F10D78484748}" destId="{640C486B-29DA-4FB8-A1B4-2851E35B2646}" srcOrd="0" destOrd="0" presId="urn:diagrams.loki3.com/BracketList+Icon#1"/>
    <dgm:cxn modelId="{DD085CBB-BB3C-4A7B-B045-84E8BEFFBC1B}" type="presOf" srcId="{8C104E14-BB25-4F0B-880A-00F941FC957A}" destId="{99CDFA51-0D8A-41FC-9638-928A5B750B49}" srcOrd="0" destOrd="0" presId="urn:diagrams.loki3.com/BracketList+Icon#1"/>
    <dgm:cxn modelId="{BA6E86B4-1006-4BE4-8CF1-2E3706175CC9}" srcId="{8C104E14-BB25-4F0B-880A-00F941FC957A}" destId="{BCBE5140-0AC7-4E37-903A-F10D78484748}" srcOrd="0" destOrd="0" parTransId="{FB517DDF-B2A3-47B0-8F93-6101F44B00CF}" sibTransId="{BD3BA5FD-1B94-412C-BA98-9CA2FAF38EA3}"/>
    <dgm:cxn modelId="{1A151DC5-1C00-4D88-ABB6-25B0B52B26D2}" type="presOf" srcId="{DBAF3A79-BBF6-4E0D-BDE1-2A3E146A4589}" destId="{2E1B921A-5978-4984-A35F-B6FDBC406E45}" srcOrd="0" destOrd="0" presId="urn:diagrams.loki3.com/BracketList+Icon#1"/>
    <dgm:cxn modelId="{177C5A4A-6859-4B63-92EC-0F92245EB6EF}" type="presParOf" srcId="{99CDFA51-0D8A-41FC-9638-928A5B750B49}" destId="{7AAD8EB6-3A9D-4B68-A7DF-E2613CAC06D7}" srcOrd="0" destOrd="0" presId="urn:diagrams.loki3.com/BracketList+Icon#1"/>
    <dgm:cxn modelId="{E1F498C6-DF5D-4006-83C5-0204DBB79240}" type="presParOf" srcId="{7AAD8EB6-3A9D-4B68-A7DF-E2613CAC06D7}" destId="{640C486B-29DA-4FB8-A1B4-2851E35B2646}" srcOrd="0" destOrd="0" presId="urn:diagrams.loki3.com/BracketList+Icon#1"/>
    <dgm:cxn modelId="{F40CEEBC-5C87-45F7-8F1F-89ACAF7B26B0}" type="presParOf" srcId="{7AAD8EB6-3A9D-4B68-A7DF-E2613CAC06D7}" destId="{4E392A72-E80E-4DEF-A9D1-79E78C8BC49E}" srcOrd="1" destOrd="0" presId="urn:diagrams.loki3.com/BracketList+Icon#1"/>
    <dgm:cxn modelId="{F86B56BA-4462-4640-AA72-0A372FC64844}" type="presParOf" srcId="{7AAD8EB6-3A9D-4B68-A7DF-E2613CAC06D7}" destId="{363913BF-2AF3-41E6-8920-3384843F4742}" srcOrd="2" destOrd="0" presId="urn:diagrams.loki3.com/BracketList+Icon#1"/>
    <dgm:cxn modelId="{5CCAE483-C51B-4BAB-B504-531BAA826315}" type="presParOf" srcId="{7AAD8EB6-3A9D-4B68-A7DF-E2613CAC06D7}" destId="{2E1B921A-5978-4984-A35F-B6FDBC406E45}" srcOrd="3" destOrd="0" presId="urn:diagrams.loki3.com/BracketList+Ic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7B190-C7BD-4394-9608-FCAAA64B912F}">
      <dsp:nvSpPr>
        <dsp:cNvPr id="0" name=""/>
        <dsp:cNvSpPr/>
      </dsp:nvSpPr>
      <dsp:spPr>
        <a:xfrm rot="5400000">
          <a:off x="4753430" y="-2542834"/>
          <a:ext cx="2071799" cy="7291135"/>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ts val="1800"/>
            </a:spcAft>
            <a:buChar char="••"/>
          </a:pPr>
          <a:r>
            <a:rPr lang="fr-CA" sz="2400" b="0" kern="1200" dirty="0" smtClean="0">
              <a:solidFill>
                <a:srgbClr val="04456F"/>
              </a:solidFill>
              <a:latin typeface="Alte DIN 1451 Mittelschrift" panose="020B0603020202020204" pitchFamily="34" charset="0"/>
            </a:rPr>
            <a:t>Syndicat des Professionnelles et Professionnels de la Recherche Œuvrant au CHUL</a:t>
          </a:r>
          <a:endParaRPr lang="fr-CA" sz="2400" b="0" kern="1200" dirty="0">
            <a:solidFill>
              <a:srgbClr val="04456F"/>
            </a:solidFill>
            <a:latin typeface="Alte DIN 1451 Mittelschrift" panose="020B0603020202020204" pitchFamily="34" charset="0"/>
          </a:endParaRPr>
        </a:p>
        <a:p>
          <a:pPr marL="228600" lvl="1" indent="-228600" algn="l" defTabSz="1066800">
            <a:lnSpc>
              <a:spcPct val="90000"/>
            </a:lnSpc>
            <a:spcBef>
              <a:spcPct val="0"/>
            </a:spcBef>
            <a:spcAft>
              <a:spcPct val="15000"/>
            </a:spcAft>
            <a:buChar char="••"/>
          </a:pPr>
          <a:r>
            <a:rPr lang="fr-CA" sz="2400" b="0" kern="1200" dirty="0" smtClean="0">
              <a:solidFill>
                <a:srgbClr val="04456F"/>
              </a:solidFill>
              <a:latin typeface="Alte DIN 1451 Mittelschrift" panose="020B0603020202020204" pitchFamily="34" charset="0"/>
            </a:rPr>
            <a:t>Fédération du personnel professionnel des universités et de la recherche</a:t>
          </a:r>
          <a:endParaRPr lang="fr-CA" sz="2400" b="0" kern="1200" dirty="0">
            <a:solidFill>
              <a:srgbClr val="04456F"/>
            </a:solidFill>
            <a:latin typeface="Alte DIN 1451 Mittelschrift" panose="020B0603020202020204" pitchFamily="34" charset="0"/>
          </a:endParaRPr>
        </a:p>
      </dsp:txBody>
      <dsp:txXfrm rot="-5400000">
        <a:off x="2143763" y="167970"/>
        <a:ext cx="7189998" cy="1869525"/>
      </dsp:txXfrm>
    </dsp:sp>
    <dsp:sp modelId="{1C0802EB-85E5-4329-8067-72D6DB55E8E1}">
      <dsp:nvSpPr>
        <dsp:cNvPr id="0" name=""/>
        <dsp:cNvSpPr/>
      </dsp:nvSpPr>
      <dsp:spPr>
        <a:xfrm>
          <a:off x="0" y="0"/>
          <a:ext cx="2143116" cy="2187556"/>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55675">
            <a:lnSpc>
              <a:spcPct val="100000"/>
            </a:lnSpc>
            <a:spcBef>
              <a:spcPct val="0"/>
            </a:spcBef>
            <a:spcAft>
              <a:spcPct val="35000"/>
            </a:spcAft>
          </a:pPr>
          <a:r>
            <a:rPr lang="fr-CA" sz="2150" kern="1200" dirty="0" smtClean="0">
              <a:latin typeface="Alte DIN 1451 Mittelschrift" panose="020B0603020202020204" pitchFamily="34" charset="0"/>
            </a:rPr>
            <a:t>SPPROC </a:t>
          </a:r>
        </a:p>
        <a:p>
          <a:pPr lvl="0" algn="ctr" defTabSz="955675">
            <a:lnSpc>
              <a:spcPct val="100000"/>
            </a:lnSpc>
            <a:spcBef>
              <a:spcPct val="0"/>
            </a:spcBef>
            <a:spcAft>
              <a:spcPct val="35000"/>
            </a:spcAft>
          </a:pPr>
          <a:r>
            <a:rPr lang="fr-CA" sz="2150" kern="1200" dirty="0" smtClean="0">
              <a:latin typeface="Alte DIN 1451 Mittelschrift" panose="020B0603020202020204" pitchFamily="34" charset="0"/>
            </a:rPr>
            <a:t>ET </a:t>
          </a:r>
        </a:p>
        <a:p>
          <a:pPr lvl="0" algn="ctr" defTabSz="955675">
            <a:lnSpc>
              <a:spcPct val="100000"/>
            </a:lnSpc>
            <a:spcBef>
              <a:spcPct val="0"/>
            </a:spcBef>
            <a:spcAft>
              <a:spcPct val="35000"/>
            </a:spcAft>
          </a:pPr>
          <a:r>
            <a:rPr lang="fr-CA" sz="2150" kern="1200" dirty="0" smtClean="0">
              <a:latin typeface="Alte DIN 1451 Mittelschrift" panose="020B0603020202020204" pitchFamily="34" charset="0"/>
            </a:rPr>
            <a:t>FPPU</a:t>
          </a:r>
          <a:endParaRPr lang="fr-CA" sz="2150" kern="1200" dirty="0">
            <a:latin typeface="Alte DIN 1451 Mittelschrift" panose="020B0603020202020204" pitchFamily="34" charset="0"/>
          </a:endParaRPr>
        </a:p>
      </dsp:txBody>
      <dsp:txXfrm>
        <a:off x="104618" y="104618"/>
        <a:ext cx="1933880" cy="1978320"/>
      </dsp:txXfrm>
    </dsp:sp>
    <dsp:sp modelId="{A37C1A32-17A2-4D62-BF46-6B08E5F48469}">
      <dsp:nvSpPr>
        <dsp:cNvPr id="0" name=""/>
        <dsp:cNvSpPr/>
      </dsp:nvSpPr>
      <dsp:spPr>
        <a:xfrm rot="5400000">
          <a:off x="4808394" y="-154425"/>
          <a:ext cx="1950050" cy="729945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fr-FR" sz="2400" b="0" kern="1200" dirty="0" smtClean="0">
              <a:solidFill>
                <a:srgbClr val="04456F"/>
              </a:solidFill>
              <a:effectLst/>
              <a:latin typeface="Alte DIN 1451 Mittelschrift" panose="020B0603020202020204" pitchFamily="34" charset="0"/>
              <a:ea typeface="+mn-ea"/>
              <a:cs typeface="+mn-cs"/>
            </a:rPr>
            <a:t>La Société de gestion du personnel du CRCHU de Québec </a:t>
          </a:r>
          <a:r>
            <a:rPr lang="fr-FR" sz="2400" b="0" kern="1200" dirty="0" smtClean="0">
              <a:solidFill>
                <a:srgbClr val="0070C0"/>
              </a:solidFill>
              <a:effectLst/>
              <a:latin typeface="Alte DIN 1451 Mittelschrift" panose="020B0603020202020204" pitchFamily="34" charset="0"/>
              <a:ea typeface="+mn-ea"/>
              <a:cs typeface="+mn-cs"/>
            </a:rPr>
            <a:t>- </a:t>
          </a:r>
          <a:r>
            <a:rPr lang="fr-FR" sz="2400" b="0" kern="1200" dirty="0" smtClean="0">
              <a:solidFill>
                <a:srgbClr val="0070C0"/>
              </a:solidFill>
              <a:effectLst/>
              <a:latin typeface="Alte DIN 1451 Mittelschrift" panose="020B0603020202020204" pitchFamily="34" charset="0"/>
              <a:ea typeface="+mn-ea"/>
              <a:cs typeface="+mn-cs"/>
            </a:rPr>
            <a:t>Université </a:t>
          </a:r>
          <a:r>
            <a:rPr lang="fr-FR" sz="2400" b="0" kern="1200" dirty="0" smtClean="0">
              <a:solidFill>
                <a:srgbClr val="0070C0"/>
              </a:solidFill>
              <a:effectLst/>
              <a:latin typeface="Alte DIN 1451 Mittelschrift" panose="020B0603020202020204" pitchFamily="34" charset="0"/>
              <a:ea typeface="+mn-ea"/>
              <a:cs typeface="+mn-cs"/>
            </a:rPr>
            <a:t>Laval</a:t>
          </a:r>
          <a:endParaRPr lang="fr-CA" sz="2800" kern="1200" dirty="0">
            <a:solidFill>
              <a:srgbClr val="0070C0"/>
            </a:solidFill>
            <a:latin typeface="Alte DIN 1451 Mittelschrift" panose="020B0603020202020204" pitchFamily="34" charset="0"/>
          </a:endParaRPr>
        </a:p>
      </dsp:txBody>
      <dsp:txXfrm rot="-5400000">
        <a:off x="2133691" y="2615472"/>
        <a:ext cx="7204262" cy="1759662"/>
      </dsp:txXfrm>
    </dsp:sp>
    <dsp:sp modelId="{4AA2C5D2-B7AE-4975-A664-A7A68A4132A4}">
      <dsp:nvSpPr>
        <dsp:cNvPr id="0" name=""/>
        <dsp:cNvSpPr/>
      </dsp:nvSpPr>
      <dsp:spPr>
        <a:xfrm>
          <a:off x="0" y="2304257"/>
          <a:ext cx="2133113" cy="2422278"/>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fr-CA" sz="2400" kern="1200" dirty="0" smtClean="0">
              <a:latin typeface="Alte DIN 1451 Mittelschrift" panose="020B0603020202020204" pitchFamily="34" charset="0"/>
            </a:rPr>
            <a:t> </a:t>
          </a:r>
          <a:r>
            <a:rPr lang="fr-CA" sz="2150" kern="1200" dirty="0" smtClean="0">
              <a:latin typeface="Alte DIN 1451 Mittelschrift" panose="020B0603020202020204" pitchFamily="34" charset="0"/>
            </a:rPr>
            <a:t>EMPLOYEUR</a:t>
          </a:r>
          <a:endParaRPr lang="fr-CA" sz="2150" kern="1200" dirty="0">
            <a:latin typeface="Alte DIN 1451 Mittelschrift" panose="020B0603020202020204" pitchFamily="34" charset="0"/>
          </a:endParaRPr>
        </a:p>
      </dsp:txBody>
      <dsp:txXfrm>
        <a:off x="104130" y="2408387"/>
        <a:ext cx="1924853" cy="221401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3482" y="2385"/>
          <a:ext cx="2647490" cy="48812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ctr" defTabSz="1066800">
            <a:lnSpc>
              <a:spcPct val="150000"/>
            </a:lnSpc>
            <a:spcBef>
              <a:spcPct val="0"/>
            </a:spcBef>
            <a:spcAft>
              <a:spcPct val="35000"/>
            </a:spcAft>
          </a:pPr>
          <a:r>
            <a:rPr lang="fr-CA" sz="2400" kern="1200" dirty="0" smtClean="0">
              <a:solidFill>
                <a:srgbClr val="04456F"/>
              </a:solidFill>
              <a:latin typeface="Alte DIN 1451 Mittelschrift" panose="020B0603020202020204" pitchFamily="34" charset="0"/>
            </a:rPr>
            <a:t>CLASSIFICATION                     ET RÉMUNÉRATION</a:t>
          </a:r>
        </a:p>
        <a:p>
          <a:pPr lvl="0" algn="ctr" defTabSz="1066800">
            <a:lnSpc>
              <a:spcPct val="150000"/>
            </a:lnSpc>
            <a:spcBef>
              <a:spcPct val="0"/>
            </a:spcBef>
            <a:spcAft>
              <a:spcPct val="35000"/>
            </a:spcAft>
          </a:pPr>
          <a:r>
            <a:rPr lang="fr-CA" sz="2400" kern="1200" dirty="0" smtClean="0">
              <a:solidFill>
                <a:srgbClr val="21407A"/>
              </a:solidFill>
              <a:latin typeface="Alte DIN 1451 Mittelschrift" panose="020B0603020202020204" pitchFamily="34" charset="0"/>
            </a:rPr>
            <a:t>(Annexe B)</a:t>
          </a:r>
          <a:r>
            <a:rPr lang="fr-CA" sz="2400" kern="1200" dirty="0" smtClean="0">
              <a:solidFill>
                <a:srgbClr val="04456F"/>
              </a:solidFill>
              <a:latin typeface="Alte DIN 1451 Mittelschrift" panose="020B0603020202020204" pitchFamily="34" charset="0"/>
            </a:rPr>
            <a:t> </a:t>
          </a:r>
          <a:endParaRPr lang="fr-CA" sz="2400" kern="1200" dirty="0">
            <a:solidFill>
              <a:srgbClr val="04456F"/>
            </a:solidFill>
            <a:latin typeface="Alte DIN 1451 Mittelschrift" panose="020B0603020202020204" pitchFamily="34" charset="0"/>
          </a:endParaRPr>
        </a:p>
      </dsp:txBody>
      <dsp:txXfrm>
        <a:off x="3482" y="2385"/>
        <a:ext cx="2647490" cy="4881231"/>
      </dsp:txXfrm>
    </dsp:sp>
    <dsp:sp modelId="{4E392A72-E80E-4DEF-A9D1-79E78C8BC49E}">
      <dsp:nvSpPr>
        <dsp:cNvPr id="0" name=""/>
        <dsp:cNvSpPr/>
      </dsp:nvSpPr>
      <dsp:spPr>
        <a:xfrm>
          <a:off x="2389508" y="4771"/>
          <a:ext cx="427780" cy="4881231"/>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B921A-5978-4984-A35F-B6FDBC406E45}">
      <dsp:nvSpPr>
        <dsp:cNvPr id="0" name=""/>
        <dsp:cNvSpPr/>
      </dsp:nvSpPr>
      <dsp:spPr>
        <a:xfrm>
          <a:off x="2889266" y="13"/>
          <a:ext cx="8065700" cy="4881231"/>
        </a:xfrm>
        <a:prstGeom prst="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358775" lvl="1" indent="-173038" algn="l" defTabSz="977900">
            <a:lnSpc>
              <a:spcPct val="150000"/>
            </a:lnSpc>
            <a:spcBef>
              <a:spcPct val="0"/>
            </a:spcBef>
            <a:spcAft>
              <a:spcPct val="15000"/>
            </a:spcAft>
            <a:buChar char="••"/>
          </a:pPr>
          <a:r>
            <a:rPr lang="fr-CA" sz="2200" kern="1200" dirty="0" smtClean="0">
              <a:solidFill>
                <a:schemeClr val="bg1"/>
              </a:solidFill>
              <a:latin typeface="Alte DIN 1451 Mittelschrift" panose="020B0603020202020204" pitchFamily="34" charset="0"/>
            </a:rPr>
            <a:t>Classement à l’embauche et en cours </a:t>
          </a:r>
          <a:r>
            <a:rPr lang="fr-CA" sz="2200" kern="1200" dirty="0" smtClean="0">
              <a:solidFill>
                <a:schemeClr val="bg1"/>
              </a:solidFill>
              <a:latin typeface="Alte DIN 1451 Mittelschrift" panose="020B0603020202020204" pitchFamily="34" charset="0"/>
            </a:rPr>
            <a:t>d’emploi (15.5)</a:t>
          </a:r>
          <a:endParaRPr lang="fr-CA" sz="2200" kern="1200" dirty="0">
            <a:solidFill>
              <a:schemeClr val="bg1"/>
            </a:solidFill>
            <a:latin typeface="Alte DIN 1451 Mittelschrift" panose="020B0603020202020204" pitchFamily="34" charset="0"/>
          </a:endParaRPr>
        </a:p>
        <a:p>
          <a:pPr marL="358775" lvl="2" indent="-173038" algn="l" defTabSz="977900">
            <a:lnSpc>
              <a:spcPct val="150000"/>
            </a:lnSpc>
            <a:spcBef>
              <a:spcPct val="0"/>
            </a:spcBef>
            <a:spcAft>
              <a:spcPct val="15000"/>
            </a:spcAft>
            <a:buChar char="••"/>
          </a:pPr>
          <a:r>
            <a:rPr lang="fr-CA" sz="2200" kern="1200" dirty="0" smtClean="0">
              <a:solidFill>
                <a:schemeClr val="bg1"/>
              </a:solidFill>
              <a:latin typeface="Alte DIN 1451 Mittelschrift" panose="020B0603020202020204" pitchFamily="34" charset="0"/>
            </a:rPr>
            <a:t>Échelle </a:t>
          </a:r>
          <a:r>
            <a:rPr lang="fr-CA" sz="2200" kern="1200" dirty="0" smtClean="0">
              <a:solidFill>
                <a:schemeClr val="bg1"/>
              </a:solidFill>
              <a:latin typeface="Alte DIN 1451 Mittelschrift" panose="020B0603020202020204" pitchFamily="34" charset="0"/>
            </a:rPr>
            <a:t>catégorie 1 (19 échelons, 1 à 19)</a:t>
          </a:r>
          <a:endParaRPr lang="fr-CA" kern="1200" dirty="0">
            <a:latin typeface="Alte DIN 1451 Mittelschrift" panose="020B0603020202020204" pitchFamily="34" charset="0"/>
          </a:endParaRPr>
        </a:p>
        <a:p>
          <a:pPr marL="358775" lvl="1" indent="-173038" algn="l" defTabSz="977900">
            <a:lnSpc>
              <a:spcPct val="150000"/>
            </a:lnSpc>
            <a:spcBef>
              <a:spcPct val="0"/>
            </a:spcBef>
            <a:spcAft>
              <a:spcPct val="15000"/>
            </a:spcAft>
            <a:buChar char="••"/>
          </a:pPr>
          <a:r>
            <a:rPr lang="fr-CA" sz="2200" kern="1200" dirty="0" smtClean="0">
              <a:solidFill>
                <a:schemeClr val="bg1"/>
              </a:solidFill>
              <a:latin typeface="Alte DIN 1451 Mittelschrift" panose="020B0603020202020204" pitchFamily="34" charset="0"/>
            </a:rPr>
            <a:t>Échelle catégorie 2 (19 échelons, </a:t>
          </a:r>
          <a:r>
            <a:rPr lang="fr-CA" sz="2200" kern="1200" dirty="0" smtClean="0">
              <a:solidFill>
                <a:srgbClr val="FF0000"/>
              </a:solidFill>
              <a:latin typeface="Alte DIN 1451 Mittelschrift" panose="020B0603020202020204" pitchFamily="34" charset="0"/>
            </a:rPr>
            <a:t>3</a:t>
          </a:r>
          <a:r>
            <a:rPr lang="fr-CA" sz="2200" kern="1200" dirty="0" smtClean="0">
              <a:solidFill>
                <a:schemeClr val="bg1"/>
              </a:solidFill>
              <a:latin typeface="Alte DIN 1451 Mittelschrift" panose="020B0603020202020204" pitchFamily="34" charset="0"/>
            </a:rPr>
            <a:t> à 21)</a:t>
          </a:r>
          <a:endParaRPr lang="fr-CA" sz="2200" kern="1200" dirty="0">
            <a:solidFill>
              <a:schemeClr val="bg1"/>
            </a:solidFill>
            <a:latin typeface="Alte DIN 1451 Mittelschrift" panose="020B0603020202020204" pitchFamily="34" charset="0"/>
          </a:endParaRPr>
        </a:p>
        <a:p>
          <a:pPr marL="358775" lvl="1" indent="-173038" algn="l" defTabSz="977900">
            <a:lnSpc>
              <a:spcPct val="150000"/>
            </a:lnSpc>
            <a:spcBef>
              <a:spcPct val="0"/>
            </a:spcBef>
            <a:spcAft>
              <a:spcPct val="15000"/>
            </a:spcAft>
            <a:buChar char="••"/>
          </a:pPr>
          <a:r>
            <a:rPr lang="fr-CA" sz="2200" kern="1200" dirty="0" smtClean="0">
              <a:solidFill>
                <a:schemeClr val="bg1"/>
              </a:solidFill>
              <a:latin typeface="Alte DIN 1451 Mittelschrift" panose="020B0603020202020204" pitchFamily="34" charset="0"/>
            </a:rPr>
            <a:t>Échelle catégorie 3 (19 échelons, </a:t>
          </a:r>
          <a:r>
            <a:rPr lang="fr-CA" sz="2200" kern="1200" dirty="0" smtClean="0">
              <a:solidFill>
                <a:srgbClr val="FF0000"/>
              </a:solidFill>
              <a:latin typeface="Alte DIN 1451 Mittelschrift" panose="020B0603020202020204" pitchFamily="34" charset="0"/>
            </a:rPr>
            <a:t>6</a:t>
          </a:r>
          <a:r>
            <a:rPr lang="fr-CA" sz="2200" kern="1200" dirty="0" smtClean="0">
              <a:solidFill>
                <a:schemeClr val="bg1"/>
              </a:solidFill>
              <a:latin typeface="Alte DIN 1451 Mittelschrift" panose="020B0603020202020204" pitchFamily="34" charset="0"/>
            </a:rPr>
            <a:t> à 24)</a:t>
          </a:r>
          <a:endParaRPr lang="fr-CA" sz="2200" kern="1200" dirty="0">
            <a:solidFill>
              <a:schemeClr val="bg1"/>
            </a:solidFill>
            <a:latin typeface="Alte DIN 1451 Mittelschrift" panose="020B0603020202020204" pitchFamily="34" charset="0"/>
          </a:endParaRPr>
        </a:p>
        <a:p>
          <a:pPr marL="358775" lvl="1" indent="-173038" algn="l" defTabSz="977900">
            <a:lnSpc>
              <a:spcPct val="150000"/>
            </a:lnSpc>
            <a:spcBef>
              <a:spcPct val="0"/>
            </a:spcBef>
            <a:spcAft>
              <a:spcPct val="15000"/>
            </a:spcAft>
            <a:buChar char="••"/>
          </a:pPr>
          <a:r>
            <a:rPr lang="fr-CA" sz="2200" kern="1200" dirty="0" smtClean="0">
              <a:solidFill>
                <a:schemeClr val="bg1"/>
              </a:solidFill>
              <a:latin typeface="Alte DIN 1451 Mittelschrift" panose="020B0603020202020204" pitchFamily="34" charset="0"/>
            </a:rPr>
            <a:t>Avancement d’échelon = 1820 heures travaillées (15.2)</a:t>
          </a:r>
          <a:endParaRPr lang="fr-CA" sz="2200" kern="1200" dirty="0">
            <a:solidFill>
              <a:schemeClr val="bg1"/>
            </a:solidFill>
            <a:latin typeface="Alte DIN 1451 Mittelschrift" panose="020B0603020202020204" pitchFamily="34" charset="0"/>
          </a:endParaRPr>
        </a:p>
        <a:p>
          <a:pPr marL="358775" lvl="1" indent="-173038" algn="l" defTabSz="977900">
            <a:lnSpc>
              <a:spcPct val="100000"/>
            </a:lnSpc>
            <a:spcBef>
              <a:spcPct val="0"/>
            </a:spcBef>
            <a:spcAft>
              <a:spcPct val="15000"/>
            </a:spcAft>
            <a:buChar char="••"/>
          </a:pPr>
          <a:r>
            <a:rPr lang="fr-CA" sz="2200" kern="1200" dirty="0" smtClean="0">
              <a:solidFill>
                <a:schemeClr val="bg1"/>
              </a:solidFill>
              <a:latin typeface="Alte DIN 1451 Mittelschrift" panose="020B0603020202020204" pitchFamily="34" charset="0"/>
            </a:rPr>
            <a:t>Lorsque les tâches assignées par </a:t>
          </a:r>
          <a:r>
            <a:rPr lang="fr-CA" sz="2200" kern="1200" dirty="0" smtClean="0">
              <a:solidFill>
                <a:schemeClr val="bg1"/>
              </a:solidFill>
              <a:latin typeface="Alte DIN 1451 Mittelschrift" panose="020B0603020202020204" pitchFamily="34" charset="0"/>
            </a:rPr>
            <a:t>une chercheuse ou un chercheur </a:t>
          </a:r>
          <a:r>
            <a:rPr lang="fr-CA" sz="2200" kern="1200" dirty="0" smtClean="0">
              <a:solidFill>
                <a:schemeClr val="bg1"/>
              </a:solidFill>
              <a:latin typeface="Alte DIN 1451 Mittelschrift" panose="020B0603020202020204" pitchFamily="34" charset="0"/>
            </a:rPr>
            <a:t>responsable à un(e) PPR justifient un changement de catégorie d’emploi, la/le PPR est </a:t>
          </a:r>
          <a:r>
            <a:rPr lang="fr-CA" sz="2200" kern="1200" dirty="0" smtClean="0">
              <a:solidFill>
                <a:schemeClr val="bg1"/>
              </a:solidFill>
              <a:latin typeface="Alte DIN 1451 Mittelschrift" panose="020B0603020202020204" pitchFamily="34" charset="0"/>
            </a:rPr>
            <a:t/>
          </a:r>
          <a:br>
            <a:rPr lang="fr-CA" sz="2200" kern="1200" dirty="0" smtClean="0">
              <a:solidFill>
                <a:schemeClr val="bg1"/>
              </a:solidFill>
              <a:latin typeface="Alte DIN 1451 Mittelschrift" panose="020B0603020202020204" pitchFamily="34" charset="0"/>
            </a:rPr>
          </a:br>
          <a:r>
            <a:rPr lang="fr-CA" sz="2200" kern="1200" dirty="0" smtClean="0">
              <a:solidFill>
                <a:schemeClr val="bg1"/>
              </a:solidFill>
              <a:latin typeface="Alte DIN 1451 Mittelschrift" panose="020B0603020202020204" pitchFamily="34" charset="0"/>
            </a:rPr>
            <a:t>intégré(e</a:t>
          </a:r>
          <a:r>
            <a:rPr lang="fr-CA" sz="2200" kern="1200" dirty="0" smtClean="0">
              <a:solidFill>
                <a:schemeClr val="bg1"/>
              </a:solidFill>
              <a:latin typeface="Alte DIN 1451 Mittelschrift" panose="020B0603020202020204" pitchFamily="34" charset="0"/>
            </a:rPr>
            <a:t>) dans l'échelle de traitement de sa nouvelle catégorie d’emploi au même échelon (15.8)</a:t>
          </a:r>
          <a:endParaRPr lang="fr-CA" sz="2200" kern="1200" dirty="0">
            <a:solidFill>
              <a:schemeClr val="bg1"/>
            </a:solidFill>
            <a:latin typeface="Alte DIN 1451 Mittelschrift" panose="020B0603020202020204" pitchFamily="34" charset="0"/>
          </a:endParaRPr>
        </a:p>
      </dsp:txBody>
      <dsp:txXfrm>
        <a:off x="2889266" y="13"/>
        <a:ext cx="8065700" cy="488123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144016" y="0"/>
          <a:ext cx="2940861" cy="48812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60960" rIns="170688" bIns="60960" numCol="1" spcCol="1270" anchor="ctr" anchorCtr="0">
          <a:noAutofit/>
        </a:bodyPr>
        <a:lstStyle/>
        <a:p>
          <a:pPr lvl="0" algn="ctr" defTabSz="1066800">
            <a:lnSpc>
              <a:spcPct val="150000"/>
            </a:lnSpc>
            <a:spcBef>
              <a:spcPct val="0"/>
            </a:spcBef>
            <a:spcAft>
              <a:spcPct val="35000"/>
            </a:spcAft>
          </a:pPr>
          <a:r>
            <a:rPr lang="fr-CA" sz="2400" kern="1200" dirty="0" smtClean="0">
              <a:solidFill>
                <a:srgbClr val="04456F"/>
              </a:solidFill>
              <a:latin typeface="Alte DIN 1451 Mittelschrift" panose="020B0603020202020204" pitchFamily="34" charset="0"/>
            </a:rPr>
            <a:t>CLASSIFICATION                     ET RÉMUNÉRATION</a:t>
          </a:r>
        </a:p>
        <a:p>
          <a:pPr lvl="0" algn="ctr" defTabSz="1066800">
            <a:lnSpc>
              <a:spcPct val="150000"/>
            </a:lnSpc>
            <a:spcBef>
              <a:spcPct val="0"/>
            </a:spcBef>
            <a:spcAft>
              <a:spcPct val="35000"/>
            </a:spcAft>
          </a:pPr>
          <a:r>
            <a:rPr lang="fr-CA" sz="2400" kern="1200" dirty="0" smtClean="0">
              <a:solidFill>
                <a:srgbClr val="21407A"/>
              </a:solidFill>
              <a:latin typeface="Alte DIN 1451 Mittelschrift" panose="020B0603020202020204" pitchFamily="34" charset="0"/>
            </a:rPr>
            <a:t>(Annexe B)</a:t>
          </a:r>
          <a:r>
            <a:rPr lang="fr-CA" sz="2400" kern="1200" dirty="0" smtClean="0">
              <a:solidFill>
                <a:srgbClr val="04456F"/>
              </a:solidFill>
              <a:latin typeface="Alte DIN 1451 Mittelschrift" panose="020B0603020202020204" pitchFamily="34" charset="0"/>
            </a:rPr>
            <a:t> </a:t>
          </a:r>
          <a:endParaRPr lang="fr-CA" sz="2400" kern="1200" dirty="0">
            <a:solidFill>
              <a:srgbClr val="04456F"/>
            </a:solidFill>
            <a:latin typeface="Alte DIN 1451 Mittelschrift" panose="020B0603020202020204" pitchFamily="34" charset="0"/>
          </a:endParaRPr>
        </a:p>
      </dsp:txBody>
      <dsp:txXfrm>
        <a:off x="144016" y="0"/>
        <a:ext cx="2940861" cy="4881231"/>
      </dsp:txXfrm>
    </dsp:sp>
    <dsp:sp modelId="{4E392A72-E80E-4DEF-A9D1-79E78C8BC49E}">
      <dsp:nvSpPr>
        <dsp:cNvPr id="0" name=""/>
        <dsp:cNvSpPr/>
      </dsp:nvSpPr>
      <dsp:spPr>
        <a:xfrm>
          <a:off x="3024334" y="79958"/>
          <a:ext cx="543818" cy="4599746"/>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5130" y="1947115"/>
          <a:ext cx="2264185" cy="1367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58420" rIns="163576" bIns="58420" numCol="1" spcCol="1270" anchor="ctr" anchorCtr="0">
          <a:noAutofit/>
        </a:bodyPr>
        <a:lstStyle/>
        <a:p>
          <a:pPr lvl="0" algn="ctr" defTabSz="1022350">
            <a:lnSpc>
              <a:spcPct val="90000"/>
            </a:lnSpc>
            <a:spcBef>
              <a:spcPct val="0"/>
            </a:spcBef>
            <a:spcAft>
              <a:spcPct val="35000"/>
            </a:spcAft>
          </a:pPr>
          <a:r>
            <a:rPr lang="fr-CA" sz="2300" kern="1200" dirty="0" smtClean="0">
              <a:solidFill>
                <a:srgbClr val="04456F"/>
              </a:solidFill>
              <a:latin typeface="Alte DIN 1451 Mittelschrift" panose="020B0603020202020204" pitchFamily="34" charset="0"/>
            </a:rPr>
            <a:t>AFFICHAGE</a:t>
          </a:r>
          <a:r>
            <a:rPr lang="fr-CA" sz="2600" kern="1200" dirty="0" smtClean="0">
              <a:solidFill>
                <a:srgbClr val="04456F"/>
              </a:solidFill>
              <a:latin typeface="Alte DIN 1451 Mittelschrift" panose="020B0603020202020204" pitchFamily="34" charset="0"/>
            </a:rPr>
            <a:t>  </a:t>
          </a:r>
        </a:p>
        <a:p>
          <a:pPr lvl="0" algn="ctr" defTabSz="1022350">
            <a:lnSpc>
              <a:spcPct val="90000"/>
            </a:lnSpc>
            <a:spcBef>
              <a:spcPct val="0"/>
            </a:spcBef>
            <a:spcAft>
              <a:spcPct val="35000"/>
            </a:spcAft>
          </a:pPr>
          <a:r>
            <a:rPr lang="fr-CA" sz="2300" kern="1200" dirty="0" smtClean="0">
              <a:solidFill>
                <a:srgbClr val="04456F"/>
              </a:solidFill>
              <a:latin typeface="Alte DIN 1451 Mittelschrift" panose="020B0603020202020204" pitchFamily="34" charset="0"/>
            </a:rPr>
            <a:t>EMBAUCHE</a:t>
          </a:r>
        </a:p>
        <a:p>
          <a:pPr lvl="0" algn="ctr" defTabSz="1022350">
            <a:lnSpc>
              <a:spcPct val="90000"/>
            </a:lnSpc>
            <a:spcBef>
              <a:spcPct val="0"/>
            </a:spcBef>
            <a:spcAft>
              <a:spcPct val="35000"/>
            </a:spcAft>
          </a:pPr>
          <a:r>
            <a:rPr lang="fr-CA" sz="2300" kern="1200" dirty="0" smtClean="0">
              <a:solidFill>
                <a:srgbClr val="04456F"/>
              </a:solidFill>
              <a:latin typeface="Alte DIN 1451 Mittelschrift" panose="020B0603020202020204" pitchFamily="34" charset="0"/>
            </a:rPr>
            <a:t>(Art. 7)</a:t>
          </a:r>
          <a:r>
            <a:rPr lang="fr-CA" sz="2600" kern="1200" dirty="0" smtClean="0">
              <a:solidFill>
                <a:srgbClr val="04456F"/>
              </a:solidFill>
              <a:latin typeface="Alte DIN 1451 Mittelschrift" panose="020B0603020202020204" pitchFamily="34" charset="0"/>
            </a:rPr>
            <a:t> </a:t>
          </a:r>
          <a:endParaRPr lang="fr-CA" sz="2600" kern="1200" dirty="0">
            <a:solidFill>
              <a:srgbClr val="04456F"/>
            </a:solidFill>
            <a:latin typeface="Alte DIN 1451 Mittelschrift" panose="020B0603020202020204" pitchFamily="34" charset="0"/>
          </a:endParaRPr>
        </a:p>
      </dsp:txBody>
      <dsp:txXfrm>
        <a:off x="5130" y="1947115"/>
        <a:ext cx="2264185" cy="1367437"/>
      </dsp:txXfrm>
    </dsp:sp>
    <dsp:sp modelId="{4E392A72-E80E-4DEF-A9D1-79E78C8BC49E}">
      <dsp:nvSpPr>
        <dsp:cNvPr id="0" name=""/>
        <dsp:cNvSpPr/>
      </dsp:nvSpPr>
      <dsp:spPr>
        <a:xfrm>
          <a:off x="2041401" y="579421"/>
          <a:ext cx="360475" cy="3910426"/>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B921A-5978-4984-A35F-B6FDBC406E45}">
      <dsp:nvSpPr>
        <dsp:cNvPr id="0" name=""/>
        <dsp:cNvSpPr/>
      </dsp:nvSpPr>
      <dsp:spPr>
        <a:xfrm>
          <a:off x="2609642" y="305038"/>
          <a:ext cx="7446023" cy="4500400"/>
        </a:xfrm>
        <a:prstGeom prst="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228600" lvl="1" indent="-228600" algn="l" defTabSz="977900">
            <a:lnSpc>
              <a:spcPct val="100000"/>
            </a:lnSpc>
            <a:spcBef>
              <a:spcPct val="0"/>
            </a:spcBef>
            <a:spcAft>
              <a:spcPts val="1200"/>
            </a:spcAft>
            <a:buChar char="••"/>
          </a:pPr>
          <a:r>
            <a:rPr lang="fr-CA" sz="2200" kern="1200" dirty="0" smtClean="0">
              <a:solidFill>
                <a:schemeClr val="bg1"/>
              </a:solidFill>
              <a:latin typeface="Alte DIN 1451 Mittelschrift" panose="020B0603020202020204" pitchFamily="34" charset="0"/>
            </a:rPr>
            <a:t>L’ affichage des emplois est obligatoire, il se fait via un site web et le tableau d’affichage</a:t>
          </a:r>
          <a:endParaRPr lang="fr-CA" sz="2400" kern="1200" dirty="0">
            <a:latin typeface="Alte DIN 1451 Mittelschrift" panose="020B0603020202020204" pitchFamily="34" charset="0"/>
          </a:endParaRPr>
        </a:p>
        <a:p>
          <a:pPr marL="228600" lvl="1" indent="-228600" algn="l" defTabSz="977900">
            <a:lnSpc>
              <a:spcPct val="100000"/>
            </a:lnSpc>
            <a:spcBef>
              <a:spcPct val="0"/>
            </a:spcBef>
            <a:spcAft>
              <a:spcPts val="1200"/>
            </a:spcAft>
            <a:buChar char="••"/>
          </a:pPr>
          <a:r>
            <a:rPr lang="fr-CA" sz="2200" kern="1200" dirty="0" smtClean="0">
              <a:solidFill>
                <a:schemeClr val="bg1"/>
              </a:solidFill>
              <a:latin typeface="Alte DIN 1451 Mittelschrift" panose="020B0603020202020204" pitchFamily="34" charset="0"/>
            </a:rPr>
            <a:t>Trois exceptions : renouvellement de contrat et deux spécificités pour des emplois de moins de six mois*</a:t>
          </a:r>
          <a:endParaRPr lang="fr-CA" sz="2200" kern="1200" dirty="0">
            <a:solidFill>
              <a:schemeClr val="bg1"/>
            </a:solidFill>
            <a:latin typeface="Alte DIN 1451 Mittelschrift" panose="020B0603020202020204" pitchFamily="34" charset="0"/>
          </a:endParaRPr>
        </a:p>
        <a:p>
          <a:pPr marL="228600" lvl="1" indent="-228600" algn="l" defTabSz="977900">
            <a:lnSpc>
              <a:spcPct val="100000"/>
            </a:lnSpc>
            <a:spcBef>
              <a:spcPct val="0"/>
            </a:spcBef>
            <a:spcAft>
              <a:spcPts val="1200"/>
            </a:spcAft>
            <a:buChar char="••"/>
          </a:pPr>
          <a:r>
            <a:rPr lang="fr-CA" sz="2200" kern="1200" dirty="0" smtClean="0">
              <a:solidFill>
                <a:schemeClr val="bg1"/>
              </a:solidFill>
              <a:latin typeface="Alte DIN 1451 Mittelschrift" panose="020B0603020202020204" pitchFamily="34" charset="0"/>
            </a:rPr>
            <a:t>Tous les affichages sont transmis aux professionnel(le)s sous contrat ou inscrit(e)s sur la liste de disponibilité</a:t>
          </a:r>
          <a:endParaRPr lang="fr-CA" sz="2200" kern="1200" dirty="0">
            <a:solidFill>
              <a:schemeClr val="bg1"/>
            </a:solidFill>
            <a:latin typeface="Alte DIN 1451 Mittelschrift" panose="020B0603020202020204" pitchFamily="34" charset="0"/>
          </a:endParaRPr>
        </a:p>
        <a:p>
          <a:pPr marL="228600" lvl="1" indent="-228600" algn="l" defTabSz="977900">
            <a:lnSpc>
              <a:spcPct val="100000"/>
            </a:lnSpc>
            <a:spcBef>
              <a:spcPct val="0"/>
            </a:spcBef>
            <a:spcAft>
              <a:spcPts val="1200"/>
            </a:spcAft>
            <a:buChar char="••"/>
          </a:pPr>
          <a:r>
            <a:rPr lang="fr-CA" sz="2200" kern="1200" dirty="0" smtClean="0">
              <a:solidFill>
                <a:schemeClr val="bg1"/>
              </a:solidFill>
              <a:latin typeface="Alte DIN 1451 Mittelschrift" panose="020B0603020202020204" pitchFamily="34" charset="0"/>
            </a:rPr>
            <a:t>Les critères d’attribution des contrats sont : répondre aux exigences de l’emploi affiché et priorité pour la liste de disponibilité et les professionnel(le)s en emploi</a:t>
          </a:r>
          <a:endParaRPr lang="fr-CA" sz="2200" kern="1200" dirty="0">
            <a:solidFill>
              <a:schemeClr val="bg1"/>
            </a:solidFill>
            <a:latin typeface="Alte DIN 1451 Mittelschrift" panose="020B0603020202020204" pitchFamily="34" charset="0"/>
          </a:endParaRPr>
        </a:p>
      </dsp:txBody>
      <dsp:txXfrm>
        <a:off x="2609642" y="305038"/>
        <a:ext cx="7446023" cy="45004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3082" y="1503419"/>
          <a:ext cx="2516449" cy="18791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58420" rIns="163576" bIns="58420" numCol="1" spcCol="1270" anchor="ctr" anchorCtr="0">
          <a:noAutofit/>
        </a:bodyPr>
        <a:lstStyle/>
        <a:p>
          <a:pPr lvl="0" algn="ctr" defTabSz="1022350">
            <a:lnSpc>
              <a:spcPct val="90000"/>
            </a:lnSpc>
            <a:spcBef>
              <a:spcPct val="0"/>
            </a:spcBef>
            <a:spcAft>
              <a:spcPct val="35000"/>
            </a:spcAft>
          </a:pPr>
          <a:r>
            <a:rPr lang="fr-CA" sz="2300" kern="1200" dirty="0" smtClean="0">
              <a:solidFill>
                <a:srgbClr val="21407A"/>
              </a:solidFill>
              <a:latin typeface="Alte DIN 1451 Mittelschrift" panose="020B0603020202020204" pitchFamily="34" charset="0"/>
            </a:rPr>
            <a:t>PÉRIODE D’ESSAI</a:t>
          </a:r>
          <a:br>
            <a:rPr lang="fr-CA" sz="2300" kern="1200" dirty="0" smtClean="0">
              <a:solidFill>
                <a:srgbClr val="21407A"/>
              </a:solidFill>
              <a:latin typeface="Alte DIN 1451 Mittelschrift" panose="020B0603020202020204" pitchFamily="34" charset="0"/>
            </a:rPr>
          </a:br>
          <a:endParaRPr lang="fr-CA" sz="2300" kern="1200" dirty="0" smtClean="0">
            <a:solidFill>
              <a:srgbClr val="21407A"/>
            </a:solidFill>
            <a:latin typeface="Alte DIN 1451 Mittelschrift" panose="020B0603020202020204" pitchFamily="34" charset="0"/>
          </a:endParaRPr>
        </a:p>
        <a:p>
          <a:pPr lvl="0" algn="ctr" defTabSz="1022350">
            <a:lnSpc>
              <a:spcPct val="90000"/>
            </a:lnSpc>
            <a:spcBef>
              <a:spcPct val="0"/>
            </a:spcBef>
            <a:spcAft>
              <a:spcPct val="35000"/>
            </a:spcAft>
          </a:pPr>
          <a:r>
            <a:rPr lang="fr-CA" sz="2300" kern="1200" dirty="0" smtClean="0">
              <a:solidFill>
                <a:srgbClr val="21407A"/>
              </a:solidFill>
              <a:latin typeface="Alte DIN 1451 Mittelschrift" panose="020B0603020202020204" pitchFamily="34" charset="0"/>
            </a:rPr>
            <a:t>ENTRETIEN D’APPRÉCIATION</a:t>
          </a:r>
        </a:p>
        <a:p>
          <a:pPr lvl="0" algn="ctr" defTabSz="1022350">
            <a:lnSpc>
              <a:spcPct val="90000"/>
            </a:lnSpc>
            <a:spcBef>
              <a:spcPct val="0"/>
            </a:spcBef>
            <a:spcAft>
              <a:spcPct val="35000"/>
            </a:spcAft>
          </a:pPr>
          <a:r>
            <a:rPr lang="fr-CA" sz="2300" kern="1200" dirty="0" smtClean="0">
              <a:solidFill>
                <a:srgbClr val="21407A"/>
              </a:solidFill>
              <a:latin typeface="Alte DIN 1451 Mittelschrift" panose="020B0603020202020204" pitchFamily="34" charset="0"/>
            </a:rPr>
            <a:t>(Art. 8 et 9) </a:t>
          </a:r>
          <a:endParaRPr lang="fr-CA" sz="2300" kern="1200" dirty="0">
            <a:solidFill>
              <a:srgbClr val="21407A"/>
            </a:solidFill>
            <a:latin typeface="Alte DIN 1451 Mittelschrift" panose="020B0603020202020204" pitchFamily="34" charset="0"/>
          </a:endParaRPr>
        </a:p>
      </dsp:txBody>
      <dsp:txXfrm>
        <a:off x="3082" y="1503419"/>
        <a:ext cx="2516449" cy="1879163"/>
      </dsp:txXfrm>
    </dsp:sp>
    <dsp:sp modelId="{4E392A72-E80E-4DEF-A9D1-79E78C8BC49E}">
      <dsp:nvSpPr>
        <dsp:cNvPr id="0" name=""/>
        <dsp:cNvSpPr/>
      </dsp:nvSpPr>
      <dsp:spPr>
        <a:xfrm>
          <a:off x="2394800" y="4771"/>
          <a:ext cx="534987" cy="4881231"/>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B921A-5978-4984-A35F-B6FDBC406E45}">
      <dsp:nvSpPr>
        <dsp:cNvPr id="0" name=""/>
        <dsp:cNvSpPr/>
      </dsp:nvSpPr>
      <dsp:spPr>
        <a:xfrm>
          <a:off x="3128340" y="4771"/>
          <a:ext cx="8024918" cy="4881231"/>
        </a:xfrm>
        <a:prstGeom prst="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57150" lvl="1" indent="-57150" algn="l" defTabSz="222250">
            <a:lnSpc>
              <a:spcPct val="90000"/>
            </a:lnSpc>
            <a:spcBef>
              <a:spcPct val="0"/>
            </a:spcBef>
            <a:spcAft>
              <a:spcPct val="15000"/>
            </a:spcAft>
            <a:buChar char="••"/>
          </a:pPr>
          <a:endParaRPr lang="fr-CA" sz="500" kern="1200" dirty="0">
            <a:latin typeface="Alte DIN 1451 Mittelschrift" panose="020B0603020202020204" pitchFamily="34" charset="0"/>
          </a:endParaRPr>
        </a:p>
        <a:p>
          <a:pPr marL="228600" lvl="1" indent="-228600" algn="l" defTabSz="977900">
            <a:lnSpc>
              <a:spcPct val="100000"/>
            </a:lnSpc>
            <a:spcBef>
              <a:spcPct val="0"/>
            </a:spcBef>
            <a:spcAft>
              <a:spcPts val="600"/>
            </a:spcAft>
            <a:buChar char="••"/>
          </a:pPr>
          <a:r>
            <a:rPr lang="fr-CA" sz="2200" kern="1200" dirty="0" smtClean="0">
              <a:latin typeface="Alte DIN 1451 Mittelschrift" panose="020B0603020202020204" pitchFamily="34" charset="0"/>
            </a:rPr>
            <a:t>Première période d’essai, 910h (6 mois temps plein) travaillées auprès de l’employeur.</a:t>
          </a:r>
          <a:endParaRPr lang="fr-CA" sz="2200" kern="1200" dirty="0">
            <a:latin typeface="Alte DIN 1451 Mittelschrift" panose="020B0603020202020204" pitchFamily="34" charset="0"/>
          </a:endParaRPr>
        </a:p>
        <a:p>
          <a:pPr marL="228600" lvl="1" indent="-228600" algn="l" defTabSz="977900">
            <a:lnSpc>
              <a:spcPct val="100000"/>
            </a:lnSpc>
            <a:spcBef>
              <a:spcPct val="0"/>
            </a:spcBef>
            <a:spcAft>
              <a:spcPts val="600"/>
            </a:spcAft>
            <a:buChar char="••"/>
          </a:pPr>
          <a:r>
            <a:rPr lang="fr-CA" sz="2200" kern="1200" dirty="0" smtClean="0">
              <a:latin typeface="Alte DIN 1451 Mittelschrift" panose="020B0603020202020204" pitchFamily="34" charset="0"/>
            </a:rPr>
            <a:t>À chaque emploi auprès d’un nouveau chercheur ou chercheuse, la période d’essai est de 450h.</a:t>
          </a:r>
          <a:endParaRPr lang="fr-CA" sz="2200" kern="1200" dirty="0">
            <a:latin typeface="Alte DIN 1451 Mittelschrift" panose="020B0603020202020204" pitchFamily="34" charset="0"/>
          </a:endParaRPr>
        </a:p>
        <a:p>
          <a:pPr marL="228600" lvl="1" indent="-228600" algn="l" defTabSz="977900">
            <a:lnSpc>
              <a:spcPct val="100000"/>
            </a:lnSpc>
            <a:spcBef>
              <a:spcPct val="0"/>
            </a:spcBef>
            <a:spcAft>
              <a:spcPts val="600"/>
            </a:spcAft>
            <a:buChar char="••"/>
          </a:pPr>
          <a:r>
            <a:rPr lang="fr-CA" sz="2200" kern="1200" dirty="0" smtClean="0">
              <a:latin typeface="Alte DIN 1451 Mittelschrift" panose="020B0603020202020204" pitchFamily="34" charset="0"/>
            </a:rPr>
            <a:t>Lors d’un rappel prioritaire, la période d’essai est de 140h.</a:t>
          </a:r>
          <a:endParaRPr lang="fr-CA" sz="2200" kern="1200" dirty="0">
            <a:latin typeface="Alte DIN 1451 Mittelschrift" panose="020B0603020202020204" pitchFamily="34" charset="0"/>
          </a:endParaRPr>
        </a:p>
        <a:p>
          <a:pPr marL="228600" lvl="1" indent="-228600" algn="l" defTabSz="977900">
            <a:lnSpc>
              <a:spcPct val="100000"/>
            </a:lnSpc>
            <a:spcBef>
              <a:spcPct val="0"/>
            </a:spcBef>
            <a:spcAft>
              <a:spcPts val="600"/>
            </a:spcAft>
            <a:buChar char="••"/>
          </a:pPr>
          <a:r>
            <a:rPr lang="fr-CA" sz="2200" kern="1200" dirty="0" smtClean="0">
              <a:latin typeface="Alte DIN 1451 Mittelschrift" panose="020B0603020202020204" pitchFamily="34" charset="0"/>
            </a:rPr>
            <a:t>Lorsque la période d’essai est réussie, le chercheur ou la chercheuse n’est pas tenu(e) de procéder à un entretien d’appréciation sauf s’il, elle est insatisfait(e).</a:t>
          </a:r>
          <a:endParaRPr lang="fr-CA" sz="2200" kern="1200" dirty="0">
            <a:latin typeface="Alte DIN 1451 Mittelschrift" panose="020B0603020202020204" pitchFamily="34" charset="0"/>
          </a:endParaRPr>
        </a:p>
        <a:p>
          <a:pPr marL="228600" lvl="1" indent="-228600" algn="l" defTabSz="977900">
            <a:lnSpc>
              <a:spcPct val="100000"/>
            </a:lnSpc>
            <a:spcBef>
              <a:spcPct val="0"/>
            </a:spcBef>
            <a:spcAft>
              <a:spcPts val="600"/>
            </a:spcAft>
            <a:buChar char="••"/>
          </a:pPr>
          <a:r>
            <a:rPr lang="fr-CA" sz="2200" kern="1200" dirty="0" smtClean="0">
              <a:latin typeface="Alte DIN 1451 Mittelschrift" panose="020B0603020202020204" pitchFamily="34" charset="0"/>
            </a:rPr>
            <a:t>L’évaluation écrite stipule les attentes et les correctifs à apporter et les pistes de solution.</a:t>
          </a:r>
          <a:endParaRPr lang="fr-CA" sz="2200" kern="1200" dirty="0">
            <a:latin typeface="Alte DIN 1451 Mittelschrift" panose="020B0603020202020204" pitchFamily="34" charset="0"/>
          </a:endParaRPr>
        </a:p>
        <a:p>
          <a:pPr marL="228600" lvl="1" indent="-228600" algn="l" defTabSz="977900">
            <a:lnSpc>
              <a:spcPct val="100000"/>
            </a:lnSpc>
            <a:spcBef>
              <a:spcPct val="0"/>
            </a:spcBef>
            <a:spcAft>
              <a:spcPts val="600"/>
            </a:spcAft>
            <a:buChar char="••"/>
          </a:pPr>
          <a:r>
            <a:rPr lang="fr-CA" sz="2200" kern="1200" dirty="0" smtClean="0">
              <a:latin typeface="Alte DIN 1451 Mittelschrift" panose="020B0603020202020204" pitchFamily="34" charset="0"/>
            </a:rPr>
            <a:t>Un délai raisonnable est consenti, afin de procéder aux ajustements demandés.</a:t>
          </a:r>
          <a:endParaRPr lang="fr-CA" sz="2200" kern="1200" dirty="0">
            <a:latin typeface="Alte DIN 1451 Mittelschrift" panose="020B0603020202020204" pitchFamily="34" charset="0"/>
          </a:endParaRPr>
        </a:p>
      </dsp:txBody>
      <dsp:txXfrm>
        <a:off x="3128340" y="4771"/>
        <a:ext cx="8024918" cy="4881231"/>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0FA7DA-E728-436F-B931-18471BDAA61E}">
      <dsp:nvSpPr>
        <dsp:cNvPr id="0" name=""/>
        <dsp:cNvSpPr/>
      </dsp:nvSpPr>
      <dsp:spPr>
        <a:xfrm rot="16200000">
          <a:off x="-1194948" y="1196064"/>
          <a:ext cx="4525963" cy="2133833"/>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150000"/>
            </a:lnSpc>
            <a:spcBef>
              <a:spcPct val="0"/>
            </a:spcBef>
            <a:spcAft>
              <a:spcPct val="35000"/>
            </a:spcAft>
          </a:pPr>
          <a:r>
            <a:rPr lang="fr-FR" sz="2000" b="1" kern="1200" dirty="0" smtClean="0">
              <a:solidFill>
                <a:schemeClr val="bg1"/>
              </a:solidFill>
              <a:latin typeface="Alte DIN 1451 Mittelschrift" panose="020B0603020202020204" pitchFamily="34" charset="0"/>
            </a:rPr>
            <a:t>SERVICE </a:t>
          </a:r>
        </a:p>
        <a:p>
          <a:pPr lvl="0" algn="ctr" defTabSz="889000">
            <a:lnSpc>
              <a:spcPct val="150000"/>
            </a:lnSpc>
            <a:spcBef>
              <a:spcPct val="0"/>
            </a:spcBef>
            <a:spcAft>
              <a:spcPct val="35000"/>
            </a:spcAft>
          </a:pPr>
          <a:r>
            <a:rPr lang="fr-FR" sz="2000" b="1" kern="1200" dirty="0" smtClean="0">
              <a:solidFill>
                <a:schemeClr val="bg1"/>
              </a:solidFill>
              <a:latin typeface="Alte DIN 1451 Mittelschrift" panose="020B0603020202020204" pitchFamily="34" charset="0"/>
            </a:rPr>
            <a:t>ET </a:t>
          </a:r>
        </a:p>
        <a:p>
          <a:pPr lvl="0" algn="ctr" defTabSz="889000">
            <a:lnSpc>
              <a:spcPct val="150000"/>
            </a:lnSpc>
            <a:spcBef>
              <a:spcPct val="0"/>
            </a:spcBef>
            <a:spcAft>
              <a:spcPct val="35000"/>
            </a:spcAft>
          </a:pPr>
          <a:r>
            <a:rPr lang="fr-FR" sz="2000" b="1" kern="1200" dirty="0" smtClean="0">
              <a:solidFill>
                <a:schemeClr val="bg1"/>
              </a:solidFill>
              <a:latin typeface="Alte DIN 1451 Mittelschrift" panose="020B0603020202020204" pitchFamily="34" charset="0"/>
            </a:rPr>
            <a:t>SERVICE CUMULÉ</a:t>
          </a:r>
          <a:endParaRPr lang="fr-FR" sz="2000" b="1" kern="1200" dirty="0">
            <a:solidFill>
              <a:schemeClr val="bg1"/>
            </a:solidFill>
            <a:latin typeface="Alte DIN 1451 Mittelschrift" panose="020B0603020202020204" pitchFamily="34" charset="0"/>
          </a:endParaRPr>
        </a:p>
      </dsp:txBody>
      <dsp:txXfrm rot="5400000">
        <a:off x="1117" y="905192"/>
        <a:ext cx="2133833" cy="2715577"/>
      </dsp:txXfrm>
    </dsp:sp>
    <dsp:sp modelId="{456B24B7-61B7-4DE3-A992-65EC9885B470}">
      <dsp:nvSpPr>
        <dsp:cNvPr id="0" name=""/>
        <dsp:cNvSpPr/>
      </dsp:nvSpPr>
      <dsp:spPr>
        <a:xfrm rot="16200000">
          <a:off x="1122398" y="1208862"/>
          <a:ext cx="4525963" cy="2108238"/>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150000"/>
            </a:lnSpc>
            <a:spcBef>
              <a:spcPct val="0"/>
            </a:spcBef>
            <a:spcAft>
              <a:spcPts val="1200"/>
            </a:spcAft>
          </a:pPr>
          <a:r>
            <a:rPr lang="fr-CA" sz="2000" b="1" kern="1200" dirty="0" smtClean="0">
              <a:solidFill>
                <a:schemeClr val="bg1"/>
              </a:solidFill>
              <a:latin typeface="Alte DIN 1451 Mittelschrift" panose="020B0603020202020204" pitchFamily="34" charset="0"/>
            </a:rPr>
            <a:t>RAPPEL PRIORITAIRE </a:t>
          </a:r>
        </a:p>
        <a:p>
          <a:pPr lvl="0" algn="ctr" defTabSz="889000">
            <a:lnSpc>
              <a:spcPct val="150000"/>
            </a:lnSpc>
            <a:spcBef>
              <a:spcPct val="0"/>
            </a:spcBef>
            <a:spcAft>
              <a:spcPct val="35000"/>
            </a:spcAft>
          </a:pPr>
          <a:r>
            <a:rPr lang="fr-CA" sz="2000" b="1" kern="1200" dirty="0" smtClean="0">
              <a:solidFill>
                <a:schemeClr val="bg1"/>
              </a:solidFill>
              <a:latin typeface="Alte DIN 1451 Mittelschrift" panose="020B0603020202020204" pitchFamily="34" charset="0"/>
            </a:rPr>
            <a:t>MAINTIEN EN EMPLOI </a:t>
          </a:r>
          <a:endParaRPr lang="fr-CA" sz="2000" b="1" kern="1200" dirty="0">
            <a:solidFill>
              <a:schemeClr val="bg1"/>
            </a:solidFill>
            <a:latin typeface="Alte DIN 1451 Mittelschrift" panose="020B0603020202020204" pitchFamily="34" charset="0"/>
          </a:endParaRPr>
        </a:p>
      </dsp:txBody>
      <dsp:txXfrm rot="5400000">
        <a:off x="2331260" y="905193"/>
        <a:ext cx="2108238" cy="2715577"/>
      </dsp:txXfrm>
    </dsp:sp>
    <dsp:sp modelId="{BDA57A6B-4FCB-4B66-826F-831E1F05D02F}">
      <dsp:nvSpPr>
        <dsp:cNvPr id="0" name=""/>
        <dsp:cNvSpPr/>
      </dsp:nvSpPr>
      <dsp:spPr>
        <a:xfrm rot="16200000">
          <a:off x="3353457" y="1217402"/>
          <a:ext cx="4525963" cy="2091157"/>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150000"/>
            </a:lnSpc>
            <a:spcBef>
              <a:spcPct val="0"/>
            </a:spcBef>
            <a:spcAft>
              <a:spcPct val="35000"/>
            </a:spcAft>
          </a:pPr>
          <a:r>
            <a:rPr lang="fr-CA" sz="2000" b="1" kern="1200" dirty="0" smtClean="0">
              <a:solidFill>
                <a:schemeClr val="bg1"/>
              </a:solidFill>
              <a:latin typeface="Alte DIN 1451 Mittelschrift" panose="020B0603020202020204" pitchFamily="34" charset="0"/>
            </a:rPr>
            <a:t>MISE</a:t>
          </a:r>
          <a:r>
            <a:rPr lang="fr-CA" sz="2000" b="1" kern="1200" baseline="0" dirty="0" smtClean="0">
              <a:solidFill>
                <a:schemeClr val="bg1"/>
              </a:solidFill>
              <a:latin typeface="Alte DIN 1451 Mittelschrift" panose="020B0603020202020204" pitchFamily="34" charset="0"/>
            </a:rPr>
            <a:t> À PIED</a:t>
          </a:r>
        </a:p>
        <a:p>
          <a:pPr lvl="0" algn="ctr" defTabSz="889000">
            <a:lnSpc>
              <a:spcPct val="150000"/>
            </a:lnSpc>
            <a:spcBef>
              <a:spcPct val="0"/>
            </a:spcBef>
            <a:spcAft>
              <a:spcPct val="35000"/>
            </a:spcAft>
          </a:pPr>
          <a:r>
            <a:rPr lang="fr-CA" sz="2000" b="1" kern="1200" baseline="0" dirty="0" smtClean="0">
              <a:solidFill>
                <a:schemeClr val="bg1"/>
              </a:solidFill>
              <a:latin typeface="Alte DIN 1451 Mittelschrift" panose="020B0603020202020204" pitchFamily="34" charset="0"/>
            </a:rPr>
            <a:t> DÉMISSION</a:t>
          </a:r>
          <a:endParaRPr lang="fr-CA" sz="2000" b="1" kern="1200" dirty="0">
            <a:solidFill>
              <a:schemeClr val="bg1"/>
            </a:solidFill>
            <a:latin typeface="Alte DIN 1451 Mittelschrift" panose="020B0603020202020204" pitchFamily="34" charset="0"/>
          </a:endParaRPr>
        </a:p>
      </dsp:txBody>
      <dsp:txXfrm rot="5400000">
        <a:off x="4570860" y="905192"/>
        <a:ext cx="2091157" cy="2715577"/>
      </dsp:txXfrm>
    </dsp:sp>
    <dsp:sp modelId="{6F1BA8B3-DA07-4836-AF0D-7814ED500ABC}">
      <dsp:nvSpPr>
        <dsp:cNvPr id="0" name=""/>
        <dsp:cNvSpPr/>
      </dsp:nvSpPr>
      <dsp:spPr>
        <a:xfrm rot="16200000">
          <a:off x="5656120" y="1190753"/>
          <a:ext cx="4525963" cy="2144456"/>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150000"/>
            </a:lnSpc>
            <a:spcBef>
              <a:spcPct val="0"/>
            </a:spcBef>
            <a:spcAft>
              <a:spcPct val="35000"/>
            </a:spcAft>
          </a:pPr>
          <a:r>
            <a:rPr lang="fr-CA" sz="2000" b="1" kern="1200" dirty="0" smtClean="0">
              <a:solidFill>
                <a:schemeClr val="bg1"/>
              </a:solidFill>
              <a:latin typeface="Alte DIN 1451 Mittelschrift" panose="020B0603020202020204" pitchFamily="34" charset="0"/>
            </a:rPr>
            <a:t>LISTE DE DISPONIBILITÉ  </a:t>
          </a:r>
        </a:p>
        <a:p>
          <a:pPr lvl="0" algn="ctr" defTabSz="889000">
            <a:lnSpc>
              <a:spcPct val="150000"/>
            </a:lnSpc>
            <a:spcBef>
              <a:spcPct val="0"/>
            </a:spcBef>
            <a:spcAft>
              <a:spcPct val="35000"/>
            </a:spcAft>
          </a:pPr>
          <a:r>
            <a:rPr lang="fr-CA" sz="2000" b="1" kern="1200" dirty="0" smtClean="0">
              <a:solidFill>
                <a:schemeClr val="bg1"/>
              </a:solidFill>
              <a:latin typeface="Alte DIN 1451 Mittelschrift" panose="020B0603020202020204" pitchFamily="34" charset="0"/>
            </a:rPr>
            <a:t>LIEN D’EMPLOI </a:t>
          </a:r>
          <a:endParaRPr lang="fr-CA" sz="2000" b="1" kern="1200" dirty="0">
            <a:solidFill>
              <a:schemeClr val="bg1"/>
            </a:solidFill>
            <a:latin typeface="Alte DIN 1451 Mittelschrift" panose="020B0603020202020204" pitchFamily="34" charset="0"/>
          </a:endParaRPr>
        </a:p>
      </dsp:txBody>
      <dsp:txXfrm rot="5400000">
        <a:off x="6846873" y="905193"/>
        <a:ext cx="2144456" cy="271557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7B190-C7BD-4394-9608-FCAAA64B912F}">
      <dsp:nvSpPr>
        <dsp:cNvPr id="0" name=""/>
        <dsp:cNvSpPr/>
      </dsp:nvSpPr>
      <dsp:spPr>
        <a:xfrm rot="5400000">
          <a:off x="4615697" y="-1868969"/>
          <a:ext cx="1518454" cy="612049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15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Durée du service auprès de la chercheuse ou du chercheur responsable (2.12)</a:t>
          </a:r>
          <a:endParaRPr lang="fr-CA" sz="2800" b="0" kern="1200" dirty="0">
            <a:solidFill>
              <a:srgbClr val="04456F"/>
            </a:solidFill>
            <a:latin typeface="Alte DIN 1451 Mittelschrift" panose="020B0603020202020204" pitchFamily="34" charset="0"/>
          </a:endParaRPr>
        </a:p>
      </dsp:txBody>
      <dsp:txXfrm rot="-5400000">
        <a:off x="2314675" y="506178"/>
        <a:ext cx="6046374" cy="1370204"/>
      </dsp:txXfrm>
    </dsp:sp>
    <dsp:sp modelId="{1C0802EB-85E5-4329-8067-72D6DB55E8E1}">
      <dsp:nvSpPr>
        <dsp:cNvPr id="0" name=""/>
        <dsp:cNvSpPr/>
      </dsp:nvSpPr>
      <dsp:spPr>
        <a:xfrm>
          <a:off x="0" y="0"/>
          <a:ext cx="2294842" cy="2380469"/>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cap="all" baseline="0" dirty="0" smtClean="0">
              <a:latin typeface="Alte DIN 1451 Mittelschrift" panose="020B0603020202020204" pitchFamily="34" charset="0"/>
            </a:rPr>
            <a:t>Service</a:t>
          </a:r>
          <a:endParaRPr lang="fr-CA" sz="2400" kern="1200" cap="all" baseline="0" dirty="0">
            <a:latin typeface="Alte DIN 1451 Mittelschrift" panose="020B0603020202020204" pitchFamily="34" charset="0"/>
          </a:endParaRPr>
        </a:p>
      </dsp:txBody>
      <dsp:txXfrm>
        <a:off x="112025" y="112025"/>
        <a:ext cx="2070792" cy="2156419"/>
      </dsp:txXfrm>
    </dsp:sp>
    <dsp:sp modelId="{A37C1A32-17A2-4D62-BF46-6B08E5F48469}">
      <dsp:nvSpPr>
        <dsp:cNvPr id="0" name=""/>
        <dsp:cNvSpPr/>
      </dsp:nvSpPr>
      <dsp:spPr>
        <a:xfrm rot="5400000">
          <a:off x="4507833" y="609073"/>
          <a:ext cx="1734155" cy="612071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150000"/>
            </a:lnSpc>
            <a:spcBef>
              <a:spcPct val="0"/>
            </a:spcBef>
            <a:spcAft>
              <a:spcPct val="15000"/>
            </a:spcAft>
            <a:buChar char="••"/>
          </a:pPr>
          <a:r>
            <a:rPr lang="fr-FR" sz="2200" b="0" kern="1200" dirty="0" smtClean="0">
              <a:solidFill>
                <a:srgbClr val="04456F"/>
              </a:solidFill>
              <a:latin typeface="Alte DIN 1451 Mittelschrift" panose="020B0603020202020204" pitchFamily="34" charset="0"/>
            </a:rPr>
            <a:t>Durée du service auprès de l’Employeur par une professionnelle ou un professionnel de recherche </a:t>
          </a:r>
          <a:r>
            <a:rPr lang="fr-CA" sz="2200" kern="1200" dirty="0" smtClean="0">
              <a:solidFill>
                <a:srgbClr val="04456F"/>
              </a:solidFill>
              <a:latin typeface="Alte DIN 1451 Mittelschrift" panose="020B0603020202020204" pitchFamily="34" charset="0"/>
            </a:rPr>
            <a:t>(2.13)</a:t>
          </a:r>
          <a:endParaRPr lang="fr-CA" sz="2800" kern="1200" dirty="0">
            <a:solidFill>
              <a:srgbClr val="04456F"/>
            </a:solidFill>
            <a:latin typeface="Alte DIN 1451 Mittelschrift" panose="020B0603020202020204" pitchFamily="34" charset="0"/>
          </a:endParaRPr>
        </a:p>
      </dsp:txBody>
      <dsp:txXfrm rot="-5400000">
        <a:off x="2314553" y="2887007"/>
        <a:ext cx="6036062" cy="1564847"/>
      </dsp:txXfrm>
    </dsp:sp>
    <dsp:sp modelId="{4AA2C5D2-B7AE-4975-A664-A7A68A4132A4}">
      <dsp:nvSpPr>
        <dsp:cNvPr id="0" name=""/>
        <dsp:cNvSpPr/>
      </dsp:nvSpPr>
      <dsp:spPr>
        <a:xfrm>
          <a:off x="0" y="2504293"/>
          <a:ext cx="2294842" cy="2218201"/>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cap="all" baseline="0" dirty="0" smtClean="0">
              <a:latin typeface="Alte DIN 1451 Mittelschrift" panose="020B0603020202020204" pitchFamily="34" charset="0"/>
            </a:rPr>
            <a:t> Service cumulé</a:t>
          </a:r>
          <a:endParaRPr lang="fr-CA" sz="2400" kern="1200" cap="all" baseline="0" dirty="0">
            <a:latin typeface="Alte DIN 1451 Mittelschrift" panose="020B0603020202020204" pitchFamily="34" charset="0"/>
          </a:endParaRPr>
        </a:p>
      </dsp:txBody>
      <dsp:txXfrm>
        <a:off x="108284" y="2612577"/>
        <a:ext cx="2078274" cy="2001633"/>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7720" y="985753"/>
          <a:ext cx="2497064" cy="291764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58420" rIns="163576" bIns="58420" numCol="1" spcCol="1270" anchor="ctr" anchorCtr="0">
          <a:noAutofit/>
        </a:bodyPr>
        <a:lstStyle/>
        <a:p>
          <a:pPr lvl="0" algn="ctr" defTabSz="1022350">
            <a:lnSpc>
              <a:spcPct val="150000"/>
            </a:lnSpc>
            <a:spcBef>
              <a:spcPct val="0"/>
            </a:spcBef>
            <a:spcAft>
              <a:spcPct val="35000"/>
            </a:spcAft>
          </a:pPr>
          <a:r>
            <a:rPr lang="fr-CA" sz="2300" kern="1200" dirty="0" smtClean="0">
              <a:solidFill>
                <a:srgbClr val="04456F"/>
              </a:solidFill>
              <a:latin typeface="Alte DIN 1451 Mittelschrift" panose="020B0603020202020204" pitchFamily="34" charset="0"/>
            </a:rPr>
            <a:t>RAPPEL PRIORITAIRE</a:t>
          </a:r>
        </a:p>
        <a:p>
          <a:pPr lvl="0" algn="ctr" defTabSz="1022350">
            <a:lnSpc>
              <a:spcPct val="150000"/>
            </a:lnSpc>
            <a:spcBef>
              <a:spcPct val="0"/>
            </a:spcBef>
            <a:spcAft>
              <a:spcPct val="35000"/>
            </a:spcAft>
          </a:pPr>
          <a:r>
            <a:rPr lang="fr-CA" sz="2300" kern="1200" dirty="0" smtClean="0">
              <a:solidFill>
                <a:srgbClr val="04456F"/>
              </a:solidFill>
              <a:latin typeface="Alte DIN 1451 Mittelschrift" panose="020B0603020202020204" pitchFamily="34" charset="0"/>
            </a:rPr>
            <a:t> MAINTIEN EN EMPLOI</a:t>
          </a:r>
        </a:p>
        <a:p>
          <a:pPr lvl="0" algn="ctr" defTabSz="1022350">
            <a:lnSpc>
              <a:spcPct val="150000"/>
            </a:lnSpc>
            <a:spcBef>
              <a:spcPct val="0"/>
            </a:spcBef>
            <a:spcAft>
              <a:spcPct val="35000"/>
            </a:spcAft>
          </a:pPr>
          <a:r>
            <a:rPr lang="fr-CA" sz="2300" kern="1200" dirty="0" smtClean="0">
              <a:solidFill>
                <a:srgbClr val="04456F"/>
              </a:solidFill>
              <a:latin typeface="Alte DIN 1451 Mittelschrift" panose="020B0603020202020204" pitchFamily="34" charset="0"/>
            </a:rPr>
            <a:t>(Art. 10)</a:t>
          </a:r>
          <a:endParaRPr lang="fr-CA" sz="2300" kern="1200" dirty="0">
            <a:solidFill>
              <a:srgbClr val="04456F"/>
            </a:solidFill>
            <a:latin typeface="Alte DIN 1451 Mittelschrift" panose="020B0603020202020204" pitchFamily="34" charset="0"/>
          </a:endParaRPr>
        </a:p>
      </dsp:txBody>
      <dsp:txXfrm>
        <a:off x="7720" y="985753"/>
        <a:ext cx="2497064" cy="2917647"/>
      </dsp:txXfrm>
    </dsp:sp>
    <dsp:sp modelId="{4E392A72-E80E-4DEF-A9D1-79E78C8BC49E}">
      <dsp:nvSpPr>
        <dsp:cNvPr id="0" name=""/>
        <dsp:cNvSpPr/>
      </dsp:nvSpPr>
      <dsp:spPr>
        <a:xfrm>
          <a:off x="2261837" y="4771"/>
          <a:ext cx="352287" cy="4881231"/>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B921A-5978-4984-A35F-B6FDBC406E45}">
      <dsp:nvSpPr>
        <dsp:cNvPr id="0" name=""/>
        <dsp:cNvSpPr/>
      </dsp:nvSpPr>
      <dsp:spPr>
        <a:xfrm>
          <a:off x="2786279" y="4771"/>
          <a:ext cx="7444611" cy="4881231"/>
        </a:xfrm>
        <a:prstGeom prst="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228600" lvl="1" indent="-228600" algn="l" defTabSz="977900">
            <a:lnSpc>
              <a:spcPct val="150000"/>
            </a:lnSpc>
            <a:spcBef>
              <a:spcPct val="0"/>
            </a:spcBef>
            <a:spcAft>
              <a:spcPct val="15000"/>
            </a:spcAft>
            <a:buChar char="••"/>
          </a:pPr>
          <a:r>
            <a:rPr lang="fr-CA" sz="2200" kern="1200" dirty="0" smtClean="0">
              <a:latin typeface="Alte DIN 1451 Mittelschrift" panose="020B0603020202020204" pitchFamily="34" charset="0"/>
            </a:rPr>
            <a:t>La personne professionnelle inscrite sur la liste de disponibilité est rappelée en priorité au travail </a:t>
          </a:r>
          <a:br>
            <a:rPr lang="fr-CA" sz="2200" kern="1200" dirty="0" smtClean="0">
              <a:latin typeface="Alte DIN 1451 Mittelschrift" panose="020B0603020202020204" pitchFamily="34" charset="0"/>
            </a:rPr>
          </a:br>
          <a:r>
            <a:rPr lang="fr-CA" sz="2200" kern="1200" dirty="0" smtClean="0">
              <a:latin typeface="Alte DIN 1451 Mittelschrift" panose="020B0603020202020204" pitchFamily="34" charset="0"/>
            </a:rPr>
            <a:t>lorsque le dernier chercheur ou chercheuse a de nouveau du travail à lui offrir. </a:t>
          </a:r>
          <a:endParaRPr lang="fr-CA" sz="2200" kern="1200" dirty="0">
            <a:latin typeface="Alte DIN 1451 Mittelschrift" panose="020B0603020202020204" pitchFamily="34" charset="0"/>
          </a:endParaRPr>
        </a:p>
        <a:p>
          <a:pPr marL="228600" lvl="1" indent="-228600" algn="l" defTabSz="977900">
            <a:lnSpc>
              <a:spcPct val="150000"/>
            </a:lnSpc>
            <a:spcBef>
              <a:spcPct val="0"/>
            </a:spcBef>
            <a:spcAft>
              <a:spcPct val="15000"/>
            </a:spcAft>
            <a:buChar char="••"/>
          </a:pPr>
          <a:r>
            <a:rPr lang="fr-CA" sz="2200" kern="1200" dirty="0" smtClean="0">
              <a:latin typeface="Alte DIN 1451 Mittelschrift" panose="020B0603020202020204" pitchFamily="34" charset="0"/>
            </a:rPr>
            <a:t>Si le projet de recherche a changé significativement, </a:t>
          </a:r>
          <a:br>
            <a:rPr lang="fr-CA" sz="2200" kern="1200" dirty="0" smtClean="0">
              <a:latin typeface="Alte DIN 1451 Mittelschrift" panose="020B0603020202020204" pitchFamily="34" charset="0"/>
            </a:rPr>
          </a:br>
          <a:r>
            <a:rPr lang="fr-CA" sz="2200" kern="1200" dirty="0" smtClean="0">
              <a:latin typeface="Alte DIN 1451 Mittelschrift" panose="020B0603020202020204" pitchFamily="34" charset="0"/>
            </a:rPr>
            <a:t>le rappel prioritaire s’exerce en autant que la </a:t>
          </a:r>
          <a:br>
            <a:rPr lang="fr-CA" sz="2200" kern="1200" dirty="0" smtClean="0">
              <a:latin typeface="Alte DIN 1451 Mittelschrift" panose="020B0603020202020204" pitchFamily="34" charset="0"/>
            </a:rPr>
          </a:br>
          <a:r>
            <a:rPr lang="fr-CA" sz="2200" kern="1200" dirty="0" smtClean="0">
              <a:latin typeface="Alte DIN 1451 Mittelschrift" panose="020B0603020202020204" pitchFamily="34" charset="0"/>
            </a:rPr>
            <a:t>personne professionnelle réponde aux exigences du projet modifié.</a:t>
          </a:r>
          <a:endParaRPr lang="fr-CA" sz="2200" kern="1200" dirty="0">
            <a:latin typeface="Alte DIN 1451 Mittelschrift" panose="020B0603020202020204" pitchFamily="34" charset="0"/>
          </a:endParaRPr>
        </a:p>
      </dsp:txBody>
      <dsp:txXfrm>
        <a:off x="2786279" y="4771"/>
        <a:ext cx="7444611" cy="488123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176745" y="955823"/>
          <a:ext cx="2161045" cy="28815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58420" rIns="163576" bIns="58420" numCol="1" spcCol="1270" anchor="ctr" anchorCtr="0">
          <a:noAutofit/>
        </a:bodyPr>
        <a:lstStyle/>
        <a:p>
          <a:pPr lvl="0" algn="ctr" defTabSz="1022350">
            <a:lnSpc>
              <a:spcPct val="100000"/>
            </a:lnSpc>
            <a:spcBef>
              <a:spcPct val="0"/>
            </a:spcBef>
            <a:spcAft>
              <a:spcPct val="35000"/>
            </a:spcAft>
          </a:pPr>
          <a:r>
            <a:rPr lang="fr-CA" sz="2300" kern="1200" dirty="0" smtClean="0">
              <a:solidFill>
                <a:srgbClr val="04456F"/>
              </a:solidFill>
              <a:latin typeface="Alte DIN 1451 Mittelschrift" panose="020B0603020202020204" pitchFamily="34" charset="0"/>
            </a:rPr>
            <a:t>MISE À PIED</a:t>
          </a:r>
        </a:p>
        <a:p>
          <a:pPr lvl="0" algn="ctr" defTabSz="1022350">
            <a:lnSpc>
              <a:spcPct val="100000"/>
            </a:lnSpc>
            <a:spcBef>
              <a:spcPct val="0"/>
            </a:spcBef>
            <a:spcAft>
              <a:spcPct val="35000"/>
            </a:spcAft>
          </a:pPr>
          <a:r>
            <a:rPr lang="fr-CA" sz="2300" kern="1200" dirty="0" smtClean="0">
              <a:solidFill>
                <a:srgbClr val="04456F"/>
              </a:solidFill>
              <a:latin typeface="Alte DIN 1451 Mittelschrift" panose="020B0603020202020204" pitchFamily="34" charset="0"/>
            </a:rPr>
            <a:t>DÉMISSION</a:t>
          </a:r>
        </a:p>
        <a:p>
          <a:pPr lvl="0" algn="ctr" defTabSz="1022350">
            <a:lnSpc>
              <a:spcPct val="100000"/>
            </a:lnSpc>
            <a:spcBef>
              <a:spcPct val="0"/>
            </a:spcBef>
            <a:spcAft>
              <a:spcPct val="35000"/>
            </a:spcAft>
          </a:pPr>
          <a:r>
            <a:rPr lang="fr-CA" sz="2300" kern="1200" dirty="0" smtClean="0">
              <a:solidFill>
                <a:srgbClr val="04456F"/>
              </a:solidFill>
              <a:latin typeface="Alte DIN 1451 Mittelschrift" panose="020B0603020202020204" pitchFamily="34" charset="0"/>
            </a:rPr>
            <a:t>(Art. 11)                     </a:t>
          </a:r>
        </a:p>
      </dsp:txBody>
      <dsp:txXfrm>
        <a:off x="176745" y="955823"/>
        <a:ext cx="2161045" cy="2881515"/>
      </dsp:txXfrm>
    </dsp:sp>
    <dsp:sp modelId="{4E392A72-E80E-4DEF-A9D1-79E78C8BC49E}">
      <dsp:nvSpPr>
        <dsp:cNvPr id="0" name=""/>
        <dsp:cNvSpPr/>
      </dsp:nvSpPr>
      <dsp:spPr>
        <a:xfrm>
          <a:off x="2102024" y="4771"/>
          <a:ext cx="680643" cy="4881231"/>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B921A-5978-4984-A35F-B6FDBC406E45}">
      <dsp:nvSpPr>
        <dsp:cNvPr id="0" name=""/>
        <dsp:cNvSpPr/>
      </dsp:nvSpPr>
      <dsp:spPr>
        <a:xfrm>
          <a:off x="2971959" y="0"/>
          <a:ext cx="8203072" cy="4881231"/>
        </a:xfrm>
        <a:prstGeom prst="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l" defTabSz="889000">
            <a:lnSpc>
              <a:spcPct val="100000"/>
            </a:lnSpc>
            <a:spcBef>
              <a:spcPct val="0"/>
            </a:spcBef>
            <a:spcAft>
              <a:spcPts val="1200"/>
            </a:spcAft>
            <a:buChar char="••"/>
          </a:pPr>
          <a:r>
            <a:rPr lang="fr-CA" sz="2000" kern="1200" dirty="0" smtClean="0">
              <a:latin typeface="Alte DIN 1451 Mittelschrift" panose="020B0603020202020204" pitchFamily="34" charset="0"/>
            </a:rPr>
            <a:t>Une mise à pied est possible pour une cause juste et suffisante</a:t>
          </a:r>
          <a:endParaRPr lang="fr-CA" sz="2000" kern="1200" dirty="0">
            <a:latin typeface="Alte DIN 1451 Mittelschrift" panose="020B0603020202020204" pitchFamily="34" charset="0"/>
          </a:endParaRPr>
        </a:p>
        <a:p>
          <a:pPr marL="228600" lvl="1" indent="-228600" algn="l" defTabSz="889000">
            <a:lnSpc>
              <a:spcPct val="100000"/>
            </a:lnSpc>
            <a:spcBef>
              <a:spcPct val="0"/>
            </a:spcBef>
            <a:spcAft>
              <a:spcPts val="1200"/>
            </a:spcAft>
            <a:buChar char="••"/>
          </a:pPr>
          <a:r>
            <a:rPr lang="fr-CA" sz="2000" kern="1200" dirty="0" smtClean="0">
              <a:latin typeface="Alte DIN 1451 Mittelschrift" panose="020B0603020202020204" pitchFamily="34" charset="0"/>
            </a:rPr>
            <a:t>La personne identifiée lors d’une mise à pied est habituellement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celle ayant le moins de service cumulé parmi les personnes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travaillant auprès de la chercheuse ou du chercheur</a:t>
          </a:r>
          <a:endParaRPr lang="fr-CA" sz="2000" kern="1200" dirty="0">
            <a:latin typeface="Alte DIN 1451 Mittelschrift" panose="020B0603020202020204" pitchFamily="34" charset="0"/>
          </a:endParaRPr>
        </a:p>
        <a:p>
          <a:pPr marL="228600" lvl="1" indent="-228600" algn="l" defTabSz="889000">
            <a:lnSpc>
              <a:spcPct val="100000"/>
            </a:lnSpc>
            <a:spcBef>
              <a:spcPct val="0"/>
            </a:spcBef>
            <a:spcAft>
              <a:spcPts val="1200"/>
            </a:spcAft>
            <a:buChar char="••"/>
          </a:pPr>
          <a:r>
            <a:rPr lang="fr-CA" sz="2000" kern="1200" dirty="0" smtClean="0">
              <a:latin typeface="Alte DIN 1451 Mittelschrift" panose="020B0603020202020204" pitchFamily="34" charset="0"/>
            </a:rPr>
            <a:t>De plus, la personne ayant le moins de service peut être maintenue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au travail lorsque ses habiletés, ses connaissances sont nécessaires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au maintien des activités de recherche et que la personne plus ancienne ne peut les accomplir après une formation ou un coaching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de 35 heures</a:t>
          </a:r>
          <a:endParaRPr lang="fr-CA" sz="2000" kern="1200" dirty="0">
            <a:latin typeface="Alte DIN 1451 Mittelschrift" panose="020B0603020202020204" pitchFamily="34" charset="0"/>
          </a:endParaRPr>
        </a:p>
        <a:p>
          <a:pPr marL="228600" lvl="1" indent="-228600" algn="l" defTabSz="889000">
            <a:lnSpc>
              <a:spcPct val="100000"/>
            </a:lnSpc>
            <a:spcBef>
              <a:spcPct val="0"/>
            </a:spcBef>
            <a:spcAft>
              <a:spcPts val="1200"/>
            </a:spcAft>
            <a:buChar char="••"/>
          </a:pPr>
          <a:r>
            <a:rPr lang="fr-CA" sz="2000" kern="1200" dirty="0" smtClean="0">
              <a:latin typeface="Alte DIN 1451 Mittelschrift" panose="020B0603020202020204" pitchFamily="34" charset="0"/>
            </a:rPr>
            <a:t>Le délai de mise à pied est balisé en fonction du service cumulé et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se situe entre une et douze semaines*</a:t>
          </a:r>
          <a:endParaRPr lang="fr-CA" sz="2000" kern="1200" dirty="0">
            <a:latin typeface="Alte DIN 1451 Mittelschrift" panose="020B0603020202020204" pitchFamily="34" charset="0"/>
          </a:endParaRPr>
        </a:p>
        <a:p>
          <a:pPr marL="228600" lvl="1" indent="-228600" algn="l" defTabSz="889000">
            <a:lnSpc>
              <a:spcPct val="100000"/>
            </a:lnSpc>
            <a:spcBef>
              <a:spcPct val="0"/>
            </a:spcBef>
            <a:spcAft>
              <a:spcPts val="1200"/>
            </a:spcAft>
            <a:buChar char="••"/>
          </a:pPr>
          <a:r>
            <a:rPr lang="fr-CA" sz="2000" kern="1200" dirty="0" smtClean="0">
              <a:latin typeface="Alte DIN 1451 Mittelschrift" panose="020B0603020202020204" pitchFamily="34" charset="0"/>
            </a:rPr>
            <a:t>Lors d’une démission, un avis écrit d’au moins 14 jours est adressé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à la chercheuse ou au chercheur (</a:t>
          </a:r>
          <a:r>
            <a:rPr lang="fr-CA" sz="2000" kern="1200" dirty="0" smtClean="0">
              <a:solidFill>
                <a:srgbClr val="FF0000"/>
              </a:solidFill>
              <a:latin typeface="Alte DIN 1451 Mittelschrift" panose="020B0603020202020204" pitchFamily="34" charset="0"/>
            </a:rPr>
            <a:t>!!!</a:t>
          </a:r>
          <a:r>
            <a:rPr lang="fr-CA" sz="2000" kern="1200" dirty="0" smtClean="0">
              <a:latin typeface="Alte DIN 1451 Mittelschrift" panose="020B0603020202020204" pitchFamily="34" charset="0"/>
            </a:rPr>
            <a:t>)</a:t>
          </a:r>
          <a:endParaRPr lang="fr-CA" sz="2000" kern="1200" dirty="0">
            <a:latin typeface="Alte DIN 1451 Mittelschrift" panose="020B0603020202020204" pitchFamily="34" charset="0"/>
          </a:endParaRPr>
        </a:p>
      </dsp:txBody>
      <dsp:txXfrm>
        <a:off x="2971959" y="0"/>
        <a:ext cx="8203072" cy="4881231"/>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5142" y="1459476"/>
          <a:ext cx="2861657" cy="1608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58420" rIns="163576" bIns="58420" numCol="1" spcCol="1270" anchor="ctr" anchorCtr="0">
          <a:noAutofit/>
        </a:bodyPr>
        <a:lstStyle/>
        <a:p>
          <a:pPr lvl="0" algn="ctr" defTabSz="1022350">
            <a:lnSpc>
              <a:spcPct val="90000"/>
            </a:lnSpc>
            <a:spcBef>
              <a:spcPct val="0"/>
            </a:spcBef>
            <a:spcAft>
              <a:spcPct val="35000"/>
            </a:spcAft>
          </a:pPr>
          <a:r>
            <a:rPr lang="fr-CA" sz="2300" kern="1200" dirty="0" smtClean="0">
              <a:solidFill>
                <a:srgbClr val="04456F"/>
              </a:solidFill>
              <a:latin typeface="Alte DIN 1451 Mittelschrift" panose="020B0603020202020204" pitchFamily="34" charset="0"/>
            </a:rPr>
            <a:t>LISTE DE DISPONIBILITÉ</a:t>
          </a:r>
        </a:p>
        <a:p>
          <a:pPr lvl="0" algn="ctr" defTabSz="1022350">
            <a:lnSpc>
              <a:spcPct val="90000"/>
            </a:lnSpc>
            <a:spcBef>
              <a:spcPct val="0"/>
            </a:spcBef>
            <a:spcAft>
              <a:spcPct val="35000"/>
            </a:spcAft>
          </a:pPr>
          <a:r>
            <a:rPr lang="fr-CA" sz="2300" kern="1200" dirty="0" smtClean="0">
              <a:solidFill>
                <a:srgbClr val="04456F"/>
              </a:solidFill>
              <a:latin typeface="Alte DIN 1451 Mittelschrift" panose="020B0603020202020204" pitchFamily="34" charset="0"/>
            </a:rPr>
            <a:t>LIEN D’EMPLOI</a:t>
          </a:r>
        </a:p>
        <a:p>
          <a:pPr lvl="0" algn="ctr" defTabSz="1022350">
            <a:lnSpc>
              <a:spcPct val="90000"/>
            </a:lnSpc>
            <a:spcBef>
              <a:spcPct val="0"/>
            </a:spcBef>
            <a:spcAft>
              <a:spcPct val="35000"/>
            </a:spcAft>
          </a:pPr>
          <a:r>
            <a:rPr lang="fr-CA" sz="2300" kern="1200" dirty="0" smtClean="0">
              <a:solidFill>
                <a:srgbClr val="04456F"/>
              </a:solidFill>
              <a:latin typeface="Alte DIN 1451 Mittelschrift" panose="020B0603020202020204" pitchFamily="34" charset="0"/>
            </a:rPr>
            <a:t>(Art. 12)</a:t>
          </a:r>
          <a:endParaRPr lang="fr-CA" sz="2300" kern="1200" dirty="0">
            <a:solidFill>
              <a:srgbClr val="04456F"/>
            </a:solidFill>
            <a:latin typeface="Alte DIN 1451 Mittelschrift" panose="020B0603020202020204" pitchFamily="34" charset="0"/>
          </a:endParaRPr>
        </a:p>
      </dsp:txBody>
      <dsp:txXfrm>
        <a:off x="5142" y="1459476"/>
        <a:ext cx="2861657" cy="1608750"/>
      </dsp:txXfrm>
    </dsp:sp>
    <dsp:sp modelId="{4E392A72-E80E-4DEF-A9D1-79E78C8BC49E}">
      <dsp:nvSpPr>
        <dsp:cNvPr id="0" name=""/>
        <dsp:cNvSpPr/>
      </dsp:nvSpPr>
      <dsp:spPr>
        <a:xfrm>
          <a:off x="2663002" y="585458"/>
          <a:ext cx="455598" cy="362158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B921A-5978-4984-A35F-B6FDBC406E45}">
      <dsp:nvSpPr>
        <dsp:cNvPr id="0" name=""/>
        <dsp:cNvSpPr/>
      </dsp:nvSpPr>
      <dsp:spPr>
        <a:xfrm>
          <a:off x="3285841" y="701722"/>
          <a:ext cx="6721195" cy="3417306"/>
        </a:xfrm>
        <a:prstGeom prst="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28600" lvl="1" indent="-228600" algn="l" defTabSz="1022350">
            <a:lnSpc>
              <a:spcPct val="100000"/>
            </a:lnSpc>
            <a:spcBef>
              <a:spcPct val="0"/>
            </a:spcBef>
            <a:spcAft>
              <a:spcPts val="1200"/>
            </a:spcAft>
            <a:buChar char="••"/>
          </a:pPr>
          <a:r>
            <a:rPr lang="fr-CA" sz="2300" kern="1200" dirty="0" smtClean="0">
              <a:latin typeface="Alte DIN 1451 Mittelschrift" panose="020B0603020202020204" pitchFamily="34" charset="0"/>
            </a:rPr>
            <a:t>Inscription sur la liste de disponibilité après plus de 180 jours de service cumulé, suite à une mise à pied</a:t>
          </a:r>
          <a:endParaRPr lang="fr-CA" sz="2300" kern="1200" dirty="0">
            <a:latin typeface="Alte DIN 1451 Mittelschrift" panose="020B0603020202020204" pitchFamily="34" charset="0"/>
          </a:endParaRPr>
        </a:p>
        <a:p>
          <a:pPr marL="228600" lvl="1" indent="-228600" algn="l" defTabSz="1022350">
            <a:lnSpc>
              <a:spcPct val="100000"/>
            </a:lnSpc>
            <a:spcBef>
              <a:spcPct val="0"/>
            </a:spcBef>
            <a:spcAft>
              <a:spcPts val="1200"/>
            </a:spcAft>
            <a:buChar char="••"/>
          </a:pPr>
          <a:r>
            <a:rPr lang="fr-CA" sz="2300" kern="1200" dirty="0" smtClean="0">
              <a:latin typeface="Alte DIN 1451 Mittelschrift" panose="020B0603020202020204" pitchFamily="34" charset="0"/>
            </a:rPr>
            <a:t>La durée maximale de séjour sur la liste de disponibilité est de 2 ans</a:t>
          </a:r>
          <a:endParaRPr lang="fr-CA" sz="2300" kern="1200" dirty="0">
            <a:latin typeface="Alte DIN 1451 Mittelschrift" panose="020B0603020202020204" pitchFamily="34" charset="0"/>
          </a:endParaRPr>
        </a:p>
        <a:p>
          <a:pPr marL="228600" lvl="1" indent="-228600" algn="l" defTabSz="1022350">
            <a:lnSpc>
              <a:spcPct val="100000"/>
            </a:lnSpc>
            <a:spcBef>
              <a:spcPct val="0"/>
            </a:spcBef>
            <a:spcAft>
              <a:spcPts val="1200"/>
            </a:spcAft>
            <a:buChar char="••"/>
          </a:pPr>
          <a:r>
            <a:rPr lang="fr-CA" sz="2300" kern="1200" dirty="0" smtClean="0">
              <a:latin typeface="Alte DIN 1451 Mittelschrift" panose="020B0603020202020204" pitchFamily="34" charset="0"/>
            </a:rPr>
            <a:t>Après cette période de 2 ans, il y a rupture de lien d’emploi si la personne professionnelle n’exerce  plus  aucun emploi chez l’Employeur</a:t>
          </a:r>
          <a:endParaRPr lang="fr-CA" sz="2300" kern="1200" dirty="0">
            <a:latin typeface="Alte DIN 1451 Mittelschrift" panose="020B0603020202020204" pitchFamily="34" charset="0"/>
          </a:endParaRPr>
        </a:p>
      </dsp:txBody>
      <dsp:txXfrm>
        <a:off x="3285841" y="701722"/>
        <a:ext cx="6721195" cy="341730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D751B-120A-4CFB-AFCA-D6C1A3C54FDD}">
      <dsp:nvSpPr>
        <dsp:cNvPr id="0" name=""/>
        <dsp:cNvSpPr/>
      </dsp:nvSpPr>
      <dsp:spPr>
        <a:xfrm rot="5400000">
          <a:off x="5922934" y="-3015314"/>
          <a:ext cx="2308092" cy="847506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fr-CA" sz="2000" kern="1200" dirty="0" smtClean="0">
              <a:solidFill>
                <a:srgbClr val="21407A"/>
              </a:solidFill>
              <a:latin typeface="Alte DIN 1451 Mittelschrift" panose="020B0603020202020204" pitchFamily="34" charset="0"/>
            </a:rPr>
            <a:t>L’horaire de travail est réparti sur 5 jours de 7 heures pour une personne professionnelle à temps complet, soit 35 heures par semaine (13.1 à 13.3).</a:t>
          </a:r>
          <a:endParaRPr lang="fr-CA" sz="2000" kern="1200" dirty="0">
            <a:solidFill>
              <a:srgbClr val="21407A"/>
            </a:solidFill>
            <a:latin typeface="Alte DIN 1451 Mittelschrift" panose="020B0603020202020204" pitchFamily="34" charset="0"/>
          </a:endParaRPr>
        </a:p>
        <a:p>
          <a:pPr marL="228600" lvl="1" indent="-228600" algn="l" defTabSz="889000">
            <a:lnSpc>
              <a:spcPct val="90000"/>
            </a:lnSpc>
            <a:spcBef>
              <a:spcPct val="0"/>
            </a:spcBef>
            <a:spcAft>
              <a:spcPct val="15000"/>
            </a:spcAft>
            <a:buChar char="••"/>
          </a:pPr>
          <a:r>
            <a:rPr lang="fr-CA" sz="2000" kern="1200" dirty="0" smtClean="0">
              <a:solidFill>
                <a:srgbClr val="21407A"/>
              </a:solidFill>
              <a:latin typeface="Alte DIN 1451 Mittelschrift" panose="020B0603020202020204" pitchFamily="34" charset="0"/>
            </a:rPr>
            <a:t>Le nombre d’heures travaillées de façon habituelle par période de paye est inscrit sur le document d’embauche (13.4).</a:t>
          </a:r>
          <a:endParaRPr lang="fr-CA" sz="2000" kern="1200" dirty="0">
            <a:solidFill>
              <a:srgbClr val="21407A"/>
            </a:solidFill>
            <a:latin typeface="Alte DIN 1451 Mittelschrift" panose="020B0603020202020204" pitchFamily="34" charset="0"/>
          </a:endParaRPr>
        </a:p>
        <a:p>
          <a:pPr marL="228600" lvl="1" indent="-228600" algn="l" defTabSz="889000">
            <a:lnSpc>
              <a:spcPct val="90000"/>
            </a:lnSpc>
            <a:spcBef>
              <a:spcPct val="0"/>
            </a:spcBef>
            <a:spcAft>
              <a:spcPct val="15000"/>
            </a:spcAft>
            <a:buChar char="••"/>
          </a:pPr>
          <a:r>
            <a:rPr lang="fr-CA" sz="2000" kern="1200" dirty="0" smtClean="0">
              <a:solidFill>
                <a:srgbClr val="21407A"/>
              </a:solidFill>
              <a:latin typeface="Alte DIN 1451 Mittelschrift" panose="020B0603020202020204" pitchFamily="34" charset="0"/>
            </a:rPr>
            <a:t>L’horaire peut-être modulé en fonction des besoins de la recherche et du service (13.5).</a:t>
          </a:r>
          <a:endParaRPr lang="fr-CA" sz="2000" kern="1200" dirty="0">
            <a:solidFill>
              <a:srgbClr val="21407A"/>
            </a:solidFill>
            <a:latin typeface="Alte DIN 1451 Mittelschrift" panose="020B0603020202020204" pitchFamily="34" charset="0"/>
          </a:endParaRPr>
        </a:p>
      </dsp:txBody>
      <dsp:txXfrm rot="-5400000">
        <a:off x="2839449" y="180843"/>
        <a:ext cx="8362391" cy="2082748"/>
      </dsp:txXfrm>
    </dsp:sp>
    <dsp:sp modelId="{D291A527-8B2A-4D67-AF03-0ACDDF18BCA1}">
      <dsp:nvSpPr>
        <dsp:cNvPr id="0" name=""/>
        <dsp:cNvSpPr/>
      </dsp:nvSpPr>
      <dsp:spPr>
        <a:xfrm>
          <a:off x="0" y="0"/>
          <a:ext cx="3015268" cy="2472943"/>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dirty="0" smtClean="0">
              <a:latin typeface="Alte DIN 1451 Mittelschrift" panose="020B0603020202020204" pitchFamily="34" charset="0"/>
            </a:rPr>
            <a:t>HORAIRE  DE TRAVAIL</a:t>
          </a:r>
        </a:p>
      </dsp:txBody>
      <dsp:txXfrm>
        <a:off x="120719" y="120719"/>
        <a:ext cx="2773830" cy="2231505"/>
      </dsp:txXfrm>
    </dsp:sp>
    <dsp:sp modelId="{3B0F1D3C-6E3E-49C4-86B9-DD6E0A808570}">
      <dsp:nvSpPr>
        <dsp:cNvPr id="0" name=""/>
        <dsp:cNvSpPr/>
      </dsp:nvSpPr>
      <dsp:spPr>
        <a:xfrm rot="5400000">
          <a:off x="6202298" y="-457027"/>
          <a:ext cx="1786009" cy="84890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228600" lvl="1" indent="-228600" algn="l" defTabSz="889000">
            <a:lnSpc>
              <a:spcPct val="90000"/>
            </a:lnSpc>
            <a:spcBef>
              <a:spcPct val="0"/>
            </a:spcBef>
            <a:spcAft>
              <a:spcPct val="15000"/>
            </a:spcAft>
            <a:buChar char="••"/>
          </a:pPr>
          <a:r>
            <a:rPr lang="fr-CA" sz="2000" kern="1200" dirty="0" smtClean="0">
              <a:solidFill>
                <a:srgbClr val="04456F"/>
              </a:solidFill>
              <a:latin typeface="Alte DIN 1451 Mittelschrift" panose="020B0603020202020204" pitchFamily="34" charset="0"/>
            </a:rPr>
            <a:t>Tout travail supplémentaire est demandé par la chercheuse ou le chercheur (14.1).</a:t>
          </a:r>
          <a:endParaRPr lang="fr-CA" sz="2000" kern="1200" dirty="0">
            <a:solidFill>
              <a:srgbClr val="04456F"/>
            </a:solidFill>
            <a:latin typeface="Alte DIN 1451 Mittelschrift" panose="020B0603020202020204" pitchFamily="34" charset="0"/>
          </a:endParaRPr>
        </a:p>
        <a:p>
          <a:pPr marL="228600" lvl="1" indent="-228600" algn="l" defTabSz="889000">
            <a:lnSpc>
              <a:spcPct val="90000"/>
            </a:lnSpc>
            <a:spcBef>
              <a:spcPct val="0"/>
            </a:spcBef>
            <a:spcAft>
              <a:spcPct val="15000"/>
            </a:spcAft>
            <a:buChar char="••"/>
          </a:pPr>
          <a:r>
            <a:rPr lang="fr-CA" sz="2000" kern="1200" dirty="0" smtClean="0">
              <a:solidFill>
                <a:srgbClr val="04456F"/>
              </a:solidFill>
              <a:latin typeface="Alte DIN 1451 Mittelschrift" panose="020B0603020202020204" pitchFamily="34" charset="0"/>
            </a:rPr>
            <a:t>Entre 35 et 40h = congé payé 1X salaire horaire; </a:t>
          </a:r>
          <a:br>
            <a:rPr lang="fr-CA" sz="2000" kern="1200" dirty="0" smtClean="0">
              <a:solidFill>
                <a:srgbClr val="04456F"/>
              </a:solidFill>
              <a:latin typeface="Alte DIN 1451 Mittelschrift" panose="020B0603020202020204" pitchFamily="34" charset="0"/>
            </a:rPr>
          </a:br>
          <a:r>
            <a:rPr lang="fr-CA" sz="2000" kern="1200" dirty="0" smtClean="0">
              <a:solidFill>
                <a:srgbClr val="04456F"/>
              </a:solidFill>
              <a:latin typeface="Alte DIN 1451 Mittelschrift" panose="020B0603020202020204" pitchFamily="34" charset="0"/>
            </a:rPr>
            <a:t>Plus de 40h = congé payé 1.5X salaire horaire (14.2).</a:t>
          </a:r>
          <a:endParaRPr lang="fr-CA" sz="2000" kern="1200" dirty="0">
            <a:solidFill>
              <a:srgbClr val="04456F"/>
            </a:solidFill>
            <a:latin typeface="Alte DIN 1451 Mittelschrift" panose="020B0603020202020204" pitchFamily="34" charset="0"/>
          </a:endParaRPr>
        </a:p>
        <a:p>
          <a:pPr marL="228600" lvl="1" indent="-228600" algn="l" defTabSz="889000">
            <a:lnSpc>
              <a:spcPct val="90000"/>
            </a:lnSpc>
            <a:spcBef>
              <a:spcPct val="0"/>
            </a:spcBef>
            <a:spcAft>
              <a:spcPct val="15000"/>
            </a:spcAft>
            <a:buChar char="••"/>
          </a:pPr>
          <a:r>
            <a:rPr lang="fr-CA" sz="2000" kern="1200" dirty="0" smtClean="0">
              <a:solidFill>
                <a:srgbClr val="04456F"/>
              </a:solidFill>
              <a:latin typeface="Alte DIN 1451 Mittelschrift" panose="020B0603020202020204" pitchFamily="34" charset="0"/>
            </a:rPr>
            <a:t>Exceptionnellement, ce temps supplémentaire sera payé (14.4).</a:t>
          </a:r>
          <a:endParaRPr lang="fr-CA" sz="2000" kern="1200" dirty="0">
            <a:solidFill>
              <a:srgbClr val="04456F"/>
            </a:solidFill>
            <a:latin typeface="Alte DIN 1451 Mittelschrift" panose="020B0603020202020204" pitchFamily="34" charset="0"/>
          </a:endParaRPr>
        </a:p>
      </dsp:txBody>
      <dsp:txXfrm rot="-5400000">
        <a:off x="2850757" y="2981700"/>
        <a:ext cx="8401906" cy="1611637"/>
      </dsp:txXfrm>
    </dsp:sp>
    <dsp:sp modelId="{0C8A6CC7-9B4E-4405-BB3C-6DB3A654D69F}">
      <dsp:nvSpPr>
        <dsp:cNvPr id="0" name=""/>
        <dsp:cNvSpPr/>
      </dsp:nvSpPr>
      <dsp:spPr>
        <a:xfrm>
          <a:off x="0" y="2483919"/>
          <a:ext cx="2995885" cy="2521177"/>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FR" sz="2400" kern="1200" dirty="0" smtClean="0">
              <a:latin typeface="Alte DIN 1451 Mittelschrift" panose="020B0603020202020204" pitchFamily="34" charset="0"/>
            </a:rPr>
            <a:t>HEURES SUPPLÉMENTAIRES</a:t>
          </a:r>
        </a:p>
      </dsp:txBody>
      <dsp:txXfrm>
        <a:off x="123074" y="2606993"/>
        <a:ext cx="2749737" cy="22750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7B190-C7BD-4394-9608-FCAAA64B912F}">
      <dsp:nvSpPr>
        <dsp:cNvPr id="0" name=""/>
        <dsp:cNvSpPr/>
      </dsp:nvSpPr>
      <dsp:spPr>
        <a:xfrm rot="5400000">
          <a:off x="4678570" y="-1573017"/>
          <a:ext cx="2228528" cy="581405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150000"/>
            </a:lnSpc>
            <a:spcBef>
              <a:spcPct val="0"/>
            </a:spcBef>
            <a:spcAft>
              <a:spcPct val="15000"/>
            </a:spcAft>
            <a:buChar char="••"/>
          </a:pPr>
          <a:r>
            <a:rPr lang="fr-CA" sz="2200" b="0" kern="1200" dirty="0" smtClean="0">
              <a:solidFill>
                <a:srgbClr val="04456F"/>
              </a:solidFill>
              <a:latin typeface="Alte DIN 1451 Mittelschrift" panose="020B0603020202020204" pitchFamily="34" charset="0"/>
            </a:rPr>
            <a:t>Toute personne professionnelle couverte par le certificat </a:t>
          </a:r>
          <a:r>
            <a:rPr lang="fr-CA" sz="2200" b="0" kern="1200" dirty="0" smtClean="0">
              <a:solidFill>
                <a:srgbClr val="04456F"/>
              </a:solidFill>
              <a:latin typeface="Alte DIN 1451 Mittelschrift" panose="020B0603020202020204" pitchFamily="34" charset="0"/>
            </a:rPr>
            <a:t>d’accréditation</a:t>
          </a:r>
          <a:r>
            <a:rPr lang="fr-CA" sz="2200" b="0" kern="1200" dirty="0" smtClean="0">
              <a:solidFill>
                <a:srgbClr val="04456F"/>
              </a:solidFill>
              <a:latin typeface="Alte DIN 1451 Mittelschrift" panose="020B0603020202020204" pitchFamily="34" charset="0"/>
            </a:rPr>
            <a:t/>
          </a:r>
          <a:br>
            <a:rPr lang="fr-CA" sz="2200" b="0" kern="1200" dirty="0" smtClean="0">
              <a:solidFill>
                <a:srgbClr val="04456F"/>
              </a:solidFill>
              <a:latin typeface="Alte DIN 1451 Mittelschrift" panose="020B0603020202020204" pitchFamily="34" charset="0"/>
            </a:rPr>
          </a:br>
          <a:r>
            <a:rPr lang="fr-CA" sz="2200" b="0" kern="1200" dirty="0" smtClean="0">
              <a:solidFill>
                <a:srgbClr val="04456F"/>
              </a:solidFill>
              <a:latin typeface="Alte DIN 1451 Mittelschrift" panose="020B0603020202020204" pitchFamily="34" charset="0"/>
            </a:rPr>
            <a:t>(Art. </a:t>
          </a:r>
          <a:r>
            <a:rPr lang="fr-CA" sz="2200" b="0" kern="1200" dirty="0" smtClean="0">
              <a:solidFill>
                <a:srgbClr val="04456F"/>
              </a:solidFill>
              <a:latin typeface="Alte DIN 1451 Mittelschrift" panose="020B0603020202020204" pitchFamily="34" charset="0"/>
            </a:rPr>
            <a:t>2.10, 3.1 </a:t>
          </a:r>
          <a:r>
            <a:rPr lang="fr-CA" sz="2200" b="0" kern="1200" dirty="0" smtClean="0">
              <a:solidFill>
                <a:srgbClr val="04456F"/>
              </a:solidFill>
              <a:latin typeface="Alte DIN 1451 Mittelschrift" panose="020B0603020202020204" pitchFamily="34" charset="0"/>
            </a:rPr>
            <a:t>et Annexe C).</a:t>
          </a:r>
          <a:endParaRPr lang="fr-CA" sz="2200" b="0" kern="1200" dirty="0">
            <a:solidFill>
              <a:srgbClr val="04456F"/>
            </a:solidFill>
            <a:latin typeface="Alte DIN 1451 Mittelschrift" panose="020B0603020202020204" pitchFamily="34" charset="0"/>
          </a:endParaRPr>
        </a:p>
      </dsp:txBody>
      <dsp:txXfrm rot="-5400000">
        <a:off x="2885809" y="328532"/>
        <a:ext cx="5705263" cy="2010952"/>
      </dsp:txXfrm>
    </dsp:sp>
    <dsp:sp modelId="{1C0802EB-85E5-4329-8067-72D6DB55E8E1}">
      <dsp:nvSpPr>
        <dsp:cNvPr id="0" name=""/>
        <dsp:cNvSpPr/>
      </dsp:nvSpPr>
      <dsp:spPr>
        <a:xfrm>
          <a:off x="0" y="0"/>
          <a:ext cx="3041032" cy="2704416"/>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cap="all" baseline="0" dirty="0" smtClean="0">
              <a:latin typeface="Alte DIN 1451 Mittelschrift" panose="020B0603020202020204" pitchFamily="34" charset="0"/>
            </a:rPr>
            <a:t>Professionnelle et professionnel de recherche</a:t>
          </a:r>
          <a:endParaRPr lang="fr-CA" sz="2400" kern="1200" cap="all" baseline="0" dirty="0">
            <a:latin typeface="Alte DIN 1451 Mittelschrift" panose="020B0603020202020204" pitchFamily="34" charset="0"/>
          </a:endParaRPr>
        </a:p>
      </dsp:txBody>
      <dsp:txXfrm>
        <a:off x="132019" y="132019"/>
        <a:ext cx="2776994" cy="2440378"/>
      </dsp:txXfrm>
    </dsp:sp>
    <dsp:sp modelId="{8B136F30-E852-44EA-A1DD-F44C33491976}">
      <dsp:nvSpPr>
        <dsp:cNvPr id="0" name=""/>
        <dsp:cNvSpPr/>
      </dsp:nvSpPr>
      <dsp:spPr>
        <a:xfrm>
          <a:off x="0" y="2877788"/>
          <a:ext cx="8848341" cy="1874739"/>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dirty="0" smtClean="0">
              <a:latin typeface="Alte DIN 1451 Mittelschrift" panose="020B0603020202020204" pitchFamily="34" charset="0"/>
            </a:rPr>
            <a:t> </a:t>
          </a:r>
          <a:r>
            <a:rPr lang="fr-CA" sz="2200" kern="1200" dirty="0" smtClean="0">
              <a:solidFill>
                <a:schemeClr val="bg1"/>
              </a:solidFill>
              <a:latin typeface="Alte DIN 1451 Mittelschrift" panose="020B0603020202020204" pitchFamily="34" charset="0"/>
            </a:rPr>
            <a:t>Certaines personnes sont exclues du certificat d’accréditation mais peuvent exercer en partie ou en totalité des tâches accomplies généralement par des personnes professionnelles (3.3)</a:t>
          </a:r>
        </a:p>
      </dsp:txBody>
      <dsp:txXfrm>
        <a:off x="91517" y="2969305"/>
        <a:ext cx="8665307" cy="169170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D266E-C8F1-4BA4-8281-218D9456B63B}">
      <dsp:nvSpPr>
        <dsp:cNvPr id="0" name=""/>
        <dsp:cNvSpPr/>
      </dsp:nvSpPr>
      <dsp:spPr>
        <a:xfrm>
          <a:off x="3044496" y="2879053"/>
          <a:ext cx="2556269" cy="2222167"/>
        </a:xfrm>
        <a:prstGeom prst="ellipse">
          <a:avLst/>
        </a:prstGeom>
        <a:solidFill>
          <a:srgbClr val="0445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b="1" i="0" kern="1200" noProof="0" dirty="0" smtClean="0">
              <a:latin typeface="Alte DIN 1451 Mittelschrift" panose="020B0603020202020204" pitchFamily="34" charset="0"/>
            </a:rPr>
            <a:t>AVANTAGES SOCIAUX  </a:t>
          </a:r>
        </a:p>
      </dsp:txBody>
      <dsp:txXfrm>
        <a:off x="3418853" y="3204482"/>
        <a:ext cx="1807555" cy="1571309"/>
      </dsp:txXfrm>
    </dsp:sp>
    <dsp:sp modelId="{251C6DF7-09CC-4E05-B127-59C3F21C681D}">
      <dsp:nvSpPr>
        <dsp:cNvPr id="0" name=""/>
        <dsp:cNvSpPr/>
      </dsp:nvSpPr>
      <dsp:spPr>
        <a:xfrm rot="10807167">
          <a:off x="1385829" y="3691326"/>
          <a:ext cx="1631956" cy="629215"/>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4C226F16-D997-4ADB-A7B4-706EADD5B8F8}">
      <dsp:nvSpPr>
        <dsp:cNvPr id="0" name=""/>
        <dsp:cNvSpPr/>
      </dsp:nvSpPr>
      <dsp:spPr>
        <a:xfrm>
          <a:off x="343499" y="3144918"/>
          <a:ext cx="1948134" cy="1677907"/>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VACANCES  ANNUELLES</a:t>
          </a:r>
        </a:p>
      </dsp:txBody>
      <dsp:txXfrm>
        <a:off x="392643" y="3194062"/>
        <a:ext cx="1849846" cy="1579619"/>
      </dsp:txXfrm>
    </dsp:sp>
    <dsp:sp modelId="{CF1C1FFE-0CC7-45C1-A677-BF4D1E110DB8}">
      <dsp:nvSpPr>
        <dsp:cNvPr id="0" name=""/>
        <dsp:cNvSpPr/>
      </dsp:nvSpPr>
      <dsp:spPr>
        <a:xfrm rot="13366095">
          <a:off x="1453415" y="2035169"/>
          <a:ext cx="2191637" cy="629215"/>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6FE1DC86-E13C-4DBB-99FF-B87E229A6504}">
      <dsp:nvSpPr>
        <dsp:cNvPr id="0" name=""/>
        <dsp:cNvSpPr/>
      </dsp:nvSpPr>
      <dsp:spPr>
        <a:xfrm>
          <a:off x="648536" y="766725"/>
          <a:ext cx="2192500" cy="1677907"/>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FÉRIÉS </a:t>
          </a:r>
        </a:p>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ET </a:t>
          </a:r>
        </a:p>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MOBILES </a:t>
          </a:r>
        </a:p>
      </dsp:txBody>
      <dsp:txXfrm>
        <a:off x="697680" y="815869"/>
        <a:ext cx="2094212" cy="1579619"/>
      </dsp:txXfrm>
    </dsp:sp>
    <dsp:sp modelId="{A3C4654A-7EE1-4F70-A8EA-B7BF6663E80B}">
      <dsp:nvSpPr>
        <dsp:cNvPr id="0" name=""/>
        <dsp:cNvSpPr/>
      </dsp:nvSpPr>
      <dsp:spPr>
        <a:xfrm rot="16315978">
          <a:off x="3430118" y="1486662"/>
          <a:ext cx="1932770" cy="629215"/>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C3D5B67F-2747-4E1B-AE18-5938DE7F4974}">
      <dsp:nvSpPr>
        <dsp:cNvPr id="0" name=""/>
        <dsp:cNvSpPr/>
      </dsp:nvSpPr>
      <dsp:spPr>
        <a:xfrm>
          <a:off x="3142439" y="-3518"/>
          <a:ext cx="2573322" cy="1677907"/>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POUR RAISONS MÉDICALES FAMILIALES </a:t>
          </a:r>
          <a:endParaRPr lang="fr-CA" sz="1800" b="1" kern="1200" noProof="0" dirty="0">
            <a:solidFill>
              <a:schemeClr val="bg1"/>
            </a:solidFill>
            <a:latin typeface="Alte DIN 1451 Mittelschrift" panose="020B0603020202020204" pitchFamily="34" charset="0"/>
          </a:endParaRPr>
        </a:p>
      </dsp:txBody>
      <dsp:txXfrm>
        <a:off x="3191583" y="45626"/>
        <a:ext cx="2475034" cy="1579619"/>
      </dsp:txXfrm>
    </dsp:sp>
    <dsp:sp modelId="{0899172C-8E3C-4EF0-9079-7EEDEF22DD0F}">
      <dsp:nvSpPr>
        <dsp:cNvPr id="0" name=""/>
        <dsp:cNvSpPr/>
      </dsp:nvSpPr>
      <dsp:spPr>
        <a:xfrm rot="19150920">
          <a:off x="5056728" y="2080498"/>
          <a:ext cx="2225180" cy="629215"/>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E22F5C4F-3F55-4FF7-A03F-2341437A3644}">
      <dsp:nvSpPr>
        <dsp:cNvPr id="0" name=""/>
        <dsp:cNvSpPr/>
      </dsp:nvSpPr>
      <dsp:spPr>
        <a:xfrm>
          <a:off x="5878424" y="820894"/>
          <a:ext cx="2265782" cy="1693914"/>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SOCIAUX </a:t>
          </a:r>
          <a:endParaRPr lang="fr-CA" sz="1800" b="1" kern="1200" noProof="0" dirty="0">
            <a:solidFill>
              <a:schemeClr val="bg1"/>
            </a:solidFill>
            <a:latin typeface="Alte DIN 1451 Mittelschrift" panose="020B0603020202020204" pitchFamily="34" charset="0"/>
          </a:endParaRPr>
        </a:p>
      </dsp:txBody>
      <dsp:txXfrm>
        <a:off x="5928037" y="870507"/>
        <a:ext cx="2166556" cy="1594688"/>
      </dsp:txXfrm>
    </dsp:sp>
    <dsp:sp modelId="{E311FAB6-0433-446F-82A6-88CC63294DED}">
      <dsp:nvSpPr>
        <dsp:cNvPr id="0" name=""/>
        <dsp:cNvSpPr/>
      </dsp:nvSpPr>
      <dsp:spPr>
        <a:xfrm rot="100790">
          <a:off x="5597967" y="3733401"/>
          <a:ext cx="1668941" cy="629215"/>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FE1C2DC8-7895-4D15-B728-A068A9959556}">
      <dsp:nvSpPr>
        <dsp:cNvPr id="0" name=""/>
        <dsp:cNvSpPr/>
      </dsp:nvSpPr>
      <dsp:spPr>
        <a:xfrm>
          <a:off x="6317891" y="3113905"/>
          <a:ext cx="2097383" cy="1677907"/>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ln>
                <a:noFill/>
              </a:ln>
              <a:solidFill>
                <a:schemeClr val="bg1"/>
              </a:solidFill>
              <a:latin typeface="Alte DIN 1451 Mittelschrift" panose="020B0603020202020204" pitchFamily="34" charset="0"/>
            </a:rPr>
            <a:t>CONGÉ, PARTIEL,</a:t>
          </a:r>
        </a:p>
        <a:p>
          <a:pPr lvl="0" algn="ctr" defTabSz="800100">
            <a:lnSpc>
              <a:spcPct val="150000"/>
            </a:lnSpc>
            <a:spcBef>
              <a:spcPct val="0"/>
            </a:spcBef>
            <a:spcAft>
              <a:spcPts val="0"/>
            </a:spcAft>
          </a:pPr>
          <a:r>
            <a:rPr lang="fr-CA" sz="1800" b="1" kern="1200" noProof="0" dirty="0" smtClean="0">
              <a:ln>
                <a:noFill/>
              </a:ln>
              <a:solidFill>
                <a:schemeClr val="bg1"/>
              </a:solidFill>
              <a:latin typeface="Alte DIN 1451 Mittelschrift" panose="020B0603020202020204" pitchFamily="34" charset="0"/>
            </a:rPr>
            <a:t>SANS SOLDE </a:t>
          </a:r>
          <a:endParaRPr lang="fr-CA" sz="1800" b="1" kern="1200" noProof="0" dirty="0">
            <a:ln>
              <a:noFill/>
            </a:ln>
            <a:solidFill>
              <a:schemeClr val="bg1"/>
            </a:solidFill>
            <a:latin typeface="Alte DIN 1451 Mittelschrift" panose="020B0603020202020204" pitchFamily="34" charset="0"/>
          </a:endParaRPr>
        </a:p>
      </dsp:txBody>
      <dsp:txXfrm>
        <a:off x="6367035" y="3163049"/>
        <a:ext cx="1999095" cy="157961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D266E-C8F1-4BA4-8281-218D9456B63B}">
      <dsp:nvSpPr>
        <dsp:cNvPr id="0" name=""/>
        <dsp:cNvSpPr/>
      </dsp:nvSpPr>
      <dsp:spPr>
        <a:xfrm>
          <a:off x="3044496" y="2879053"/>
          <a:ext cx="2556269" cy="2222167"/>
        </a:xfrm>
        <a:prstGeom prst="ellipse">
          <a:avLst/>
        </a:prstGeom>
        <a:solidFill>
          <a:srgbClr val="0445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fr-CA" sz="2400" b="1" i="0" kern="1200" noProof="0" dirty="0" smtClean="0">
              <a:latin typeface="Alte DIN 1451 Mittelschrift" panose="020B0603020202020204" pitchFamily="34" charset="0"/>
            </a:rPr>
            <a:t>AVANTAGES SOCIAUX  </a:t>
          </a:r>
        </a:p>
      </dsp:txBody>
      <dsp:txXfrm>
        <a:off x="3418853" y="3204482"/>
        <a:ext cx="1807555" cy="1571309"/>
      </dsp:txXfrm>
    </dsp:sp>
    <dsp:sp modelId="{251C6DF7-09CC-4E05-B127-59C3F21C681D}">
      <dsp:nvSpPr>
        <dsp:cNvPr id="0" name=""/>
        <dsp:cNvSpPr/>
      </dsp:nvSpPr>
      <dsp:spPr>
        <a:xfrm rot="10807167">
          <a:off x="1385829" y="3691326"/>
          <a:ext cx="1631956" cy="629215"/>
        </a:xfrm>
        <a:prstGeom prst="leftArrow">
          <a:avLst>
            <a:gd name="adj1" fmla="val 60000"/>
            <a:gd name="adj2" fmla="val 50000"/>
          </a:avLst>
        </a:prstGeom>
        <a:solidFill>
          <a:srgbClr val="97DAFF"/>
        </a:solidFill>
        <a:ln>
          <a:noFill/>
        </a:ln>
        <a:effectLst/>
      </dsp:spPr>
      <dsp:style>
        <a:lnRef idx="0">
          <a:scrgbClr r="0" g="0" b="0"/>
        </a:lnRef>
        <a:fillRef idx="1">
          <a:scrgbClr r="0" g="0" b="0"/>
        </a:fillRef>
        <a:effectRef idx="0">
          <a:scrgbClr r="0" g="0" b="0"/>
        </a:effectRef>
        <a:fontRef idx="minor">
          <a:schemeClr val="lt1"/>
        </a:fontRef>
      </dsp:style>
    </dsp:sp>
    <dsp:sp modelId="{4C226F16-D997-4ADB-A7B4-706EADD5B8F8}">
      <dsp:nvSpPr>
        <dsp:cNvPr id="0" name=""/>
        <dsp:cNvSpPr/>
      </dsp:nvSpPr>
      <dsp:spPr>
        <a:xfrm>
          <a:off x="343499" y="3144918"/>
          <a:ext cx="1948134" cy="1677907"/>
        </a:xfrm>
        <a:prstGeom prst="roundRect">
          <a:avLst>
            <a:gd name="adj" fmla="val 10000"/>
          </a:avLst>
        </a:prstGeom>
        <a:solidFill>
          <a:srgbClr val="97DA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VACANCES  ANNUELLES</a:t>
          </a:r>
        </a:p>
      </dsp:txBody>
      <dsp:txXfrm>
        <a:off x="392643" y="3194062"/>
        <a:ext cx="1849846" cy="1579619"/>
      </dsp:txXfrm>
    </dsp:sp>
    <dsp:sp modelId="{CF1C1FFE-0CC7-45C1-A677-BF4D1E110DB8}">
      <dsp:nvSpPr>
        <dsp:cNvPr id="0" name=""/>
        <dsp:cNvSpPr/>
      </dsp:nvSpPr>
      <dsp:spPr>
        <a:xfrm rot="13366095">
          <a:off x="1453415" y="2035169"/>
          <a:ext cx="2191637" cy="629215"/>
        </a:xfrm>
        <a:prstGeom prst="leftArrow">
          <a:avLst>
            <a:gd name="adj1" fmla="val 60000"/>
            <a:gd name="adj2" fmla="val 50000"/>
          </a:avLst>
        </a:prstGeom>
        <a:solidFill>
          <a:srgbClr val="97DAFF"/>
        </a:solidFill>
        <a:ln>
          <a:noFill/>
        </a:ln>
        <a:effectLst/>
      </dsp:spPr>
      <dsp:style>
        <a:lnRef idx="0">
          <a:scrgbClr r="0" g="0" b="0"/>
        </a:lnRef>
        <a:fillRef idx="1">
          <a:scrgbClr r="0" g="0" b="0"/>
        </a:fillRef>
        <a:effectRef idx="0">
          <a:scrgbClr r="0" g="0" b="0"/>
        </a:effectRef>
        <a:fontRef idx="minor">
          <a:schemeClr val="lt1"/>
        </a:fontRef>
      </dsp:style>
    </dsp:sp>
    <dsp:sp modelId="{6FE1DC86-E13C-4DBB-99FF-B87E229A6504}">
      <dsp:nvSpPr>
        <dsp:cNvPr id="0" name=""/>
        <dsp:cNvSpPr/>
      </dsp:nvSpPr>
      <dsp:spPr>
        <a:xfrm>
          <a:off x="648536" y="766725"/>
          <a:ext cx="2192500" cy="1677907"/>
        </a:xfrm>
        <a:prstGeom prst="roundRect">
          <a:avLst>
            <a:gd name="adj" fmla="val 10000"/>
          </a:avLst>
        </a:prstGeom>
        <a:solidFill>
          <a:srgbClr val="97DA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FÉRIÉS </a:t>
          </a:r>
        </a:p>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ET </a:t>
          </a:r>
        </a:p>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MOBILES </a:t>
          </a:r>
        </a:p>
      </dsp:txBody>
      <dsp:txXfrm>
        <a:off x="697680" y="815869"/>
        <a:ext cx="2094212" cy="1579619"/>
      </dsp:txXfrm>
    </dsp:sp>
    <dsp:sp modelId="{A3C4654A-7EE1-4F70-A8EA-B7BF6663E80B}">
      <dsp:nvSpPr>
        <dsp:cNvPr id="0" name=""/>
        <dsp:cNvSpPr/>
      </dsp:nvSpPr>
      <dsp:spPr>
        <a:xfrm rot="16315978">
          <a:off x="3430118" y="1486662"/>
          <a:ext cx="1932770" cy="629215"/>
        </a:xfrm>
        <a:prstGeom prst="leftArrow">
          <a:avLst>
            <a:gd name="adj1" fmla="val 60000"/>
            <a:gd name="adj2" fmla="val 50000"/>
          </a:avLst>
        </a:prstGeom>
        <a:solidFill>
          <a:srgbClr val="97DAFF"/>
        </a:solidFill>
        <a:ln>
          <a:noFill/>
        </a:ln>
        <a:effectLst/>
      </dsp:spPr>
      <dsp:style>
        <a:lnRef idx="0">
          <a:scrgbClr r="0" g="0" b="0"/>
        </a:lnRef>
        <a:fillRef idx="1">
          <a:scrgbClr r="0" g="0" b="0"/>
        </a:fillRef>
        <a:effectRef idx="0">
          <a:scrgbClr r="0" g="0" b="0"/>
        </a:effectRef>
        <a:fontRef idx="minor">
          <a:schemeClr val="lt1"/>
        </a:fontRef>
      </dsp:style>
    </dsp:sp>
    <dsp:sp modelId="{C3D5B67F-2747-4E1B-AE18-5938DE7F4974}">
      <dsp:nvSpPr>
        <dsp:cNvPr id="0" name=""/>
        <dsp:cNvSpPr/>
      </dsp:nvSpPr>
      <dsp:spPr>
        <a:xfrm>
          <a:off x="3142439" y="-3518"/>
          <a:ext cx="2573322" cy="1677907"/>
        </a:xfrm>
        <a:prstGeom prst="roundRect">
          <a:avLst>
            <a:gd name="adj" fmla="val 10000"/>
          </a:avLst>
        </a:prstGeom>
        <a:solidFill>
          <a:srgbClr val="97DA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POUR RAISONS MÉDICALES FAMILIALES </a:t>
          </a:r>
          <a:endParaRPr lang="fr-CA" sz="1800" b="1" kern="1200" noProof="0" dirty="0">
            <a:solidFill>
              <a:schemeClr val="bg1"/>
            </a:solidFill>
            <a:latin typeface="Alte DIN 1451 Mittelschrift" panose="020B0603020202020204" pitchFamily="34" charset="0"/>
          </a:endParaRPr>
        </a:p>
      </dsp:txBody>
      <dsp:txXfrm>
        <a:off x="3191583" y="45626"/>
        <a:ext cx="2475034" cy="1579619"/>
      </dsp:txXfrm>
    </dsp:sp>
    <dsp:sp modelId="{0899172C-8E3C-4EF0-9079-7EEDEF22DD0F}">
      <dsp:nvSpPr>
        <dsp:cNvPr id="0" name=""/>
        <dsp:cNvSpPr/>
      </dsp:nvSpPr>
      <dsp:spPr>
        <a:xfrm rot="19150920">
          <a:off x="5056728" y="2080498"/>
          <a:ext cx="2225180" cy="629215"/>
        </a:xfrm>
        <a:prstGeom prst="leftArrow">
          <a:avLst>
            <a:gd name="adj1" fmla="val 60000"/>
            <a:gd name="adj2" fmla="val 50000"/>
          </a:avLst>
        </a:prstGeom>
        <a:solidFill>
          <a:srgbClr val="97DAFF"/>
        </a:solidFill>
        <a:ln>
          <a:noFill/>
        </a:ln>
        <a:effectLst/>
      </dsp:spPr>
      <dsp:style>
        <a:lnRef idx="0">
          <a:scrgbClr r="0" g="0" b="0"/>
        </a:lnRef>
        <a:fillRef idx="1">
          <a:scrgbClr r="0" g="0" b="0"/>
        </a:fillRef>
        <a:effectRef idx="0">
          <a:scrgbClr r="0" g="0" b="0"/>
        </a:effectRef>
        <a:fontRef idx="minor">
          <a:schemeClr val="lt1"/>
        </a:fontRef>
      </dsp:style>
    </dsp:sp>
    <dsp:sp modelId="{E22F5C4F-3F55-4FF7-A03F-2341437A3644}">
      <dsp:nvSpPr>
        <dsp:cNvPr id="0" name=""/>
        <dsp:cNvSpPr/>
      </dsp:nvSpPr>
      <dsp:spPr>
        <a:xfrm>
          <a:off x="5878424" y="820894"/>
          <a:ext cx="2265782" cy="1693914"/>
        </a:xfrm>
        <a:prstGeom prst="roundRect">
          <a:avLst>
            <a:gd name="adj" fmla="val 10000"/>
          </a:avLst>
        </a:prstGeom>
        <a:solidFill>
          <a:srgbClr val="97DA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solidFill>
                <a:schemeClr val="bg1"/>
              </a:solidFill>
              <a:latin typeface="Alte DIN 1451 Mittelschrift" panose="020B0603020202020204" pitchFamily="34" charset="0"/>
            </a:rPr>
            <a:t>CONGÉS SOCIAUX </a:t>
          </a:r>
          <a:endParaRPr lang="fr-CA" sz="1800" b="1" kern="1200" noProof="0" dirty="0">
            <a:solidFill>
              <a:schemeClr val="bg1"/>
            </a:solidFill>
            <a:latin typeface="Alte DIN 1451 Mittelschrift" panose="020B0603020202020204" pitchFamily="34" charset="0"/>
          </a:endParaRPr>
        </a:p>
      </dsp:txBody>
      <dsp:txXfrm>
        <a:off x="5928037" y="870507"/>
        <a:ext cx="2166556" cy="1594688"/>
      </dsp:txXfrm>
    </dsp:sp>
    <dsp:sp modelId="{E311FAB6-0433-446F-82A6-88CC63294DED}">
      <dsp:nvSpPr>
        <dsp:cNvPr id="0" name=""/>
        <dsp:cNvSpPr/>
      </dsp:nvSpPr>
      <dsp:spPr>
        <a:xfrm rot="100790">
          <a:off x="5597967" y="3733401"/>
          <a:ext cx="1668941" cy="629215"/>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FE1C2DC8-7895-4D15-B728-A068A9959556}">
      <dsp:nvSpPr>
        <dsp:cNvPr id="0" name=""/>
        <dsp:cNvSpPr/>
      </dsp:nvSpPr>
      <dsp:spPr>
        <a:xfrm>
          <a:off x="6317891" y="3113905"/>
          <a:ext cx="2097383" cy="1677907"/>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1800" b="1" kern="1200" noProof="0" dirty="0" smtClean="0">
              <a:ln>
                <a:noFill/>
              </a:ln>
              <a:solidFill>
                <a:schemeClr val="bg1"/>
              </a:solidFill>
              <a:latin typeface="Alte DIN 1451 Mittelschrift" panose="020B0603020202020204" pitchFamily="34" charset="0"/>
            </a:rPr>
            <a:t>CONGÉ, PARTIEL,</a:t>
          </a:r>
        </a:p>
        <a:p>
          <a:pPr lvl="0" algn="ctr" defTabSz="800100">
            <a:lnSpc>
              <a:spcPct val="150000"/>
            </a:lnSpc>
            <a:spcBef>
              <a:spcPct val="0"/>
            </a:spcBef>
            <a:spcAft>
              <a:spcPts val="0"/>
            </a:spcAft>
          </a:pPr>
          <a:r>
            <a:rPr lang="fr-CA" sz="1800" b="1" kern="1200" noProof="0" dirty="0" smtClean="0">
              <a:ln>
                <a:noFill/>
              </a:ln>
              <a:solidFill>
                <a:schemeClr val="bg1"/>
              </a:solidFill>
              <a:latin typeface="Alte DIN 1451 Mittelschrift" panose="020B0603020202020204" pitchFamily="34" charset="0"/>
            </a:rPr>
            <a:t>SANS SOLDE </a:t>
          </a:r>
          <a:endParaRPr lang="fr-CA" sz="1800" b="1" kern="1200" noProof="0" dirty="0">
            <a:ln>
              <a:noFill/>
            </a:ln>
            <a:solidFill>
              <a:schemeClr val="bg1"/>
            </a:solidFill>
            <a:latin typeface="Alte DIN 1451 Mittelschrift" panose="020B0603020202020204" pitchFamily="34" charset="0"/>
          </a:endParaRPr>
        </a:p>
      </dsp:txBody>
      <dsp:txXfrm>
        <a:off x="6367035" y="3163049"/>
        <a:ext cx="1999095" cy="157961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1C1C9-54E5-4A9C-9C56-BCA38F08410C}">
      <dsp:nvSpPr>
        <dsp:cNvPr id="0" name=""/>
        <dsp:cNvSpPr/>
      </dsp:nvSpPr>
      <dsp:spPr>
        <a:xfrm>
          <a:off x="3726834" y="-204142"/>
          <a:ext cx="1860902" cy="1209586"/>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CA" sz="1800" b="1" kern="1200" dirty="0" smtClean="0">
              <a:latin typeface="Alte DIN 1451 Mittelschrift" panose="020B0603020202020204" pitchFamily="34" charset="0"/>
            </a:rPr>
            <a:t> POUR QUI?</a:t>
          </a:r>
        </a:p>
        <a:p>
          <a:pPr lvl="0" algn="ctr" defTabSz="800100">
            <a:lnSpc>
              <a:spcPct val="90000"/>
            </a:lnSpc>
            <a:spcBef>
              <a:spcPct val="0"/>
            </a:spcBef>
            <a:spcAft>
              <a:spcPct val="35000"/>
            </a:spcAft>
          </a:pPr>
          <a:r>
            <a:rPr lang="fr-CA" sz="1800" b="1" kern="1200" dirty="0" smtClean="0">
              <a:latin typeface="Alte DIN 1451 Mittelschrift" panose="020B0603020202020204" pitchFamily="34" charset="0"/>
            </a:rPr>
            <a:t>Tous et toutes à temps plein</a:t>
          </a:r>
        </a:p>
      </dsp:txBody>
      <dsp:txXfrm>
        <a:off x="3785881" y="-145095"/>
        <a:ext cx="1742808" cy="1091492"/>
      </dsp:txXfrm>
    </dsp:sp>
    <dsp:sp modelId="{315B3401-B140-4C60-8D9B-EB0A92AF68A9}">
      <dsp:nvSpPr>
        <dsp:cNvPr id="0" name=""/>
        <dsp:cNvSpPr/>
      </dsp:nvSpPr>
      <dsp:spPr>
        <a:xfrm>
          <a:off x="2641131" y="399940"/>
          <a:ext cx="3956901" cy="3956901"/>
        </a:xfrm>
        <a:custGeom>
          <a:avLst/>
          <a:gdLst/>
          <a:ahLst/>
          <a:cxnLst/>
          <a:rect l="0" t="0" r="0" b="0"/>
          <a:pathLst>
            <a:path>
              <a:moveTo>
                <a:pt x="3079838" y="334914"/>
              </a:moveTo>
              <a:arcTo wR="1978450" hR="1978450" stAng="18229641" swAng="824314"/>
            </a:path>
          </a:pathLst>
        </a:custGeom>
        <a:noFill/>
        <a:ln w="9525" cap="flat" cmpd="sng" algn="ctr">
          <a:solidFill>
            <a:schemeClr val="accent6">
              <a:shade val="95000"/>
              <a:satMod val="105000"/>
            </a:schemeClr>
          </a:solidFill>
          <a:prstDash val="solid"/>
          <a:tailEnd type="arrow"/>
        </a:ln>
        <a:effectLst/>
      </dsp:spPr>
      <dsp:style>
        <a:lnRef idx="1">
          <a:schemeClr val="accent6"/>
        </a:lnRef>
        <a:fillRef idx="0">
          <a:schemeClr val="accent6"/>
        </a:fillRef>
        <a:effectRef idx="0">
          <a:schemeClr val="accent6"/>
        </a:effectRef>
        <a:fontRef idx="minor">
          <a:schemeClr val="tx1"/>
        </a:fontRef>
      </dsp:style>
    </dsp:sp>
    <dsp:sp modelId="{6F27F7C6-BA43-4882-98DB-D0C0398677A1}">
      <dsp:nvSpPr>
        <dsp:cNvPr id="0" name=""/>
        <dsp:cNvSpPr/>
      </dsp:nvSpPr>
      <dsp:spPr>
        <a:xfrm>
          <a:off x="5161228" y="1162932"/>
          <a:ext cx="2681050" cy="1209586"/>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CA" sz="1800" b="1" kern="1200" cap="all" baseline="0" dirty="0" smtClean="0">
              <a:latin typeface="Alte DIN 1451 Mittelschrift" panose="020B0603020202020204" pitchFamily="34" charset="0"/>
            </a:rPr>
            <a:t>Quand faire la demande</a:t>
          </a:r>
          <a:r>
            <a:rPr lang="fr-CA" sz="1800" b="1" kern="1200" dirty="0" smtClean="0">
              <a:latin typeface="Alte DIN 1451 Mittelschrift" panose="020B0603020202020204" pitchFamily="34" charset="0"/>
            </a:rPr>
            <a:t>?</a:t>
          </a:r>
        </a:p>
        <a:p>
          <a:pPr lvl="0" algn="ctr" defTabSz="800100">
            <a:lnSpc>
              <a:spcPct val="90000"/>
            </a:lnSpc>
            <a:spcBef>
              <a:spcPct val="0"/>
            </a:spcBef>
            <a:spcAft>
              <a:spcPct val="35000"/>
            </a:spcAft>
          </a:pPr>
          <a:r>
            <a:rPr lang="fr-CA" sz="1800" b="1" kern="1200" dirty="0" smtClean="0">
              <a:latin typeface="Alte DIN 1451 Mittelschrift" panose="020B0603020202020204" pitchFamily="34" charset="0"/>
            </a:rPr>
            <a:t>30 jours avant</a:t>
          </a:r>
        </a:p>
      </dsp:txBody>
      <dsp:txXfrm>
        <a:off x="5220275" y="1221979"/>
        <a:ext cx="2562956" cy="1091492"/>
      </dsp:txXfrm>
    </dsp:sp>
    <dsp:sp modelId="{F047FAD9-636A-475C-9CE6-1DD97DEFF6F3}">
      <dsp:nvSpPr>
        <dsp:cNvPr id="0" name=""/>
        <dsp:cNvSpPr/>
      </dsp:nvSpPr>
      <dsp:spPr>
        <a:xfrm>
          <a:off x="2939436" y="1437885"/>
          <a:ext cx="3956901" cy="3956901"/>
        </a:xfrm>
        <a:custGeom>
          <a:avLst/>
          <a:gdLst/>
          <a:ahLst/>
          <a:cxnLst/>
          <a:rect l="0" t="0" r="0" b="0"/>
          <a:pathLst>
            <a:path>
              <a:moveTo>
                <a:pt x="3735505" y="1069042"/>
              </a:moveTo>
              <a:arcTo wR="1978450" hR="1978450" stAng="19958102" swAng="814737"/>
            </a:path>
          </a:pathLst>
        </a:custGeom>
        <a:noFill/>
        <a:ln w="9525" cap="flat" cmpd="sng" algn="ctr">
          <a:solidFill>
            <a:schemeClr val="accent6">
              <a:shade val="95000"/>
              <a:satMod val="105000"/>
            </a:schemeClr>
          </a:solidFill>
          <a:prstDash val="solid"/>
          <a:tailEnd type="arrow"/>
        </a:ln>
        <a:effectLst/>
      </dsp:spPr>
      <dsp:style>
        <a:lnRef idx="1">
          <a:schemeClr val="accent6"/>
        </a:lnRef>
        <a:fillRef idx="0">
          <a:schemeClr val="accent6"/>
        </a:fillRef>
        <a:effectRef idx="0">
          <a:schemeClr val="accent6"/>
        </a:effectRef>
        <a:fontRef idx="minor">
          <a:schemeClr val="tx1"/>
        </a:fontRef>
      </dsp:style>
    </dsp:sp>
    <dsp:sp modelId="{321D4926-441A-4C12-B6D1-1E3647F6E32D}">
      <dsp:nvSpPr>
        <dsp:cNvPr id="0" name=""/>
        <dsp:cNvSpPr/>
      </dsp:nvSpPr>
      <dsp:spPr>
        <a:xfrm>
          <a:off x="5166995" y="3096336"/>
          <a:ext cx="2459575" cy="1677526"/>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CA" sz="1800" b="1" kern="1200" cap="all" baseline="0" dirty="0" smtClean="0">
              <a:latin typeface="Alte DIN 1451 Mittelschrift" panose="020B0603020202020204" pitchFamily="34" charset="0"/>
            </a:rPr>
            <a:t>Quand débute la mesure ?</a:t>
          </a:r>
        </a:p>
        <a:p>
          <a:pPr lvl="0" algn="ctr" defTabSz="800100">
            <a:lnSpc>
              <a:spcPct val="90000"/>
            </a:lnSpc>
            <a:spcBef>
              <a:spcPct val="0"/>
            </a:spcBef>
            <a:spcAft>
              <a:spcPct val="35000"/>
            </a:spcAft>
          </a:pPr>
          <a:r>
            <a:rPr lang="fr-CA" sz="1800" b="1" kern="1200" cap="none" baseline="0" dirty="0" smtClean="0">
              <a:latin typeface="Alte DIN 1451 Mittelschrift" panose="020B0603020202020204" pitchFamily="34" charset="0"/>
            </a:rPr>
            <a:t>En tout temps avec l’accord du chercheur</a:t>
          </a:r>
        </a:p>
      </dsp:txBody>
      <dsp:txXfrm>
        <a:off x="5248885" y="3178226"/>
        <a:ext cx="2295795" cy="1513746"/>
      </dsp:txXfrm>
    </dsp:sp>
    <dsp:sp modelId="{273E9722-68E4-4FFA-AABF-01B1C6DE68FF}">
      <dsp:nvSpPr>
        <dsp:cNvPr id="0" name=""/>
        <dsp:cNvSpPr/>
      </dsp:nvSpPr>
      <dsp:spPr>
        <a:xfrm>
          <a:off x="2778172" y="762737"/>
          <a:ext cx="3956901" cy="3956901"/>
        </a:xfrm>
        <a:custGeom>
          <a:avLst/>
          <a:gdLst/>
          <a:ahLst/>
          <a:cxnLst/>
          <a:rect l="0" t="0" r="0" b="0"/>
          <a:pathLst>
            <a:path>
              <a:moveTo>
                <a:pt x="2196972" y="3944796"/>
              </a:moveTo>
              <a:arcTo wR="1978450" hR="1978450" stAng="5019521" swAng="1030852"/>
            </a:path>
          </a:pathLst>
        </a:custGeom>
        <a:noFill/>
        <a:ln w="9525" cap="flat" cmpd="sng" algn="ctr">
          <a:solidFill>
            <a:schemeClr val="accent6">
              <a:shade val="95000"/>
              <a:satMod val="105000"/>
            </a:schemeClr>
          </a:solidFill>
          <a:prstDash val="solid"/>
          <a:tailEnd type="arrow"/>
        </a:ln>
        <a:effectLst/>
      </dsp:spPr>
      <dsp:style>
        <a:lnRef idx="1">
          <a:schemeClr val="accent6"/>
        </a:lnRef>
        <a:fillRef idx="0">
          <a:schemeClr val="accent6"/>
        </a:fillRef>
        <a:effectRef idx="0">
          <a:schemeClr val="accent6"/>
        </a:effectRef>
        <a:fontRef idx="minor">
          <a:schemeClr val="tx1"/>
        </a:fontRef>
      </dsp:style>
    </dsp:sp>
    <dsp:sp modelId="{B29DCA96-94B5-475E-939D-FAF906C4D132}">
      <dsp:nvSpPr>
        <dsp:cNvPr id="0" name=""/>
        <dsp:cNvSpPr/>
      </dsp:nvSpPr>
      <dsp:spPr>
        <a:xfrm>
          <a:off x="1710616" y="3096339"/>
          <a:ext cx="2485108" cy="1731641"/>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600"/>
            </a:spcAft>
          </a:pPr>
          <a:r>
            <a:rPr lang="fr-CA" sz="1800" b="1" kern="1200" cap="all" baseline="0" dirty="0" smtClean="0">
              <a:latin typeface="Alte DIN 1451 Mittelschrift" panose="020B0603020202020204" pitchFamily="34" charset="0"/>
            </a:rPr>
            <a:t>Comment Y participer?</a:t>
          </a:r>
        </a:p>
        <a:p>
          <a:pPr lvl="0" algn="ctr" defTabSz="800100">
            <a:lnSpc>
              <a:spcPct val="90000"/>
            </a:lnSpc>
            <a:spcBef>
              <a:spcPct val="0"/>
            </a:spcBef>
            <a:spcAft>
              <a:spcPts val="600"/>
            </a:spcAft>
          </a:pPr>
          <a:r>
            <a:rPr lang="fr-CA" sz="1800" b="1" kern="1200" cap="all" baseline="0" dirty="0" smtClean="0">
              <a:latin typeface="Alte DIN 1451 Mittelschrift" panose="020B0603020202020204" pitchFamily="34" charset="0"/>
            </a:rPr>
            <a:t> </a:t>
          </a:r>
          <a:r>
            <a:rPr lang="fr-CA" sz="1800" b="1" kern="1200" cap="none" baseline="0" dirty="0" smtClean="0">
              <a:solidFill>
                <a:srgbClr val="FF0000"/>
              </a:solidFill>
              <a:latin typeface="Alte DIN 1451 Mittelschrift" panose="020B0603020202020204" pitchFamily="34" charset="0"/>
            </a:rPr>
            <a:t>Formulaire d’autorisation d’absence</a:t>
          </a:r>
        </a:p>
      </dsp:txBody>
      <dsp:txXfrm>
        <a:off x="1795148" y="3180871"/>
        <a:ext cx="2316044" cy="1562577"/>
      </dsp:txXfrm>
    </dsp:sp>
    <dsp:sp modelId="{735BB204-BE35-4D10-A6E5-F955F63874FF}">
      <dsp:nvSpPr>
        <dsp:cNvPr id="0" name=""/>
        <dsp:cNvSpPr/>
      </dsp:nvSpPr>
      <dsp:spPr>
        <a:xfrm>
          <a:off x="2434605" y="1043439"/>
          <a:ext cx="3956901" cy="3956901"/>
        </a:xfrm>
        <a:custGeom>
          <a:avLst/>
          <a:gdLst/>
          <a:ahLst/>
          <a:cxnLst/>
          <a:rect l="0" t="0" r="0" b="0"/>
          <a:pathLst>
            <a:path>
              <a:moveTo>
                <a:pt x="356" y="1940915"/>
              </a:moveTo>
              <a:arcTo wR="1978450" hR="1978450" stAng="10865224" swAng="587131"/>
            </a:path>
          </a:pathLst>
        </a:custGeom>
        <a:noFill/>
        <a:ln w="9525" cap="flat" cmpd="sng" algn="ctr">
          <a:solidFill>
            <a:schemeClr val="accent6">
              <a:shade val="95000"/>
              <a:satMod val="105000"/>
            </a:schemeClr>
          </a:solidFill>
          <a:prstDash val="solid"/>
          <a:tailEnd type="arrow"/>
        </a:ln>
        <a:effectLst/>
      </dsp:spPr>
      <dsp:style>
        <a:lnRef idx="1">
          <a:schemeClr val="accent6"/>
        </a:lnRef>
        <a:fillRef idx="0">
          <a:schemeClr val="accent6"/>
        </a:fillRef>
        <a:effectRef idx="0">
          <a:schemeClr val="accent6"/>
        </a:effectRef>
        <a:fontRef idx="minor">
          <a:schemeClr val="tx1"/>
        </a:fontRef>
      </dsp:style>
    </dsp:sp>
    <dsp:sp modelId="{8DB2B6DC-0C63-459C-AFB2-E03FC04F73DD}">
      <dsp:nvSpPr>
        <dsp:cNvPr id="0" name=""/>
        <dsp:cNvSpPr/>
      </dsp:nvSpPr>
      <dsp:spPr>
        <a:xfrm>
          <a:off x="1218184" y="969062"/>
          <a:ext cx="2727545" cy="1570304"/>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CA" sz="1800" b="1" kern="1200" cap="all" baseline="0" dirty="0" smtClean="0">
              <a:latin typeface="Alte DIN 1451 Mittelschrift" panose="020B0603020202020204" pitchFamily="34" charset="0"/>
            </a:rPr>
            <a:t>Quels effets sur les avantages sociaux?</a:t>
          </a:r>
        </a:p>
        <a:p>
          <a:pPr lvl="0" algn="ctr" defTabSz="800100">
            <a:lnSpc>
              <a:spcPct val="90000"/>
            </a:lnSpc>
            <a:spcBef>
              <a:spcPct val="0"/>
            </a:spcBef>
            <a:spcAft>
              <a:spcPct val="35000"/>
            </a:spcAft>
          </a:pPr>
          <a:r>
            <a:rPr lang="fr-CA" sz="1800" b="1" kern="1200" cap="none" baseline="0" dirty="0" smtClean="0">
              <a:latin typeface="Alte DIN 1451 Mittelschrift" panose="020B0603020202020204" pitchFamily="34" charset="0"/>
            </a:rPr>
            <a:t>Comme employés à temps partiel</a:t>
          </a:r>
        </a:p>
      </dsp:txBody>
      <dsp:txXfrm>
        <a:off x="1294840" y="1045718"/>
        <a:ext cx="2574233" cy="1416992"/>
      </dsp:txXfrm>
    </dsp:sp>
    <dsp:sp modelId="{1F956C8A-325E-413E-B9C9-3C7BFBB12F88}">
      <dsp:nvSpPr>
        <dsp:cNvPr id="0" name=""/>
        <dsp:cNvSpPr/>
      </dsp:nvSpPr>
      <dsp:spPr>
        <a:xfrm>
          <a:off x="2268162" y="543912"/>
          <a:ext cx="3956901" cy="3956901"/>
        </a:xfrm>
        <a:custGeom>
          <a:avLst/>
          <a:gdLst/>
          <a:ahLst/>
          <a:cxnLst/>
          <a:rect l="0" t="0" r="0" b="0"/>
          <a:pathLst>
            <a:path>
              <a:moveTo>
                <a:pt x="880930" y="332328"/>
              </a:moveTo>
              <a:arcTo wR="1978450" hR="1978450" stAng="14178443" swAng="833073"/>
            </a:path>
          </a:pathLst>
        </a:custGeom>
        <a:noFill/>
        <a:ln w="9525" cap="flat" cmpd="sng" algn="ctr">
          <a:solidFill>
            <a:schemeClr val="accent6">
              <a:shade val="95000"/>
              <a:satMod val="105000"/>
            </a:schemeClr>
          </a:solidFill>
          <a:prstDash val="solid"/>
          <a:tailEnd type="arrow"/>
        </a:ln>
        <a:effectLst/>
      </dsp:spPr>
      <dsp:style>
        <a:lnRef idx="1">
          <a:schemeClr val="accent6"/>
        </a:lnRef>
        <a:fillRef idx="0">
          <a:schemeClr val="accent6"/>
        </a:fillRef>
        <a:effectRef idx="0">
          <a:schemeClr val="accent6"/>
        </a:effectRef>
        <a:fontRef idx="minor">
          <a:schemeClr val="tx1"/>
        </a:fontRef>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D266E-C8F1-4BA4-8281-218D9456B63B}">
      <dsp:nvSpPr>
        <dsp:cNvPr id="0" name=""/>
        <dsp:cNvSpPr/>
      </dsp:nvSpPr>
      <dsp:spPr>
        <a:xfrm>
          <a:off x="3106679" y="3096135"/>
          <a:ext cx="2818707" cy="2458655"/>
        </a:xfrm>
        <a:prstGeom prst="ellipse">
          <a:avLst/>
        </a:prstGeom>
        <a:solidFill>
          <a:srgbClr val="04456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150000"/>
            </a:lnSpc>
            <a:spcBef>
              <a:spcPct val="0"/>
            </a:spcBef>
            <a:spcAft>
              <a:spcPct val="35000"/>
            </a:spcAft>
          </a:pPr>
          <a:r>
            <a:rPr lang="fr-CA" sz="2200" b="1" kern="1200" noProof="0" dirty="0" smtClean="0">
              <a:solidFill>
                <a:schemeClr val="bg1"/>
              </a:solidFill>
              <a:latin typeface="Alte DIN 1451 Mittelschrift" panose="020B0603020202020204" pitchFamily="34" charset="0"/>
            </a:rPr>
            <a:t>AUTRES</a:t>
          </a:r>
          <a:r>
            <a:rPr lang="fr-CA" sz="2200" b="1" kern="1200" baseline="0" noProof="0" dirty="0" smtClean="0">
              <a:solidFill>
                <a:schemeClr val="bg1"/>
              </a:solidFill>
              <a:latin typeface="Alte DIN 1451 Mittelschrift" panose="020B0603020202020204" pitchFamily="34" charset="0"/>
            </a:rPr>
            <a:t> AVANTAGES </a:t>
          </a:r>
          <a:endParaRPr lang="fr-CA" sz="2200" b="1" kern="1200" noProof="0" dirty="0" smtClean="0">
            <a:solidFill>
              <a:schemeClr val="bg1"/>
            </a:solidFill>
            <a:latin typeface="Alte DIN 1451 Mittelschrift" panose="020B0603020202020204" pitchFamily="34" charset="0"/>
          </a:endParaRPr>
        </a:p>
      </dsp:txBody>
      <dsp:txXfrm>
        <a:off x="3519469" y="3456197"/>
        <a:ext cx="1993127" cy="1738531"/>
      </dsp:txXfrm>
    </dsp:sp>
    <dsp:sp modelId="{251C6DF7-09CC-4E05-B127-59C3F21C681D}">
      <dsp:nvSpPr>
        <dsp:cNvPr id="0" name=""/>
        <dsp:cNvSpPr/>
      </dsp:nvSpPr>
      <dsp:spPr>
        <a:xfrm rot="11617002">
          <a:off x="1238881" y="3380282"/>
          <a:ext cx="1924228" cy="693813"/>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4C226F16-D997-4ADB-A7B4-706EADD5B8F8}">
      <dsp:nvSpPr>
        <dsp:cNvPr id="0" name=""/>
        <dsp:cNvSpPr/>
      </dsp:nvSpPr>
      <dsp:spPr>
        <a:xfrm>
          <a:off x="-235717" y="2592055"/>
          <a:ext cx="2829601" cy="1850168"/>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50000"/>
            </a:lnSpc>
            <a:spcBef>
              <a:spcPct val="0"/>
            </a:spcBef>
            <a:spcAft>
              <a:spcPts val="0"/>
            </a:spcAft>
          </a:pPr>
          <a:r>
            <a:rPr lang="fr-CA" sz="2000" b="1" kern="1200" dirty="0" smtClean="0">
              <a:solidFill>
                <a:schemeClr val="bg1"/>
              </a:solidFill>
              <a:latin typeface="Alte DIN 1451 Mittelschrift" panose="020B0603020202020204" pitchFamily="34" charset="0"/>
            </a:rPr>
            <a:t>FORMATION ET </a:t>
          </a:r>
          <a:r>
            <a:rPr lang="fr-CA" sz="2000" b="1" kern="1200" noProof="0" dirty="0" smtClean="0">
              <a:solidFill>
                <a:schemeClr val="bg1"/>
              </a:solidFill>
              <a:latin typeface="Alte DIN 1451 Mittelschrift" panose="020B0603020202020204" pitchFamily="34" charset="0"/>
            </a:rPr>
            <a:t>PERFECTIONNEMENT</a:t>
          </a:r>
        </a:p>
      </dsp:txBody>
      <dsp:txXfrm>
        <a:off x="-181527" y="2646245"/>
        <a:ext cx="2721221" cy="1741788"/>
      </dsp:txXfrm>
    </dsp:sp>
    <dsp:sp modelId="{05E57BCA-83AC-4045-9D17-DCA392BE2DF4}">
      <dsp:nvSpPr>
        <dsp:cNvPr id="0" name=""/>
        <dsp:cNvSpPr/>
      </dsp:nvSpPr>
      <dsp:spPr>
        <a:xfrm rot="14422679">
          <a:off x="2236792" y="1843431"/>
          <a:ext cx="2130472" cy="693813"/>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EF653FC2-7A8A-4E2A-B045-B9775D7D6187}">
      <dsp:nvSpPr>
        <dsp:cNvPr id="0" name=""/>
        <dsp:cNvSpPr/>
      </dsp:nvSpPr>
      <dsp:spPr>
        <a:xfrm>
          <a:off x="1028845" y="339238"/>
          <a:ext cx="3493326" cy="1850168"/>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50000"/>
            </a:lnSpc>
            <a:spcBef>
              <a:spcPct val="0"/>
            </a:spcBef>
            <a:spcAft>
              <a:spcPts val="0"/>
            </a:spcAft>
          </a:pPr>
          <a:r>
            <a:rPr lang="fr-CA" sz="2000" b="1" kern="1200" noProof="0" dirty="0" smtClean="0">
              <a:solidFill>
                <a:schemeClr val="bg1"/>
              </a:solidFill>
              <a:latin typeface="Alte DIN 1451 Mittelschrift" panose="020B0603020202020204" pitchFamily="34" charset="0"/>
            </a:rPr>
            <a:t>RÉGIME D’ASSURANCE</a:t>
          </a:r>
        </a:p>
        <a:p>
          <a:pPr lvl="0" algn="ctr" defTabSz="889000">
            <a:lnSpc>
              <a:spcPct val="150000"/>
            </a:lnSpc>
            <a:spcBef>
              <a:spcPct val="0"/>
            </a:spcBef>
            <a:spcAft>
              <a:spcPts val="0"/>
            </a:spcAft>
          </a:pPr>
          <a:r>
            <a:rPr lang="fr-CA" sz="2000" b="1" kern="1200" noProof="0" dirty="0" smtClean="0">
              <a:solidFill>
                <a:schemeClr val="bg1"/>
              </a:solidFill>
              <a:latin typeface="Alte DIN 1451 Mittelschrift" panose="020B0603020202020204" pitchFamily="34" charset="0"/>
            </a:rPr>
            <a:t>COLLECTIVE</a:t>
          </a:r>
        </a:p>
      </dsp:txBody>
      <dsp:txXfrm>
        <a:off x="1083035" y="393428"/>
        <a:ext cx="3384946" cy="1741788"/>
      </dsp:txXfrm>
    </dsp:sp>
    <dsp:sp modelId="{59EA0017-0EDE-4F38-AF03-E9D2CE6C97B3}">
      <dsp:nvSpPr>
        <dsp:cNvPr id="0" name=""/>
        <dsp:cNvSpPr/>
      </dsp:nvSpPr>
      <dsp:spPr>
        <a:xfrm rot="18061723">
          <a:off x="4709106" y="1849446"/>
          <a:ext cx="2175357" cy="693813"/>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56F230EF-E10E-4D95-8192-42922A70C859}">
      <dsp:nvSpPr>
        <dsp:cNvPr id="0" name=""/>
        <dsp:cNvSpPr/>
      </dsp:nvSpPr>
      <dsp:spPr>
        <a:xfrm>
          <a:off x="4771148" y="339226"/>
          <a:ext cx="3172600" cy="1850168"/>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50000"/>
            </a:lnSpc>
            <a:spcBef>
              <a:spcPct val="0"/>
            </a:spcBef>
            <a:spcAft>
              <a:spcPts val="0"/>
            </a:spcAft>
          </a:pPr>
          <a:r>
            <a:rPr lang="fr-CA" sz="2000" b="1" kern="1200" noProof="0" dirty="0" smtClean="0">
              <a:solidFill>
                <a:schemeClr val="bg1"/>
              </a:solidFill>
              <a:latin typeface="Alte DIN 1451 Mittelschrift" panose="020B0603020202020204" pitchFamily="34" charset="0"/>
            </a:rPr>
            <a:t>RÉGIME DE RETRAITE </a:t>
          </a:r>
        </a:p>
      </dsp:txBody>
      <dsp:txXfrm>
        <a:off x="4825338" y="393416"/>
        <a:ext cx="3064220" cy="1741788"/>
      </dsp:txXfrm>
    </dsp:sp>
    <dsp:sp modelId="{48671031-3963-4709-A480-82D1EBAFD991}">
      <dsp:nvSpPr>
        <dsp:cNvPr id="0" name=""/>
        <dsp:cNvSpPr/>
      </dsp:nvSpPr>
      <dsp:spPr>
        <a:xfrm rot="20789278">
          <a:off x="5828353" y="3390483"/>
          <a:ext cx="1948653" cy="693813"/>
        </a:xfrm>
        <a:prstGeom prst="leftArrow">
          <a:avLst>
            <a:gd name="adj1" fmla="val 60000"/>
            <a:gd name="adj2" fmla="val 50000"/>
          </a:avLst>
        </a:prstGeom>
        <a:solidFill>
          <a:srgbClr val="007DC5"/>
        </a:solidFill>
        <a:ln>
          <a:noFill/>
        </a:ln>
        <a:effectLst/>
      </dsp:spPr>
      <dsp:style>
        <a:lnRef idx="0">
          <a:scrgbClr r="0" g="0" b="0"/>
        </a:lnRef>
        <a:fillRef idx="1">
          <a:scrgbClr r="0" g="0" b="0"/>
        </a:fillRef>
        <a:effectRef idx="0">
          <a:scrgbClr r="0" g="0" b="0"/>
        </a:effectRef>
        <a:fontRef idx="minor">
          <a:schemeClr val="lt1"/>
        </a:fontRef>
      </dsp:style>
    </dsp:sp>
    <dsp:sp modelId="{42573115-6B70-41CF-A5E8-4BC8829D61A8}">
      <dsp:nvSpPr>
        <dsp:cNvPr id="0" name=""/>
        <dsp:cNvSpPr/>
      </dsp:nvSpPr>
      <dsp:spPr>
        <a:xfrm>
          <a:off x="6507386" y="2592071"/>
          <a:ext cx="2744748" cy="1850168"/>
        </a:xfrm>
        <a:prstGeom prst="roundRect">
          <a:avLst>
            <a:gd name="adj" fmla="val 10000"/>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889000">
            <a:lnSpc>
              <a:spcPct val="150000"/>
            </a:lnSpc>
            <a:spcBef>
              <a:spcPct val="0"/>
            </a:spcBef>
            <a:spcAft>
              <a:spcPts val="0"/>
            </a:spcAft>
          </a:pPr>
          <a:r>
            <a:rPr lang="fr-CA" sz="2000" b="1" kern="1200" noProof="0" dirty="0" smtClean="0">
              <a:solidFill>
                <a:schemeClr val="bg1"/>
              </a:solidFill>
              <a:latin typeface="Alte DIN 1451 Mittelschrift" panose="020B0603020202020204" pitchFamily="34" charset="0"/>
            </a:rPr>
            <a:t>DROITS PARENTAUX </a:t>
          </a:r>
        </a:p>
      </dsp:txBody>
      <dsp:txXfrm>
        <a:off x="6561576" y="2646261"/>
        <a:ext cx="2636368" cy="174178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6BFA48-CF62-4202-BCEA-BC7CC22A1440}">
      <dsp:nvSpPr>
        <dsp:cNvPr id="0" name=""/>
        <dsp:cNvSpPr/>
      </dsp:nvSpPr>
      <dsp:spPr>
        <a:xfrm rot="16200000">
          <a:off x="-1203268" y="1205423"/>
          <a:ext cx="4525963" cy="2115115"/>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fr-CA" sz="2000" kern="1200" dirty="0" smtClean="0">
              <a:solidFill>
                <a:schemeClr val="bg1"/>
              </a:solidFill>
              <a:latin typeface="Alte DIN 1451 Mittelschrift" panose="020B0603020202020204" pitchFamily="34" charset="0"/>
            </a:rPr>
            <a:t>La rencontre disciplinaire ou administrative doit être convoquée par avis écrit au moins 48 heures</a:t>
          </a:r>
          <a:br>
            <a:rPr lang="fr-CA" sz="2000" kern="1200" dirty="0" smtClean="0">
              <a:solidFill>
                <a:schemeClr val="bg1"/>
              </a:solidFill>
              <a:latin typeface="Alte DIN 1451 Mittelschrift" panose="020B0603020202020204" pitchFamily="34" charset="0"/>
            </a:rPr>
          </a:br>
          <a:r>
            <a:rPr lang="fr-CA" sz="2000" kern="1200" dirty="0" smtClean="0">
              <a:solidFill>
                <a:schemeClr val="bg1"/>
              </a:solidFill>
              <a:latin typeface="Alte DIN 1451 Mittelschrift" panose="020B0603020202020204" pitchFamily="34" charset="0"/>
            </a:rPr>
            <a:t>à l’avance </a:t>
          </a:r>
          <a:endParaRPr lang="fr-CA" sz="2000" kern="1200" dirty="0">
            <a:solidFill>
              <a:schemeClr val="bg1"/>
            </a:solidFill>
            <a:latin typeface="Alte DIN 1451 Mittelschrift" panose="020B0603020202020204" pitchFamily="34" charset="0"/>
          </a:endParaRPr>
        </a:p>
      </dsp:txBody>
      <dsp:txXfrm rot="5400000">
        <a:off x="2156" y="905192"/>
        <a:ext cx="2115115" cy="2715577"/>
      </dsp:txXfrm>
    </dsp:sp>
    <dsp:sp modelId="{6D782185-1A88-41BB-BE24-CF330C5141BD}">
      <dsp:nvSpPr>
        <dsp:cNvPr id="0" name=""/>
        <dsp:cNvSpPr/>
      </dsp:nvSpPr>
      <dsp:spPr>
        <a:xfrm rot="16200000">
          <a:off x="1070481" y="1205423"/>
          <a:ext cx="4525963" cy="2115115"/>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fr-CA" sz="2000" kern="1200" dirty="0" smtClean="0">
              <a:solidFill>
                <a:schemeClr val="bg1"/>
              </a:solidFill>
              <a:latin typeface="Alte DIN 1451 Mittelschrift" panose="020B0603020202020204" pitchFamily="34" charset="0"/>
            </a:rPr>
            <a:t>Cet avis indique la nature de la mesure reprochée, elle ne peut excéder 60 jours ouvrables de l’incident ou de la connaissance du fait</a:t>
          </a:r>
          <a:endParaRPr lang="fr-CA" sz="2000" kern="1200" dirty="0">
            <a:solidFill>
              <a:schemeClr val="bg1"/>
            </a:solidFill>
            <a:latin typeface="Alte DIN 1451 Mittelschrift" panose="020B0603020202020204" pitchFamily="34" charset="0"/>
          </a:endParaRPr>
        </a:p>
      </dsp:txBody>
      <dsp:txXfrm rot="5400000">
        <a:off x="2275905" y="905192"/>
        <a:ext cx="2115115" cy="2715577"/>
      </dsp:txXfrm>
    </dsp:sp>
    <dsp:sp modelId="{0D57A97A-64D4-4E18-9A16-1553E54D33B5}">
      <dsp:nvSpPr>
        <dsp:cNvPr id="0" name=""/>
        <dsp:cNvSpPr/>
      </dsp:nvSpPr>
      <dsp:spPr>
        <a:xfrm rot="16200000">
          <a:off x="3344230" y="1205423"/>
          <a:ext cx="4525963" cy="2115115"/>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fr-CA" sz="2000" kern="1200" dirty="0" smtClean="0">
              <a:solidFill>
                <a:schemeClr val="bg1"/>
              </a:solidFill>
              <a:latin typeface="Alte DIN 1451 Mittelschrift" panose="020B0603020202020204" pitchFamily="34" charset="0"/>
            </a:rPr>
            <a:t>Lors de la rencontre, il est possible d’être accompagné par un représentant du SPPROC</a:t>
          </a:r>
          <a:endParaRPr lang="fr-CA" sz="2000" kern="1200" dirty="0">
            <a:solidFill>
              <a:schemeClr val="bg1"/>
            </a:solidFill>
            <a:latin typeface="Alte DIN 1451 Mittelschrift" panose="020B0603020202020204" pitchFamily="34" charset="0"/>
          </a:endParaRPr>
        </a:p>
      </dsp:txBody>
      <dsp:txXfrm rot="5400000">
        <a:off x="4549654" y="905192"/>
        <a:ext cx="2115115" cy="2715577"/>
      </dsp:txXfrm>
    </dsp:sp>
    <dsp:sp modelId="{2D3CD4CB-439A-44FB-9687-CC9A362EBC22}">
      <dsp:nvSpPr>
        <dsp:cNvPr id="0" name=""/>
        <dsp:cNvSpPr/>
      </dsp:nvSpPr>
      <dsp:spPr>
        <a:xfrm rot="16200000">
          <a:off x="5617980" y="1205423"/>
          <a:ext cx="4525963" cy="2115115"/>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90000"/>
            </a:lnSpc>
            <a:spcBef>
              <a:spcPct val="0"/>
            </a:spcBef>
            <a:spcAft>
              <a:spcPct val="35000"/>
            </a:spcAft>
          </a:pPr>
          <a:r>
            <a:rPr lang="fr-CA" sz="2000" kern="1200" dirty="0" smtClean="0">
              <a:solidFill>
                <a:schemeClr val="bg1"/>
              </a:solidFill>
              <a:latin typeface="Alte DIN 1451 Mittelschrift" panose="020B0603020202020204" pitchFamily="34" charset="0"/>
            </a:rPr>
            <a:t>La mesure disciplinaire est retirée du dossier </a:t>
          </a:r>
          <a:br>
            <a:rPr lang="fr-CA" sz="2000" kern="1200" dirty="0" smtClean="0">
              <a:solidFill>
                <a:schemeClr val="bg1"/>
              </a:solidFill>
              <a:latin typeface="Alte DIN 1451 Mittelschrift" panose="020B0603020202020204" pitchFamily="34" charset="0"/>
            </a:rPr>
          </a:br>
          <a:r>
            <a:rPr lang="fr-CA" sz="2000" kern="1200" dirty="0" smtClean="0">
              <a:solidFill>
                <a:schemeClr val="bg1"/>
              </a:solidFill>
              <a:latin typeface="Alte DIN 1451 Mittelschrift" panose="020B0603020202020204" pitchFamily="34" charset="0"/>
            </a:rPr>
            <a:t>18 mois effectivement travaillés suivant son dépôt s’il n’y pas de récidive </a:t>
          </a:r>
          <a:endParaRPr lang="fr-CA" sz="2000" kern="1200" dirty="0">
            <a:solidFill>
              <a:schemeClr val="bg1"/>
            </a:solidFill>
            <a:latin typeface="Alte DIN 1451 Mittelschrift" panose="020B0603020202020204" pitchFamily="34" charset="0"/>
          </a:endParaRPr>
        </a:p>
      </dsp:txBody>
      <dsp:txXfrm rot="5400000">
        <a:off x="6823404" y="905192"/>
        <a:ext cx="2115115" cy="271557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BFCC1-F265-4B28-AD75-85A907D1D4A1}">
      <dsp:nvSpPr>
        <dsp:cNvPr id="0" name=""/>
        <dsp:cNvSpPr/>
      </dsp:nvSpPr>
      <dsp:spPr>
        <a:xfrm rot="5400000">
          <a:off x="5238924" y="-2500087"/>
          <a:ext cx="1015948" cy="64481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Comité paritaire où sont discutées les situations problématiques </a:t>
          </a:r>
          <a:endParaRPr lang="fr-CA" sz="2200" b="1" kern="1200" dirty="0">
            <a:solidFill>
              <a:srgbClr val="04456F"/>
            </a:solidFill>
            <a:latin typeface="Alte DIN 1451 Mittelschrift" panose="020B0603020202020204" pitchFamily="34" charset="0"/>
          </a:endParaRPr>
        </a:p>
      </dsp:txBody>
      <dsp:txXfrm rot="-5400000">
        <a:off x="2522834" y="265597"/>
        <a:ext cx="6398534" cy="916760"/>
      </dsp:txXfrm>
    </dsp:sp>
    <dsp:sp modelId="{A097FEBA-5CD9-4B69-B03C-9D3895646ADF}">
      <dsp:nvSpPr>
        <dsp:cNvPr id="0" name=""/>
        <dsp:cNvSpPr/>
      </dsp:nvSpPr>
      <dsp:spPr>
        <a:xfrm>
          <a:off x="155948" y="12"/>
          <a:ext cx="2520006" cy="1510427"/>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CA" sz="2200" b="1" kern="1200" dirty="0" smtClean="0">
              <a:latin typeface="Alte DIN 1451 Mittelschrift" panose="020B0603020202020204" pitchFamily="34" charset="0"/>
            </a:rPr>
            <a:t>COMITÉ DE RELATIONS DE TRAVAIL</a:t>
          </a:r>
        </a:p>
      </dsp:txBody>
      <dsp:txXfrm>
        <a:off x="229681" y="73745"/>
        <a:ext cx="2372540" cy="1362961"/>
      </dsp:txXfrm>
    </dsp:sp>
    <dsp:sp modelId="{696A674F-7406-44F1-9D56-CBD6295D0786}">
      <dsp:nvSpPr>
        <dsp:cNvPr id="0" name=""/>
        <dsp:cNvSpPr/>
      </dsp:nvSpPr>
      <dsp:spPr>
        <a:xfrm rot="5400000">
          <a:off x="5057592" y="-869445"/>
          <a:ext cx="1251745" cy="644702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Mésentente ou désaccord quant à l’interprétation ou  à l’application de la convention collective </a:t>
          </a:r>
          <a:endParaRPr lang="fr-CA" sz="2200" kern="1200" dirty="0">
            <a:solidFill>
              <a:srgbClr val="04456F"/>
            </a:solidFill>
            <a:latin typeface="Alte DIN 1451 Mittelschrift" panose="020B0603020202020204" pitchFamily="34" charset="0"/>
          </a:endParaRPr>
        </a:p>
      </dsp:txBody>
      <dsp:txXfrm rot="-5400000">
        <a:off x="2459952" y="1789300"/>
        <a:ext cx="6385922" cy="1129535"/>
      </dsp:txXfrm>
    </dsp:sp>
    <dsp:sp modelId="{329F13E6-0188-4A71-B737-6366296EC22E}">
      <dsp:nvSpPr>
        <dsp:cNvPr id="0" name=""/>
        <dsp:cNvSpPr/>
      </dsp:nvSpPr>
      <dsp:spPr>
        <a:xfrm>
          <a:off x="154581" y="1587905"/>
          <a:ext cx="2519994" cy="1510427"/>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CA" sz="2200" b="1" kern="1200" dirty="0" smtClean="0">
              <a:latin typeface="Alte DIN 1451 Mittelschrift" panose="020B0603020202020204" pitchFamily="34" charset="0"/>
            </a:rPr>
            <a:t>GRIEF</a:t>
          </a:r>
          <a:r>
            <a:rPr lang="fr-CA" sz="3600" kern="1200" dirty="0" smtClean="0">
              <a:latin typeface="Alte DIN 1451 Mittelschrift" panose="020B0603020202020204" pitchFamily="34" charset="0"/>
            </a:rPr>
            <a:t>  </a:t>
          </a:r>
          <a:endParaRPr lang="fr-CA" sz="3600" kern="1200" dirty="0">
            <a:latin typeface="Alte DIN 1451 Mittelschrift" panose="020B0603020202020204" pitchFamily="34" charset="0"/>
          </a:endParaRPr>
        </a:p>
      </dsp:txBody>
      <dsp:txXfrm>
        <a:off x="228314" y="1661638"/>
        <a:ext cx="2372528" cy="1362961"/>
      </dsp:txXfrm>
    </dsp:sp>
    <dsp:sp modelId="{42AB30C2-AFE4-46C6-84C1-A1E8A58ABDA1}">
      <dsp:nvSpPr>
        <dsp:cNvPr id="0" name=""/>
        <dsp:cNvSpPr/>
      </dsp:nvSpPr>
      <dsp:spPr>
        <a:xfrm rot="5400000">
          <a:off x="5155647" y="686706"/>
          <a:ext cx="1176476" cy="644655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Quarante-cinq (45) jours ouvrables de la connaissance du fait sans dépasser six (6) mois de l’occurrence du fait.</a:t>
          </a:r>
          <a:endParaRPr lang="fr-CA" sz="2200" kern="1200" dirty="0">
            <a:solidFill>
              <a:srgbClr val="04456F"/>
            </a:solidFill>
            <a:latin typeface="Alte DIN 1451 Mittelschrift" panose="020B0603020202020204" pitchFamily="34" charset="0"/>
          </a:endParaRPr>
        </a:p>
      </dsp:txBody>
      <dsp:txXfrm rot="-5400000">
        <a:off x="2520606" y="3379179"/>
        <a:ext cx="6389128" cy="1061614"/>
      </dsp:txXfrm>
    </dsp:sp>
    <dsp:sp modelId="{C053B7C4-FDE3-4D9A-BA9B-F7781A183F33}">
      <dsp:nvSpPr>
        <dsp:cNvPr id="0" name=""/>
        <dsp:cNvSpPr/>
      </dsp:nvSpPr>
      <dsp:spPr>
        <a:xfrm>
          <a:off x="154574" y="3117356"/>
          <a:ext cx="2519997" cy="1510427"/>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fr-CA" sz="2200" b="1" kern="1200" dirty="0" smtClean="0">
              <a:latin typeface="Alte DIN 1451 Mittelschrift" panose="020B0603020202020204" pitchFamily="34" charset="0"/>
            </a:rPr>
            <a:t>DÉLAI DE GRIEF</a:t>
          </a:r>
          <a:endParaRPr lang="fr-CA" sz="2200" kern="1200" dirty="0">
            <a:latin typeface="Alte DIN 1451 Mittelschrift" panose="020B0603020202020204" pitchFamily="34" charset="0"/>
          </a:endParaRPr>
        </a:p>
      </dsp:txBody>
      <dsp:txXfrm>
        <a:off x="228307" y="3191089"/>
        <a:ext cx="2372531" cy="1362961"/>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BFCC1-F265-4B28-AD75-85A907D1D4A1}">
      <dsp:nvSpPr>
        <dsp:cNvPr id="0" name=""/>
        <dsp:cNvSpPr/>
      </dsp:nvSpPr>
      <dsp:spPr>
        <a:xfrm rot="5400000">
          <a:off x="4739794" y="-2132621"/>
          <a:ext cx="2014208" cy="644812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fr-FR" sz="2200" b="0" u="none" kern="1200" dirty="0" smtClean="0">
              <a:solidFill>
                <a:srgbClr val="04456F"/>
              </a:solidFill>
              <a:latin typeface="Alte DIN 1451 Mittelschrift" panose="020B0603020202020204" pitchFamily="34" charset="0"/>
            </a:rPr>
            <a:t>L’Employeur</a:t>
          </a:r>
          <a:r>
            <a:rPr lang="fr-FR" sz="2200" u="none" kern="1200" dirty="0" smtClean="0">
              <a:solidFill>
                <a:srgbClr val="04456F"/>
              </a:solidFill>
              <a:latin typeface="Alte DIN 1451 Mittelschrift" panose="020B0603020202020204" pitchFamily="34" charset="0"/>
            </a:rPr>
            <a:t> et le Syndicat se rencontrent dans un délai de trente (30) jours ouvrables afin d’échanger l’information et tentent d’en arriver à un règlement.</a:t>
          </a:r>
          <a:endParaRPr lang="fr-CA" sz="2200" b="1" kern="1200" dirty="0">
            <a:solidFill>
              <a:srgbClr val="04456F"/>
            </a:solidFill>
            <a:latin typeface="Alte DIN 1451 Mittelschrift" panose="020B0603020202020204" pitchFamily="34" charset="0"/>
          </a:endParaRPr>
        </a:p>
      </dsp:txBody>
      <dsp:txXfrm rot="-5400000">
        <a:off x="2522834" y="182665"/>
        <a:ext cx="6349802" cy="1817556"/>
      </dsp:txXfrm>
    </dsp:sp>
    <dsp:sp modelId="{A097FEBA-5CD9-4B69-B03C-9D3895646ADF}">
      <dsp:nvSpPr>
        <dsp:cNvPr id="0" name=""/>
        <dsp:cNvSpPr/>
      </dsp:nvSpPr>
      <dsp:spPr>
        <a:xfrm>
          <a:off x="126588" y="1320"/>
          <a:ext cx="2520006" cy="2292395"/>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150000"/>
            </a:lnSpc>
            <a:spcBef>
              <a:spcPct val="0"/>
            </a:spcBef>
            <a:spcAft>
              <a:spcPct val="35000"/>
            </a:spcAft>
          </a:pPr>
          <a:r>
            <a:rPr lang="fr-CA" sz="2200" b="1" kern="1200" dirty="0" smtClean="0">
              <a:latin typeface="Alte DIN 1451 Mittelschrift" panose="020B0603020202020204" pitchFamily="34" charset="0"/>
            </a:rPr>
            <a:t>RENCONTRE D’ÉCHANGE ET D’INFORMATION</a:t>
          </a:r>
        </a:p>
      </dsp:txBody>
      <dsp:txXfrm>
        <a:off x="238493" y="113225"/>
        <a:ext cx="2296196" cy="2068585"/>
      </dsp:txXfrm>
    </dsp:sp>
    <dsp:sp modelId="{696A674F-7406-44F1-9D56-CBD6295D0786}">
      <dsp:nvSpPr>
        <dsp:cNvPr id="0" name=""/>
        <dsp:cNvSpPr/>
      </dsp:nvSpPr>
      <dsp:spPr>
        <a:xfrm rot="5400000">
          <a:off x="4783801" y="431477"/>
          <a:ext cx="1927295" cy="644702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55650">
            <a:lnSpc>
              <a:spcPct val="90000"/>
            </a:lnSpc>
            <a:spcBef>
              <a:spcPct val="0"/>
            </a:spcBef>
            <a:spcAft>
              <a:spcPct val="15000"/>
            </a:spcAft>
            <a:buChar char="••"/>
          </a:pPr>
          <a:r>
            <a:rPr lang="fr-CA" sz="1700" kern="1200" dirty="0" smtClean="0">
              <a:solidFill>
                <a:srgbClr val="04456F"/>
              </a:solidFill>
              <a:latin typeface="Alte DIN 1451 Mittelschrift" panose="020B0603020202020204" pitchFamily="34" charset="0"/>
            </a:rPr>
            <a:t> </a:t>
          </a:r>
          <a:r>
            <a:rPr lang="fr-CA" sz="2200" kern="1200" dirty="0" smtClean="0">
              <a:solidFill>
                <a:srgbClr val="04456F"/>
              </a:solidFill>
              <a:latin typeface="Alte DIN 1451 Mittelschrift" panose="020B0603020202020204" pitchFamily="34" charset="0"/>
            </a:rPr>
            <a:t>Si aucune entente, dans les trente (30) jours de la tenue de la rencontre d’échange d’information, le Syndicat ou l’Employeur peut soumettre le grief à l’arbitrage en transmettant à l’autre partie un avis écrit à cet effet.</a:t>
          </a:r>
          <a:endParaRPr lang="fr-CA" sz="1700" kern="1200" dirty="0">
            <a:solidFill>
              <a:srgbClr val="04456F"/>
            </a:solidFill>
            <a:latin typeface="Alte DIN 1451 Mittelschrift" panose="020B0603020202020204" pitchFamily="34" charset="0"/>
          </a:endParaRPr>
        </a:p>
      </dsp:txBody>
      <dsp:txXfrm rot="-5400000">
        <a:off x="2523936" y="2785426"/>
        <a:ext cx="6352944" cy="1739129"/>
      </dsp:txXfrm>
    </dsp:sp>
    <dsp:sp modelId="{329F13E6-0188-4A71-B737-6366296EC22E}">
      <dsp:nvSpPr>
        <dsp:cNvPr id="0" name=""/>
        <dsp:cNvSpPr/>
      </dsp:nvSpPr>
      <dsp:spPr>
        <a:xfrm>
          <a:off x="126548" y="2397574"/>
          <a:ext cx="2519994" cy="2292395"/>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fr-CA" sz="2600" kern="1200" dirty="0" smtClean="0">
              <a:latin typeface="Alte DIN 1451 Mittelschrift" panose="020B0603020202020204" pitchFamily="34" charset="0"/>
            </a:rPr>
            <a:t>  </a:t>
          </a:r>
          <a:r>
            <a:rPr lang="fr-CA" sz="2200" b="1" kern="1200" dirty="0" smtClean="0">
              <a:latin typeface="Alte DIN 1451 Mittelschrift" panose="020B0603020202020204" pitchFamily="34" charset="0"/>
            </a:rPr>
            <a:t>ARBITRAGE</a:t>
          </a:r>
          <a:endParaRPr lang="fr-CA" sz="2200" b="1" kern="1200" dirty="0">
            <a:latin typeface="Alte DIN 1451 Mittelschrift" panose="020B0603020202020204" pitchFamily="34" charset="0"/>
          </a:endParaRPr>
        </a:p>
      </dsp:txBody>
      <dsp:txXfrm>
        <a:off x="238453" y="2509479"/>
        <a:ext cx="2296184" cy="2068585"/>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BFCC1-F265-4B28-AD75-85A907D1D4A1}">
      <dsp:nvSpPr>
        <dsp:cNvPr id="0" name=""/>
        <dsp:cNvSpPr/>
      </dsp:nvSpPr>
      <dsp:spPr>
        <a:xfrm rot="5400000">
          <a:off x="5024733" y="-2440238"/>
          <a:ext cx="1243201" cy="656051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150000"/>
            </a:lnSpc>
            <a:spcBef>
              <a:spcPct val="0"/>
            </a:spcBef>
            <a:spcAft>
              <a:spcPct val="15000"/>
            </a:spcAft>
            <a:buChar char="••"/>
          </a:pPr>
          <a:r>
            <a:rPr lang="fr-CA" sz="2400" b="0" i="0" kern="1200" dirty="0" smtClean="0">
              <a:solidFill>
                <a:srgbClr val="04456F"/>
              </a:solidFill>
              <a:latin typeface="Alte DIN 1451 Mittelschrift" panose="020B0603020202020204" pitchFamily="34" charset="0"/>
            </a:rPr>
            <a:t>http://www.spproc.com/</a:t>
          </a:r>
          <a:endParaRPr lang="fr-CA" sz="2400" b="0" i="0" kern="1200" dirty="0">
            <a:solidFill>
              <a:srgbClr val="04456F"/>
            </a:solidFill>
            <a:latin typeface="Alte DIN 1451 Mittelschrift" panose="020B0603020202020204" pitchFamily="34" charset="0"/>
          </a:endParaRPr>
        </a:p>
        <a:p>
          <a:pPr marL="228600" lvl="1" indent="-228600" algn="l" defTabSz="1066800">
            <a:lnSpc>
              <a:spcPct val="150000"/>
            </a:lnSpc>
            <a:spcBef>
              <a:spcPct val="0"/>
            </a:spcBef>
            <a:spcAft>
              <a:spcPct val="15000"/>
            </a:spcAft>
            <a:buChar char="••"/>
          </a:pPr>
          <a:r>
            <a:rPr lang="fr-CA" sz="2400" b="0" i="0" kern="1200" dirty="0" smtClean="0">
              <a:solidFill>
                <a:srgbClr val="FF0000"/>
              </a:solidFill>
              <a:latin typeface="Alte DIN 1451 Mittelschrift" panose="020B0603020202020204" pitchFamily="34" charset="0"/>
            </a:rPr>
            <a:t>Guide d’accueil du SPPROC</a:t>
          </a:r>
          <a:endParaRPr lang="fr-CA" sz="2400" b="0" i="0" kern="1200" dirty="0">
            <a:solidFill>
              <a:srgbClr val="FF0000"/>
            </a:solidFill>
            <a:latin typeface="Alte DIN 1451 Mittelschrift" panose="020B0603020202020204" pitchFamily="34" charset="0"/>
          </a:endParaRPr>
        </a:p>
      </dsp:txBody>
      <dsp:txXfrm rot="-5400000">
        <a:off x="2366078" y="279105"/>
        <a:ext cx="6499823" cy="1121825"/>
      </dsp:txXfrm>
    </dsp:sp>
    <dsp:sp modelId="{A097FEBA-5CD9-4B69-B03C-9D3895646ADF}">
      <dsp:nvSpPr>
        <dsp:cNvPr id="0" name=""/>
        <dsp:cNvSpPr/>
      </dsp:nvSpPr>
      <dsp:spPr>
        <a:xfrm>
          <a:off x="0" y="0"/>
          <a:ext cx="2422105" cy="1633801"/>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fr-CA" sz="3000" b="1" kern="1200" dirty="0" smtClean="0">
              <a:latin typeface="Alte DIN 1451 Mittelschrift" panose="020B0603020202020204" pitchFamily="34" charset="0"/>
            </a:rPr>
            <a:t>Site Web</a:t>
          </a:r>
          <a:endParaRPr lang="fr-CA" sz="3000" b="1" kern="1200" dirty="0">
            <a:latin typeface="Alte DIN 1451 Mittelschrift" panose="020B0603020202020204" pitchFamily="34" charset="0"/>
          </a:endParaRPr>
        </a:p>
      </dsp:txBody>
      <dsp:txXfrm>
        <a:off x="79756" y="79756"/>
        <a:ext cx="2262593" cy="1474289"/>
      </dsp:txXfrm>
    </dsp:sp>
    <dsp:sp modelId="{696A674F-7406-44F1-9D56-CBD6295D0786}">
      <dsp:nvSpPr>
        <dsp:cNvPr id="0" name=""/>
        <dsp:cNvSpPr/>
      </dsp:nvSpPr>
      <dsp:spPr>
        <a:xfrm rot="5400000">
          <a:off x="5104771" y="-722419"/>
          <a:ext cx="1082195" cy="65594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150000"/>
            </a:lnSpc>
            <a:spcBef>
              <a:spcPct val="0"/>
            </a:spcBef>
            <a:spcAft>
              <a:spcPct val="15000"/>
            </a:spcAft>
            <a:buChar char="••"/>
          </a:pPr>
          <a:r>
            <a:rPr lang="fr-CA" sz="2400" b="0" i="0" kern="1200" dirty="0" smtClean="0">
              <a:solidFill>
                <a:srgbClr val="04456F"/>
              </a:solidFill>
              <a:latin typeface="Alte DIN 1451 Mittelschrift" panose="020B0603020202020204" pitchFamily="34" charset="0"/>
            </a:rPr>
            <a:t>Secrétariat : (418) 525-4444 poste: 47787</a:t>
          </a:r>
          <a:endParaRPr lang="fr-CA" sz="2500" kern="1200" dirty="0">
            <a:solidFill>
              <a:srgbClr val="04456F"/>
            </a:solidFill>
            <a:latin typeface="Alte DIN 1451 Mittelschrift" panose="020B0603020202020204" pitchFamily="34" charset="0"/>
          </a:endParaRPr>
        </a:p>
        <a:p>
          <a:pPr marL="228600" lvl="1" indent="-228600" algn="l" defTabSz="1066800">
            <a:lnSpc>
              <a:spcPct val="150000"/>
            </a:lnSpc>
            <a:spcBef>
              <a:spcPct val="0"/>
            </a:spcBef>
            <a:spcAft>
              <a:spcPct val="15000"/>
            </a:spcAft>
            <a:buChar char="••"/>
          </a:pPr>
          <a:r>
            <a:rPr lang="fr-CA" sz="2400" b="0" i="0" kern="1200" dirty="0" smtClean="0">
              <a:solidFill>
                <a:srgbClr val="04456F"/>
              </a:solidFill>
              <a:latin typeface="Alte DIN 1451 Mittelschrift" panose="020B0603020202020204" pitchFamily="34" charset="0"/>
            </a:rPr>
            <a:t>Présidence : (418) 262-0543</a:t>
          </a:r>
          <a:endParaRPr lang="fr-CA" sz="2500" kern="1200" dirty="0">
            <a:solidFill>
              <a:srgbClr val="04456F"/>
            </a:solidFill>
            <a:latin typeface="Alte DIN 1451 Mittelschrift" panose="020B0603020202020204" pitchFamily="34" charset="0"/>
          </a:endParaRPr>
        </a:p>
      </dsp:txBody>
      <dsp:txXfrm rot="-5400000">
        <a:off x="2366123" y="2069057"/>
        <a:ext cx="6506664" cy="976539"/>
      </dsp:txXfrm>
    </dsp:sp>
    <dsp:sp modelId="{329F13E6-0188-4A71-B737-6366296EC22E}">
      <dsp:nvSpPr>
        <dsp:cNvPr id="0" name=""/>
        <dsp:cNvSpPr/>
      </dsp:nvSpPr>
      <dsp:spPr>
        <a:xfrm>
          <a:off x="972" y="1721275"/>
          <a:ext cx="2422159" cy="1633801"/>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fr-CA" sz="3000" b="1" kern="1200" dirty="0" smtClean="0">
              <a:latin typeface="Alte DIN 1451 Mittelschrift" panose="020B0603020202020204" pitchFamily="34" charset="0"/>
            </a:rPr>
            <a:t>Téléphone</a:t>
          </a:r>
          <a:r>
            <a:rPr lang="fr-CA" sz="3000" kern="1200" dirty="0" smtClean="0">
              <a:latin typeface="Alte DIN 1451 Mittelschrift" panose="020B0603020202020204" pitchFamily="34" charset="0"/>
            </a:rPr>
            <a:t>  </a:t>
          </a:r>
          <a:endParaRPr lang="fr-CA" sz="3000" kern="1200" dirty="0">
            <a:latin typeface="Alte DIN 1451 Mittelschrift" panose="020B0603020202020204" pitchFamily="34" charset="0"/>
          </a:endParaRPr>
        </a:p>
      </dsp:txBody>
      <dsp:txXfrm>
        <a:off x="80728" y="1801031"/>
        <a:ext cx="2262647" cy="1474289"/>
      </dsp:txXfrm>
    </dsp:sp>
    <dsp:sp modelId="{42AB30C2-AFE4-46C6-84C1-A1E8A58ABDA1}">
      <dsp:nvSpPr>
        <dsp:cNvPr id="0" name=""/>
        <dsp:cNvSpPr/>
      </dsp:nvSpPr>
      <dsp:spPr>
        <a:xfrm rot="5400000">
          <a:off x="4975912" y="1042974"/>
          <a:ext cx="1297620" cy="6556501"/>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150000"/>
            </a:lnSpc>
            <a:spcBef>
              <a:spcPct val="0"/>
            </a:spcBef>
            <a:spcAft>
              <a:spcPct val="15000"/>
            </a:spcAft>
            <a:buChar char="••"/>
          </a:pPr>
          <a:r>
            <a:rPr lang="fr-CA" sz="2400" b="0" i="0" kern="1200" dirty="0" smtClean="0">
              <a:solidFill>
                <a:srgbClr val="04456F"/>
              </a:solidFill>
              <a:latin typeface="Alte DIN 1451 Mittelschrift" panose="020B0603020202020204" pitchFamily="34" charset="0"/>
            </a:rPr>
            <a:t>CRCHU de Québec-</a:t>
          </a:r>
          <a:r>
            <a:rPr lang="fr-CA" sz="2400" b="0" i="0" kern="1200" dirty="0" err="1" smtClean="0">
              <a:solidFill>
                <a:srgbClr val="04456F"/>
              </a:solidFill>
              <a:latin typeface="Alte DIN 1451 Mittelschrift" panose="020B0603020202020204" pitchFamily="34" charset="0"/>
            </a:rPr>
            <a:t>ULaval</a:t>
          </a:r>
          <a:r>
            <a:rPr lang="fr-CA" sz="2400" b="0" i="0" kern="1200" dirty="0" smtClean="0">
              <a:solidFill>
                <a:srgbClr val="04456F"/>
              </a:solidFill>
              <a:latin typeface="Alte DIN 1451 Mittelschrift" panose="020B0603020202020204" pitchFamily="34" charset="0"/>
            </a:rPr>
            <a:t>, Site CHUL</a:t>
          </a:r>
          <a:endParaRPr lang="fr-CA" sz="1600" kern="1200" dirty="0">
            <a:solidFill>
              <a:srgbClr val="04456F"/>
            </a:solidFill>
            <a:latin typeface="Alte DIN 1451 Mittelschrift" panose="020B0603020202020204" pitchFamily="34" charset="0"/>
          </a:endParaRPr>
        </a:p>
        <a:p>
          <a:pPr marL="228600" lvl="1" indent="-228600" algn="l" defTabSz="1066800">
            <a:lnSpc>
              <a:spcPct val="150000"/>
            </a:lnSpc>
            <a:spcBef>
              <a:spcPct val="0"/>
            </a:spcBef>
            <a:spcAft>
              <a:spcPct val="15000"/>
            </a:spcAft>
            <a:buChar char="••"/>
          </a:pPr>
          <a:r>
            <a:rPr lang="fr-CA" sz="2400" b="0" i="0" kern="1200" dirty="0" smtClean="0">
              <a:solidFill>
                <a:srgbClr val="04456F"/>
              </a:solidFill>
              <a:latin typeface="Alte DIN 1451 Mittelschrift" panose="020B0603020202020204" pitchFamily="34" charset="0"/>
            </a:rPr>
            <a:t>Local R-00771, bloc R, Sous-sol</a:t>
          </a:r>
          <a:endParaRPr lang="fr-CA" sz="1600" kern="1200" dirty="0">
            <a:solidFill>
              <a:srgbClr val="04456F"/>
            </a:solidFill>
            <a:latin typeface="Alte DIN 1451 Mittelschrift" panose="020B0603020202020204" pitchFamily="34" charset="0"/>
          </a:endParaRPr>
        </a:p>
      </dsp:txBody>
      <dsp:txXfrm rot="-5400000">
        <a:off x="2346472" y="3735760"/>
        <a:ext cx="6493156" cy="1170930"/>
      </dsp:txXfrm>
    </dsp:sp>
    <dsp:sp modelId="{C053B7C4-FDE3-4D9A-BA9B-F7781A183F33}">
      <dsp:nvSpPr>
        <dsp:cNvPr id="0" name=""/>
        <dsp:cNvSpPr/>
      </dsp:nvSpPr>
      <dsp:spPr>
        <a:xfrm>
          <a:off x="0" y="3472396"/>
          <a:ext cx="2422158" cy="1633801"/>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a:lnSpc>
              <a:spcPct val="90000"/>
            </a:lnSpc>
            <a:spcBef>
              <a:spcPct val="0"/>
            </a:spcBef>
            <a:spcAft>
              <a:spcPct val="35000"/>
            </a:spcAft>
          </a:pPr>
          <a:r>
            <a:rPr lang="fr-CA" sz="3000" b="1" kern="1200" dirty="0" smtClean="0">
              <a:latin typeface="Alte DIN 1451 Mittelschrift" panose="020B0603020202020204" pitchFamily="34" charset="0"/>
            </a:rPr>
            <a:t>Bureau</a:t>
          </a:r>
          <a:endParaRPr lang="fr-CA" sz="3000" kern="1200" dirty="0">
            <a:latin typeface="Alte DIN 1451 Mittelschrift" panose="020B0603020202020204" pitchFamily="34" charset="0"/>
          </a:endParaRPr>
        </a:p>
      </dsp:txBody>
      <dsp:txXfrm>
        <a:off x="79756" y="3552152"/>
        <a:ext cx="2262646" cy="14742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D751B-120A-4CFB-AFCA-D6C1A3C54FDD}">
      <dsp:nvSpPr>
        <dsp:cNvPr id="0" name=""/>
        <dsp:cNvSpPr/>
      </dsp:nvSpPr>
      <dsp:spPr>
        <a:xfrm rot="5400000">
          <a:off x="5989290" y="-3367622"/>
          <a:ext cx="2236375" cy="897161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100000"/>
            </a:lnSpc>
            <a:spcBef>
              <a:spcPct val="0"/>
            </a:spcBef>
            <a:spcAft>
              <a:spcPts val="1200"/>
            </a:spcAft>
            <a:buChar char="••"/>
          </a:pPr>
          <a:r>
            <a:rPr lang="fr-CA" sz="2200" b="0" kern="1200" dirty="0" smtClean="0">
              <a:solidFill>
                <a:srgbClr val="04456F"/>
              </a:solidFill>
              <a:latin typeface="Alte DIN 1451 Mittelschrift" panose="020B0603020202020204" pitchFamily="34" charset="0"/>
            </a:rPr>
            <a:t>Toute professionnelle ou tout professionnel de recherche doit devenir membre du Syndicat à compter de son premier jour de travail comme condition du maintien de son emploi (5.2).</a:t>
          </a:r>
          <a:endParaRPr lang="fr-CA" sz="2200" b="0" kern="1200" dirty="0">
            <a:solidFill>
              <a:srgbClr val="04456F"/>
            </a:solidFill>
            <a:latin typeface="Alte DIN 1451 Mittelschrift" panose="020B0603020202020204" pitchFamily="34" charset="0"/>
          </a:endParaRPr>
        </a:p>
        <a:p>
          <a:pPr marL="228600" lvl="1" indent="-228600" algn="l" defTabSz="977900">
            <a:lnSpc>
              <a:spcPct val="100000"/>
            </a:lnSpc>
            <a:spcBef>
              <a:spcPct val="0"/>
            </a:spcBef>
            <a:spcAft>
              <a:spcPct val="15000"/>
            </a:spcAft>
            <a:buChar char="••"/>
          </a:pPr>
          <a:r>
            <a:rPr lang="fr-CA" sz="2200" b="0" kern="1200" noProof="0" dirty="0" smtClean="0">
              <a:solidFill>
                <a:srgbClr val="04456F"/>
              </a:solidFill>
              <a:latin typeface="Alte DIN 1451 Mittelschrift" panose="020B0603020202020204" pitchFamily="34" charset="0"/>
            </a:rPr>
            <a:t>Si la carte n’est pas signée, la cotisation demeure obligatoire et le membre reste assujetti à la convention collective (5.4).</a:t>
          </a:r>
          <a:endParaRPr lang="fr-CA" sz="2200" b="0" kern="1200" noProof="0" dirty="0">
            <a:solidFill>
              <a:srgbClr val="04456F"/>
            </a:solidFill>
            <a:latin typeface="Alte DIN 1451 Mittelschrift" panose="020B0603020202020204" pitchFamily="34" charset="0"/>
          </a:endParaRPr>
        </a:p>
      </dsp:txBody>
      <dsp:txXfrm rot="-5400000">
        <a:off x="2621669" y="109170"/>
        <a:ext cx="8862448" cy="2018033"/>
      </dsp:txXfrm>
    </dsp:sp>
    <dsp:sp modelId="{D291A527-8B2A-4D67-AF03-0ACDDF18BCA1}">
      <dsp:nvSpPr>
        <dsp:cNvPr id="0" name=""/>
        <dsp:cNvSpPr/>
      </dsp:nvSpPr>
      <dsp:spPr>
        <a:xfrm>
          <a:off x="0" y="366"/>
          <a:ext cx="2619756" cy="2253556"/>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150000"/>
            </a:lnSpc>
            <a:spcBef>
              <a:spcPct val="0"/>
            </a:spcBef>
            <a:spcAft>
              <a:spcPts val="0"/>
            </a:spcAft>
          </a:pPr>
          <a:r>
            <a:rPr lang="fr-CA" sz="2000" kern="1200" dirty="0" smtClean="0">
              <a:latin typeface="Alte DIN 1451 Mittelschrift" panose="020B0603020202020204" pitchFamily="34" charset="0"/>
            </a:rPr>
            <a:t>APPARTENANCE </a:t>
          </a:r>
        </a:p>
        <a:p>
          <a:pPr lvl="0" algn="ctr" defTabSz="889000">
            <a:lnSpc>
              <a:spcPct val="150000"/>
            </a:lnSpc>
            <a:spcBef>
              <a:spcPct val="0"/>
            </a:spcBef>
            <a:spcAft>
              <a:spcPts val="0"/>
            </a:spcAft>
          </a:pPr>
          <a:r>
            <a:rPr lang="fr-CA" sz="2000" kern="1200" dirty="0" smtClean="0">
              <a:latin typeface="Alte DIN 1451 Mittelschrift" panose="020B0603020202020204" pitchFamily="34" charset="0"/>
            </a:rPr>
            <a:t>SYNDICALE</a:t>
          </a:r>
        </a:p>
        <a:p>
          <a:pPr lvl="0" algn="ctr" defTabSz="889000">
            <a:lnSpc>
              <a:spcPct val="150000"/>
            </a:lnSpc>
            <a:spcBef>
              <a:spcPct val="0"/>
            </a:spcBef>
            <a:spcAft>
              <a:spcPts val="0"/>
            </a:spcAft>
          </a:pPr>
          <a:r>
            <a:rPr lang="fr-CA" sz="2000" kern="1200" dirty="0" smtClean="0">
              <a:latin typeface="Alte DIN 1451 Mittelschrift" panose="020B0603020202020204" pitchFamily="34" charset="0"/>
            </a:rPr>
            <a:t>ET</a:t>
          </a:r>
        </a:p>
        <a:p>
          <a:pPr lvl="0" algn="ctr" defTabSz="889000">
            <a:lnSpc>
              <a:spcPct val="150000"/>
            </a:lnSpc>
            <a:spcBef>
              <a:spcPct val="0"/>
            </a:spcBef>
            <a:spcAft>
              <a:spcPts val="0"/>
            </a:spcAft>
          </a:pPr>
          <a:r>
            <a:rPr lang="fr-CA" sz="2000" kern="1200" dirty="0" smtClean="0">
              <a:latin typeface="Alte DIN 1451 Mittelschrift" panose="020B0603020202020204" pitchFamily="34" charset="0"/>
            </a:rPr>
            <a:t> COTISATION</a:t>
          </a:r>
          <a:endParaRPr lang="fr-CA" sz="2000" kern="1200" dirty="0">
            <a:latin typeface="Alte DIN 1451 Mittelschrift" panose="020B0603020202020204" pitchFamily="34" charset="0"/>
          </a:endParaRPr>
        </a:p>
      </dsp:txBody>
      <dsp:txXfrm>
        <a:off x="110010" y="110376"/>
        <a:ext cx="2399736" cy="2033536"/>
      </dsp:txXfrm>
    </dsp:sp>
    <dsp:sp modelId="{3B0F1D3C-6E3E-49C4-86B9-DD6E0A808570}">
      <dsp:nvSpPr>
        <dsp:cNvPr id="0" name=""/>
        <dsp:cNvSpPr/>
      </dsp:nvSpPr>
      <dsp:spPr>
        <a:xfrm rot="5400000">
          <a:off x="5897879" y="-942881"/>
          <a:ext cx="2407501" cy="898331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t" anchorCtr="0">
          <a:noAutofit/>
        </a:bodyPr>
        <a:lstStyle/>
        <a:p>
          <a:pPr marL="228600" lvl="1" indent="-228600" algn="l" defTabSz="1066800">
            <a:lnSpc>
              <a:spcPct val="100000"/>
            </a:lnSpc>
            <a:spcBef>
              <a:spcPct val="0"/>
            </a:spcBef>
            <a:spcAft>
              <a:spcPct val="15000"/>
            </a:spcAft>
            <a:buChar char="••"/>
          </a:pPr>
          <a:r>
            <a:rPr lang="fr-CA" sz="2400" b="0" kern="1200" dirty="0" smtClean="0">
              <a:solidFill>
                <a:srgbClr val="04456F"/>
              </a:solidFill>
              <a:latin typeface="Alte DIN 1451 Mittelschrift" panose="020B0603020202020204" pitchFamily="34" charset="0"/>
            </a:rPr>
            <a:t>À la demande du SPPROC, l’employeur accorde des libérations syndicales sans perte de salaire (5.12) pour :</a:t>
          </a:r>
          <a:endParaRPr lang="fr-CA" sz="2400" b="0" kern="1200" dirty="0">
            <a:solidFill>
              <a:srgbClr val="04456F"/>
            </a:solidFill>
            <a:latin typeface="Alte DIN 1451 Mittelschrift" panose="020B0603020202020204" pitchFamily="34" charset="0"/>
          </a:endParaRPr>
        </a:p>
        <a:p>
          <a:pPr marL="342900" lvl="2" indent="-171450" algn="l" defTabSz="800100">
            <a:lnSpc>
              <a:spcPct val="100000"/>
            </a:lnSpc>
            <a:spcBef>
              <a:spcPct val="0"/>
            </a:spcBef>
            <a:spcAft>
              <a:spcPct val="15000"/>
            </a:spcAft>
            <a:buChar char="••"/>
          </a:pPr>
          <a:r>
            <a:rPr lang="fr-CA" sz="1800" b="0" kern="1200" dirty="0" smtClean="0">
              <a:solidFill>
                <a:srgbClr val="04456F"/>
              </a:solidFill>
              <a:latin typeface="Alte DIN 1451 Mittelschrift" panose="020B0603020202020204" pitchFamily="34" charset="0"/>
            </a:rPr>
            <a:t>rencontrer son délégué ainsi qu’un représentant de la FPPU</a:t>
          </a:r>
          <a:endParaRPr lang="fr-CA" sz="1800" b="0" kern="1200" dirty="0">
            <a:solidFill>
              <a:srgbClr val="04456F"/>
            </a:solidFill>
            <a:latin typeface="Alte DIN 1451 Mittelschrift" panose="020B0603020202020204" pitchFamily="34" charset="0"/>
          </a:endParaRPr>
        </a:p>
        <a:p>
          <a:pPr marL="342900" lvl="2" indent="-171450" algn="l" defTabSz="800100">
            <a:lnSpc>
              <a:spcPct val="100000"/>
            </a:lnSpc>
            <a:spcBef>
              <a:spcPct val="0"/>
            </a:spcBef>
            <a:spcAft>
              <a:spcPct val="15000"/>
            </a:spcAft>
            <a:buChar char="••"/>
          </a:pPr>
          <a:r>
            <a:rPr lang="fr-CA" sz="1800" b="0" kern="1200" dirty="0" smtClean="0">
              <a:solidFill>
                <a:srgbClr val="04456F"/>
              </a:solidFill>
              <a:latin typeface="Alte DIN 1451 Mittelschrift" panose="020B0603020202020204" pitchFamily="34" charset="0"/>
            </a:rPr>
            <a:t>assister aux assemblées générales </a:t>
          </a:r>
          <a:endParaRPr lang="fr-CA" sz="1800" b="0" kern="1200" dirty="0">
            <a:solidFill>
              <a:srgbClr val="04456F"/>
            </a:solidFill>
            <a:latin typeface="Alte DIN 1451 Mittelschrift" panose="020B0603020202020204" pitchFamily="34" charset="0"/>
          </a:endParaRPr>
        </a:p>
        <a:p>
          <a:pPr marL="342900" lvl="2" indent="-171450" algn="l" defTabSz="800100">
            <a:lnSpc>
              <a:spcPct val="100000"/>
            </a:lnSpc>
            <a:spcBef>
              <a:spcPct val="0"/>
            </a:spcBef>
            <a:spcAft>
              <a:spcPct val="15000"/>
            </a:spcAft>
            <a:buChar char="••"/>
          </a:pPr>
          <a:r>
            <a:rPr lang="fr-CA" sz="1800" b="0" kern="1200" dirty="0" smtClean="0">
              <a:solidFill>
                <a:srgbClr val="04456F"/>
              </a:solidFill>
              <a:latin typeface="Alte DIN 1451 Mittelschrift" panose="020B0603020202020204" pitchFamily="34" charset="0"/>
            </a:rPr>
            <a:t>exercer des fonctions syndicales </a:t>
          </a:r>
          <a:endParaRPr lang="fr-CA" sz="1800" b="0" kern="1200" dirty="0">
            <a:solidFill>
              <a:srgbClr val="04456F"/>
            </a:solidFill>
            <a:latin typeface="Alte DIN 1451 Mittelschrift" panose="020B0603020202020204" pitchFamily="34" charset="0"/>
          </a:endParaRPr>
        </a:p>
        <a:p>
          <a:pPr marL="342900" lvl="2" indent="-171450" algn="l" defTabSz="800100">
            <a:lnSpc>
              <a:spcPct val="100000"/>
            </a:lnSpc>
            <a:spcBef>
              <a:spcPct val="0"/>
            </a:spcBef>
            <a:spcAft>
              <a:spcPct val="15000"/>
            </a:spcAft>
            <a:buChar char="••"/>
          </a:pPr>
          <a:r>
            <a:rPr lang="fr-CA" sz="1800" b="0" kern="1200" dirty="0" smtClean="0">
              <a:solidFill>
                <a:srgbClr val="04456F"/>
              </a:solidFill>
              <a:latin typeface="Alte DIN 1451 Mittelschrift" panose="020B0603020202020204" pitchFamily="34" charset="0"/>
            </a:rPr>
            <a:t>être membre de l’équipe de négociation </a:t>
          </a:r>
          <a:endParaRPr lang="fr-CA" sz="1800" b="0" kern="1200" dirty="0">
            <a:solidFill>
              <a:srgbClr val="04456F"/>
            </a:solidFill>
            <a:latin typeface="Alte DIN 1451 Mittelschrift" panose="020B0603020202020204" pitchFamily="34" charset="0"/>
          </a:endParaRPr>
        </a:p>
      </dsp:txBody>
      <dsp:txXfrm rot="-5400000">
        <a:off x="2609973" y="2462550"/>
        <a:ext cx="8865789" cy="2172451"/>
      </dsp:txXfrm>
    </dsp:sp>
    <dsp:sp modelId="{0C8A6CC7-9B4E-4405-BB3C-6DB3A654D69F}">
      <dsp:nvSpPr>
        <dsp:cNvPr id="0" name=""/>
        <dsp:cNvSpPr/>
      </dsp:nvSpPr>
      <dsp:spPr>
        <a:xfrm>
          <a:off x="14972" y="2273641"/>
          <a:ext cx="2597794" cy="2584964"/>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a:lnSpc>
              <a:spcPct val="150000"/>
            </a:lnSpc>
            <a:spcBef>
              <a:spcPct val="0"/>
            </a:spcBef>
            <a:spcAft>
              <a:spcPct val="35000"/>
            </a:spcAft>
          </a:pPr>
          <a:r>
            <a:rPr lang="fr-CA" sz="2000" kern="1200" dirty="0" smtClean="0">
              <a:latin typeface="Alte DIN 1451 Mittelschrift" panose="020B0603020202020204" pitchFamily="34" charset="0"/>
            </a:rPr>
            <a:t>LIBÉRATIONS </a:t>
          </a:r>
          <a:br>
            <a:rPr lang="fr-CA" sz="2000" kern="1200" dirty="0" smtClean="0">
              <a:latin typeface="Alte DIN 1451 Mittelschrift" panose="020B0603020202020204" pitchFamily="34" charset="0"/>
            </a:rPr>
          </a:br>
          <a:r>
            <a:rPr lang="fr-CA" sz="2000" kern="1200" dirty="0" smtClean="0">
              <a:latin typeface="Alte DIN 1451 Mittelschrift" panose="020B0603020202020204" pitchFamily="34" charset="0"/>
            </a:rPr>
            <a:t>POUR ACTIVITÉS SYNDICALES</a:t>
          </a:r>
          <a:endParaRPr lang="fr-FR" sz="2000" kern="1200" dirty="0" smtClean="0">
            <a:latin typeface="Alte DIN 1451 Mittelschrift" panose="020B0603020202020204" pitchFamily="34" charset="0"/>
          </a:endParaRPr>
        </a:p>
      </dsp:txBody>
      <dsp:txXfrm>
        <a:off x="141160" y="2399829"/>
        <a:ext cx="2345418" cy="23325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7B190-C7BD-4394-9608-FCAAA64B912F}">
      <dsp:nvSpPr>
        <dsp:cNvPr id="0" name=""/>
        <dsp:cNvSpPr/>
      </dsp:nvSpPr>
      <dsp:spPr>
        <a:xfrm rot="5400000">
          <a:off x="6301207" y="-2678808"/>
          <a:ext cx="1091715" cy="6737377"/>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fr-CA" sz="2200" b="0" kern="1200" dirty="0" smtClean="0">
              <a:solidFill>
                <a:srgbClr val="04456F"/>
              </a:solidFill>
              <a:latin typeface="Alte DIN 1451 Mittelschrift" panose="020B0603020202020204" pitchFamily="34" charset="0"/>
            </a:rPr>
            <a:t>Une personne rattachée au site du CHUL du CRCHU de Québec - Université Laval (2.3) </a:t>
          </a:r>
          <a:endParaRPr lang="fr-CA" sz="2800" b="0" kern="1200" dirty="0">
            <a:solidFill>
              <a:srgbClr val="04456F"/>
            </a:solidFill>
            <a:latin typeface="Alte DIN 1451 Mittelschrift" panose="020B0603020202020204" pitchFamily="34" charset="0"/>
          </a:endParaRPr>
        </a:p>
      </dsp:txBody>
      <dsp:txXfrm rot="-5400000">
        <a:off x="3531669" y="197316"/>
        <a:ext cx="6630791" cy="985129"/>
      </dsp:txXfrm>
    </dsp:sp>
    <dsp:sp modelId="{1C0802EB-85E5-4329-8067-72D6DB55E8E1}">
      <dsp:nvSpPr>
        <dsp:cNvPr id="0" name=""/>
        <dsp:cNvSpPr/>
      </dsp:nvSpPr>
      <dsp:spPr>
        <a:xfrm>
          <a:off x="38664" y="0"/>
          <a:ext cx="3553458" cy="1538695"/>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cap="all" baseline="0" dirty="0" smtClean="0">
              <a:latin typeface="Alte DIN 1451 Mittelschrift" panose="020B0603020202020204" pitchFamily="34" charset="0"/>
            </a:rPr>
            <a:t>Chercheuse </a:t>
          </a:r>
          <a:br>
            <a:rPr lang="fr-CA" sz="2400" kern="1200" cap="all" baseline="0" dirty="0" smtClean="0">
              <a:latin typeface="Alte DIN 1451 Mittelschrift" panose="020B0603020202020204" pitchFamily="34" charset="0"/>
            </a:rPr>
          </a:br>
          <a:r>
            <a:rPr lang="fr-CA" sz="2400" kern="1200" cap="all" baseline="0" dirty="0" smtClean="0">
              <a:latin typeface="Alte DIN 1451 Mittelschrift" panose="020B0603020202020204" pitchFamily="34" charset="0"/>
            </a:rPr>
            <a:t>ou chercheur</a:t>
          </a:r>
          <a:endParaRPr lang="fr-CA" sz="2400" kern="1200" cap="all" baseline="0" dirty="0">
            <a:latin typeface="Alte DIN 1451 Mittelschrift" panose="020B0603020202020204" pitchFamily="34" charset="0"/>
          </a:endParaRPr>
        </a:p>
      </dsp:txBody>
      <dsp:txXfrm>
        <a:off x="113777" y="75113"/>
        <a:ext cx="3403232" cy="1388469"/>
      </dsp:txXfrm>
    </dsp:sp>
    <dsp:sp modelId="{E97AAA42-A5A3-4640-B4A3-31E08A3109EC}">
      <dsp:nvSpPr>
        <dsp:cNvPr id="0" name=""/>
        <dsp:cNvSpPr/>
      </dsp:nvSpPr>
      <dsp:spPr>
        <a:xfrm rot="5400000">
          <a:off x="6014438" y="-990036"/>
          <a:ext cx="1621538" cy="6766283"/>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fr-CA" sz="2200" kern="1200" dirty="0" smtClean="0">
              <a:solidFill>
                <a:srgbClr val="04456F"/>
              </a:solidFill>
              <a:effectLst/>
              <a:latin typeface="Alte DIN 1451 Mittelschrift" panose="020B0603020202020204" pitchFamily="34" charset="0"/>
              <a:ea typeface="+mn-ea"/>
              <a:cs typeface="+mn-cs"/>
            </a:rPr>
            <a:t>Chercheuse, chercheur ou groupe de chercheuses ou chercheurs qui embauche et qui assure le financement de la professionnelle ou du professionnel de recherche </a:t>
          </a:r>
          <a:r>
            <a:rPr lang="fr-CA" sz="2200" b="0" kern="1200" dirty="0" smtClean="0">
              <a:solidFill>
                <a:srgbClr val="04456F"/>
              </a:solidFill>
              <a:latin typeface="Alte DIN 1451 Mittelschrift" panose="020B0603020202020204" pitchFamily="34" charset="0"/>
            </a:rPr>
            <a:t>(2.4) </a:t>
          </a:r>
          <a:endParaRPr lang="fr-CA" sz="2200" kern="1200" dirty="0">
            <a:solidFill>
              <a:srgbClr val="04456F"/>
            </a:solidFill>
            <a:latin typeface="Alte DIN 1451 Mittelschrift" panose="020B0603020202020204" pitchFamily="34" charset="0"/>
          </a:endParaRPr>
        </a:p>
      </dsp:txBody>
      <dsp:txXfrm rot="-5400000">
        <a:off x="3521223" y="1661493"/>
        <a:ext cx="6607969" cy="1463224"/>
      </dsp:txXfrm>
    </dsp:sp>
    <dsp:sp modelId="{8B136F30-E852-44EA-A1DD-F44C33491976}">
      <dsp:nvSpPr>
        <dsp:cNvPr id="0" name=""/>
        <dsp:cNvSpPr/>
      </dsp:nvSpPr>
      <dsp:spPr>
        <a:xfrm>
          <a:off x="54656" y="1611950"/>
          <a:ext cx="3521328" cy="1556397"/>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cap="all" baseline="0" dirty="0" smtClean="0">
              <a:latin typeface="Alte DIN 1451 Mittelschrift" panose="020B0603020202020204" pitchFamily="34" charset="0"/>
            </a:rPr>
            <a:t>Chercheuse </a:t>
          </a:r>
          <a:br>
            <a:rPr lang="fr-CA" sz="2400" kern="1200" cap="all" baseline="0" dirty="0" smtClean="0">
              <a:latin typeface="Alte DIN 1451 Mittelschrift" panose="020B0603020202020204" pitchFamily="34" charset="0"/>
            </a:rPr>
          </a:br>
          <a:r>
            <a:rPr lang="fr-CA" sz="2400" kern="1200" cap="all" baseline="0" dirty="0" smtClean="0">
              <a:latin typeface="Alte DIN 1451 Mittelschrift" panose="020B0603020202020204" pitchFamily="34" charset="0"/>
            </a:rPr>
            <a:t>ou chercheur responsable</a:t>
          </a:r>
          <a:endParaRPr lang="fr-CA" sz="2400" kern="1200" cap="all" baseline="0" dirty="0">
            <a:latin typeface="Alte DIN 1451 Mittelschrift" panose="020B0603020202020204" pitchFamily="34" charset="0"/>
          </a:endParaRPr>
        </a:p>
      </dsp:txBody>
      <dsp:txXfrm>
        <a:off x="130633" y="1687927"/>
        <a:ext cx="3369374" cy="1404443"/>
      </dsp:txXfrm>
    </dsp:sp>
    <dsp:sp modelId="{3BA28BB6-181E-43EB-9143-6B2567B25A08}">
      <dsp:nvSpPr>
        <dsp:cNvPr id="0" name=""/>
        <dsp:cNvSpPr/>
      </dsp:nvSpPr>
      <dsp:spPr>
        <a:xfrm rot="5400000">
          <a:off x="6250994" y="641679"/>
          <a:ext cx="1108636" cy="6825026"/>
        </a:xfrm>
        <a:prstGeom prst="round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9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Supervise</a:t>
          </a:r>
          <a:r>
            <a:rPr lang="fr-CA" sz="2100" kern="1200" dirty="0" smtClean="0">
              <a:solidFill>
                <a:srgbClr val="04456F"/>
              </a:solidFill>
              <a:latin typeface="Alte DIN 1451 Mittelschrift" panose="020B0603020202020204" pitchFamily="34" charset="0"/>
            </a:rPr>
            <a:t> en tout ou en partie le travail du personnel professionnel de recherche; désigné par le chercheur responsable </a:t>
          </a:r>
          <a:r>
            <a:rPr lang="fr-CA" sz="2100" b="0" kern="1200" dirty="0" smtClean="0">
              <a:solidFill>
                <a:srgbClr val="04456F"/>
              </a:solidFill>
              <a:latin typeface="Alte DIN 1451 Mittelschrift" panose="020B0603020202020204" pitchFamily="34" charset="0"/>
            </a:rPr>
            <a:t>(2.4) </a:t>
          </a:r>
          <a:endParaRPr lang="fr-CA" sz="2100" kern="1200" dirty="0">
            <a:solidFill>
              <a:srgbClr val="04456F"/>
            </a:solidFill>
            <a:latin typeface="Alte DIN 1451 Mittelschrift" panose="020B0603020202020204" pitchFamily="34" charset="0"/>
          </a:endParaRPr>
        </a:p>
      </dsp:txBody>
      <dsp:txXfrm rot="-5400000">
        <a:off x="3446918" y="3553993"/>
        <a:ext cx="6716788" cy="1000398"/>
      </dsp:txXfrm>
    </dsp:sp>
    <dsp:sp modelId="{83D96B4B-E82E-4143-AAAE-024F8C5C27E9}">
      <dsp:nvSpPr>
        <dsp:cNvPr id="0" name=""/>
        <dsp:cNvSpPr/>
      </dsp:nvSpPr>
      <dsp:spPr>
        <a:xfrm>
          <a:off x="83779" y="3268138"/>
          <a:ext cx="3466752" cy="1556397"/>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cap="all" baseline="0" dirty="0" smtClean="0">
              <a:latin typeface="Alte DIN 1451 Mittelschrift" panose="020B0603020202020204" pitchFamily="34" charset="0"/>
            </a:rPr>
            <a:t>Chercheuse ou chercheur désigné</a:t>
          </a:r>
          <a:endParaRPr lang="fr-CA" sz="2400" kern="1200" cap="all" baseline="0" dirty="0">
            <a:latin typeface="Alte DIN 1451 Mittelschrift" panose="020B0603020202020204" pitchFamily="34" charset="0"/>
          </a:endParaRPr>
        </a:p>
      </dsp:txBody>
      <dsp:txXfrm>
        <a:off x="159756" y="3344115"/>
        <a:ext cx="3314798" cy="14044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A1B000-D27A-4677-B54E-449BAF1591DE}">
      <dsp:nvSpPr>
        <dsp:cNvPr id="0" name=""/>
        <dsp:cNvSpPr/>
      </dsp:nvSpPr>
      <dsp:spPr>
        <a:xfrm>
          <a:off x="4707" y="0"/>
          <a:ext cx="2962656" cy="4525963"/>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dirty="0" smtClean="0">
              <a:solidFill>
                <a:schemeClr val="bg1"/>
              </a:solidFill>
              <a:latin typeface="Alte DIN 1451 Mittelschrift" panose="020B0603020202020204" pitchFamily="34" charset="0"/>
            </a:rPr>
            <a:t>LA CONVENTION COLLECTIVE EST D’UNE DURÉE</a:t>
          </a:r>
          <a:br>
            <a:rPr lang="fr-CA" sz="2400" kern="1200" dirty="0" smtClean="0">
              <a:solidFill>
                <a:schemeClr val="bg1"/>
              </a:solidFill>
              <a:latin typeface="Alte DIN 1451 Mittelschrift" panose="020B0603020202020204" pitchFamily="34" charset="0"/>
            </a:rPr>
          </a:br>
          <a:r>
            <a:rPr lang="fr-CA" sz="2400" kern="1200" dirty="0" smtClean="0">
              <a:solidFill>
                <a:schemeClr val="bg1"/>
              </a:solidFill>
              <a:latin typeface="Alte DIN 1451 Mittelschrift" panose="020B0603020202020204" pitchFamily="34" charset="0"/>
            </a:rPr>
            <a:t>DE 5 ANS</a:t>
          </a:r>
        </a:p>
        <a:p>
          <a:pPr lvl="0" algn="ctr" defTabSz="1066800">
            <a:lnSpc>
              <a:spcPct val="90000"/>
            </a:lnSpc>
            <a:spcBef>
              <a:spcPct val="0"/>
            </a:spcBef>
            <a:spcAft>
              <a:spcPct val="35000"/>
            </a:spcAft>
          </a:pPr>
          <a:endParaRPr lang="fr-CA" sz="2400" kern="1200" dirty="0" smtClean="0">
            <a:solidFill>
              <a:schemeClr val="bg1"/>
            </a:solidFill>
            <a:latin typeface="Alte DIN 1451 Mittelschrift" panose="020B0603020202020204" pitchFamily="34" charset="0"/>
          </a:endParaRPr>
        </a:p>
        <a:p>
          <a:pPr lvl="0" algn="ctr" defTabSz="1066800">
            <a:lnSpc>
              <a:spcPct val="90000"/>
            </a:lnSpc>
            <a:spcBef>
              <a:spcPct val="0"/>
            </a:spcBef>
            <a:spcAft>
              <a:spcPct val="35000"/>
            </a:spcAft>
          </a:pPr>
          <a:r>
            <a:rPr lang="fr-CA" sz="2400" kern="1200" dirty="0" smtClean="0">
              <a:solidFill>
                <a:schemeClr val="bg1"/>
              </a:solidFill>
              <a:latin typeface="Alte DIN 1451 Mittelschrift" panose="020B0603020202020204" pitchFamily="34" charset="0"/>
            </a:rPr>
            <a:t>5 juillet 2020 </a:t>
          </a:r>
        </a:p>
        <a:p>
          <a:pPr lvl="0" algn="ctr" defTabSz="1066800">
            <a:lnSpc>
              <a:spcPct val="90000"/>
            </a:lnSpc>
            <a:spcBef>
              <a:spcPct val="0"/>
            </a:spcBef>
            <a:spcAft>
              <a:spcPct val="35000"/>
            </a:spcAft>
          </a:pPr>
          <a:r>
            <a:rPr lang="fr-CA" sz="2400" kern="1200" dirty="0" smtClean="0">
              <a:solidFill>
                <a:schemeClr val="bg1"/>
              </a:solidFill>
              <a:latin typeface="Alte DIN 1451 Mittelschrift" panose="020B0603020202020204" pitchFamily="34" charset="0"/>
            </a:rPr>
            <a:t>au </a:t>
          </a:r>
        </a:p>
        <a:p>
          <a:pPr lvl="0" algn="ctr" defTabSz="1066800">
            <a:lnSpc>
              <a:spcPct val="90000"/>
            </a:lnSpc>
            <a:spcBef>
              <a:spcPct val="0"/>
            </a:spcBef>
            <a:spcAft>
              <a:spcPct val="35000"/>
            </a:spcAft>
          </a:pPr>
          <a:r>
            <a:rPr lang="fr-CA" sz="2400" kern="1200" dirty="0" smtClean="0">
              <a:solidFill>
                <a:schemeClr val="bg1"/>
              </a:solidFill>
              <a:latin typeface="Alte DIN 1451 Mittelschrift" panose="020B0603020202020204" pitchFamily="34" charset="0"/>
            </a:rPr>
            <a:t>30 juin 2025</a:t>
          </a:r>
        </a:p>
      </dsp:txBody>
      <dsp:txXfrm>
        <a:off x="149332" y="144625"/>
        <a:ext cx="2673406" cy="42367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87B190-C7BD-4394-9608-FCAAA64B912F}">
      <dsp:nvSpPr>
        <dsp:cNvPr id="0" name=""/>
        <dsp:cNvSpPr/>
      </dsp:nvSpPr>
      <dsp:spPr>
        <a:xfrm rot="5400000">
          <a:off x="5670515" y="-1934598"/>
          <a:ext cx="1762420" cy="6403523"/>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150000"/>
            </a:lnSpc>
            <a:spcBef>
              <a:spcPct val="0"/>
            </a:spcBef>
            <a:spcAft>
              <a:spcPct val="15000"/>
            </a:spcAft>
            <a:buChar char="••"/>
          </a:pPr>
          <a:r>
            <a:rPr lang="fr-CA" sz="2200" b="0" kern="1200" dirty="0" smtClean="0">
              <a:solidFill>
                <a:srgbClr val="04456F"/>
              </a:solidFill>
              <a:latin typeface="Alte DIN 1451 Mittelschrift" panose="020B0603020202020204" pitchFamily="34" charset="0"/>
            </a:rPr>
            <a:t>Discrimination et reconnaissance de la pleine égalité (4.6)</a:t>
          </a:r>
          <a:endParaRPr lang="fr-CA" sz="2200" b="0" kern="1200" dirty="0">
            <a:solidFill>
              <a:srgbClr val="04456F"/>
            </a:solidFill>
            <a:latin typeface="Alte DIN 1451 Mittelschrift" panose="020B0603020202020204" pitchFamily="34" charset="0"/>
          </a:endParaRPr>
        </a:p>
        <a:p>
          <a:pPr marL="228600" lvl="1" indent="-228600" algn="l" defTabSz="977900">
            <a:lnSpc>
              <a:spcPct val="150000"/>
            </a:lnSpc>
            <a:spcBef>
              <a:spcPct val="0"/>
            </a:spcBef>
            <a:spcAft>
              <a:spcPct val="15000"/>
            </a:spcAft>
            <a:buChar char="••"/>
          </a:pPr>
          <a:r>
            <a:rPr lang="fr-CA" sz="2200" b="0" kern="1200" dirty="0" smtClean="0">
              <a:solidFill>
                <a:srgbClr val="04456F"/>
              </a:solidFill>
              <a:latin typeface="Alte DIN 1451 Mittelschrift" panose="020B0603020202020204" pitchFamily="34" charset="0"/>
            </a:rPr>
            <a:t>Harcèlement psychologique et sexuel (4.7)</a:t>
          </a:r>
          <a:endParaRPr lang="fr-CA" sz="2200" b="0" kern="1200" dirty="0">
            <a:solidFill>
              <a:srgbClr val="04456F"/>
            </a:solidFill>
            <a:latin typeface="Alte DIN 1451 Mittelschrift" panose="020B0603020202020204" pitchFamily="34" charset="0"/>
          </a:endParaRPr>
        </a:p>
      </dsp:txBody>
      <dsp:txXfrm rot="-5400000">
        <a:off x="3349964" y="471987"/>
        <a:ext cx="6317489" cy="1590352"/>
      </dsp:txXfrm>
    </dsp:sp>
    <dsp:sp modelId="{1C0802EB-85E5-4329-8067-72D6DB55E8E1}">
      <dsp:nvSpPr>
        <dsp:cNvPr id="0" name=""/>
        <dsp:cNvSpPr/>
      </dsp:nvSpPr>
      <dsp:spPr>
        <a:xfrm>
          <a:off x="0" y="0"/>
          <a:ext cx="3352785" cy="2380469"/>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dirty="0" smtClean="0">
              <a:latin typeface="Alte DIN 1451 Mittelschrift" panose="020B0603020202020204" pitchFamily="34" charset="0"/>
            </a:rPr>
            <a:t>NON-</a:t>
          </a:r>
          <a:br>
            <a:rPr lang="fr-CA" sz="2400" kern="1200" dirty="0" smtClean="0">
              <a:latin typeface="Alte DIN 1451 Mittelschrift" panose="020B0603020202020204" pitchFamily="34" charset="0"/>
            </a:rPr>
          </a:br>
          <a:r>
            <a:rPr lang="fr-CA" sz="2400" kern="1200" dirty="0" smtClean="0">
              <a:latin typeface="Alte DIN 1451 Mittelschrift" panose="020B0603020202020204" pitchFamily="34" charset="0"/>
            </a:rPr>
            <a:t>DISCRIMINATION</a:t>
          </a:r>
          <a:endParaRPr lang="fr-CA" sz="2400" kern="1200" dirty="0">
            <a:latin typeface="Alte DIN 1451 Mittelschrift" panose="020B0603020202020204" pitchFamily="34" charset="0"/>
          </a:endParaRPr>
        </a:p>
      </dsp:txBody>
      <dsp:txXfrm>
        <a:off x="116205" y="116205"/>
        <a:ext cx="3120375" cy="2148059"/>
      </dsp:txXfrm>
    </dsp:sp>
    <dsp:sp modelId="{A37C1A32-17A2-4D62-BF46-6B08E5F48469}">
      <dsp:nvSpPr>
        <dsp:cNvPr id="0" name=""/>
        <dsp:cNvSpPr/>
      </dsp:nvSpPr>
      <dsp:spPr>
        <a:xfrm rot="5400000">
          <a:off x="5769826" y="531530"/>
          <a:ext cx="1603588" cy="6373757"/>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977900">
            <a:lnSpc>
              <a:spcPct val="15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SST (4.8)</a:t>
          </a:r>
          <a:endParaRPr lang="fr-CA" sz="2200" kern="1200" dirty="0">
            <a:solidFill>
              <a:srgbClr val="04456F"/>
            </a:solidFill>
            <a:latin typeface="Alte DIN 1451 Mittelschrift" panose="020B0603020202020204" pitchFamily="34" charset="0"/>
          </a:endParaRPr>
        </a:p>
        <a:p>
          <a:pPr marL="228600" lvl="1" indent="-228600" algn="l" defTabSz="977900">
            <a:lnSpc>
              <a:spcPct val="15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Responsabilité civile </a:t>
          </a:r>
          <a:r>
            <a:rPr lang="fr-CA" sz="2200" b="0" kern="1200" dirty="0" smtClean="0">
              <a:solidFill>
                <a:srgbClr val="04456F"/>
              </a:solidFill>
              <a:latin typeface="Alte DIN 1451 Mittelschrift" panose="020B0603020202020204" pitchFamily="34" charset="0"/>
            </a:rPr>
            <a:t>(4.9)</a:t>
          </a:r>
          <a:endParaRPr lang="fr-CA" sz="2200" kern="1200" dirty="0">
            <a:solidFill>
              <a:srgbClr val="04456F"/>
            </a:solidFill>
            <a:latin typeface="Alte DIN 1451 Mittelschrift" panose="020B0603020202020204" pitchFamily="34" charset="0"/>
          </a:endParaRPr>
        </a:p>
        <a:p>
          <a:pPr marL="228600" lvl="1" indent="-228600" algn="l" defTabSz="977900">
            <a:lnSpc>
              <a:spcPct val="150000"/>
            </a:lnSpc>
            <a:spcBef>
              <a:spcPct val="0"/>
            </a:spcBef>
            <a:spcAft>
              <a:spcPct val="15000"/>
            </a:spcAft>
            <a:buChar char="••"/>
          </a:pPr>
          <a:r>
            <a:rPr lang="fr-CA" sz="2200" kern="1200" dirty="0" smtClean="0">
              <a:solidFill>
                <a:srgbClr val="04456F"/>
              </a:solidFill>
              <a:latin typeface="Alte DIN 1451 Mittelschrift" panose="020B0603020202020204" pitchFamily="34" charset="0"/>
            </a:rPr>
            <a:t>Responsabilité professionnelle </a:t>
          </a:r>
          <a:r>
            <a:rPr lang="fr-CA" sz="2200" b="0" kern="1200" dirty="0" smtClean="0">
              <a:solidFill>
                <a:srgbClr val="04456F"/>
              </a:solidFill>
              <a:latin typeface="Alte DIN 1451 Mittelschrift" panose="020B0603020202020204" pitchFamily="34" charset="0"/>
            </a:rPr>
            <a:t>(4.10)</a:t>
          </a:r>
          <a:endParaRPr lang="fr-CA" sz="2200" kern="1200" dirty="0">
            <a:solidFill>
              <a:srgbClr val="04456F"/>
            </a:solidFill>
            <a:latin typeface="Alte DIN 1451 Mittelschrift" panose="020B0603020202020204" pitchFamily="34" charset="0"/>
          </a:endParaRPr>
        </a:p>
      </dsp:txBody>
      <dsp:txXfrm rot="-5400000">
        <a:off x="3384742" y="2994896"/>
        <a:ext cx="6295476" cy="1447026"/>
      </dsp:txXfrm>
    </dsp:sp>
    <dsp:sp modelId="{4AA2C5D2-B7AE-4975-A664-A7A68A4132A4}">
      <dsp:nvSpPr>
        <dsp:cNvPr id="0" name=""/>
        <dsp:cNvSpPr/>
      </dsp:nvSpPr>
      <dsp:spPr>
        <a:xfrm>
          <a:off x="0" y="2504293"/>
          <a:ext cx="3387489" cy="2218201"/>
        </a:xfrm>
        <a:prstGeom prst="round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150000"/>
            </a:lnSpc>
            <a:spcBef>
              <a:spcPct val="0"/>
            </a:spcBef>
            <a:spcAft>
              <a:spcPct val="35000"/>
            </a:spcAft>
          </a:pPr>
          <a:r>
            <a:rPr lang="fr-CA" sz="2400" kern="1200" dirty="0" smtClean="0">
              <a:latin typeface="Alte DIN 1451 Mittelschrift" panose="020B0603020202020204" pitchFamily="34" charset="0"/>
            </a:rPr>
            <a:t> SANTÉ ET SÉCURITÉ AU TRAVAIL</a:t>
          </a:r>
          <a:endParaRPr lang="fr-CA" sz="2400" kern="1200" dirty="0">
            <a:latin typeface="Alte DIN 1451 Mittelschrift" panose="020B0603020202020204" pitchFamily="34" charset="0"/>
          </a:endParaRPr>
        </a:p>
      </dsp:txBody>
      <dsp:txXfrm>
        <a:off x="108284" y="2612577"/>
        <a:ext cx="3170921" cy="200163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6B24B7-61B7-4DE3-A992-65EC9885B470}">
      <dsp:nvSpPr>
        <dsp:cNvPr id="0" name=""/>
        <dsp:cNvSpPr/>
      </dsp:nvSpPr>
      <dsp:spPr>
        <a:xfrm rot="16200000">
          <a:off x="-983184" y="1140405"/>
          <a:ext cx="4525963" cy="2245151"/>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150000"/>
            </a:lnSpc>
            <a:spcBef>
              <a:spcPct val="0"/>
            </a:spcBef>
            <a:spcAft>
              <a:spcPct val="35000"/>
            </a:spcAft>
          </a:pPr>
          <a:r>
            <a:rPr lang="fr-CA" sz="2000" b="1" kern="1200" dirty="0" smtClean="0">
              <a:solidFill>
                <a:schemeClr val="bg1"/>
              </a:solidFill>
              <a:latin typeface="Alte DIN 1451 Mittelschrift" panose="020B0603020202020204" pitchFamily="34" charset="0"/>
            </a:rPr>
            <a:t>CATÉGORIES D’EMPLOI  </a:t>
          </a:r>
          <a:endParaRPr lang="fr-CA" sz="2000" b="1" kern="1200" dirty="0">
            <a:solidFill>
              <a:schemeClr val="bg1"/>
            </a:solidFill>
            <a:latin typeface="Alte DIN 1451 Mittelschrift" panose="020B0603020202020204" pitchFamily="34" charset="0"/>
          </a:endParaRPr>
        </a:p>
      </dsp:txBody>
      <dsp:txXfrm rot="5400000">
        <a:off x="157222" y="905192"/>
        <a:ext cx="2245151" cy="2715577"/>
      </dsp:txXfrm>
    </dsp:sp>
    <dsp:sp modelId="{BDA57A6B-4FCB-4B66-826F-831E1F05D02F}">
      <dsp:nvSpPr>
        <dsp:cNvPr id="0" name=""/>
        <dsp:cNvSpPr/>
      </dsp:nvSpPr>
      <dsp:spPr>
        <a:xfrm rot="16200000">
          <a:off x="1476110" y="1025936"/>
          <a:ext cx="4525963" cy="2474089"/>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96938">
            <a:lnSpc>
              <a:spcPct val="150000"/>
            </a:lnSpc>
            <a:spcBef>
              <a:spcPct val="0"/>
            </a:spcBef>
            <a:spcAft>
              <a:spcPts val="1800"/>
            </a:spcAft>
          </a:pPr>
          <a:r>
            <a:rPr lang="fr-CA" sz="2000" b="1" kern="1200" dirty="0" smtClean="0">
              <a:solidFill>
                <a:schemeClr val="bg1"/>
              </a:solidFill>
              <a:latin typeface="Alte DIN 1451 Mittelschrift" panose="020B0603020202020204" pitchFamily="34" charset="0"/>
            </a:rPr>
            <a:t>CLASSIFICATION</a:t>
          </a:r>
        </a:p>
        <a:p>
          <a:pPr lvl="0" algn="ctr" defTabSz="889000">
            <a:lnSpc>
              <a:spcPct val="150000"/>
            </a:lnSpc>
            <a:spcBef>
              <a:spcPct val="0"/>
            </a:spcBef>
            <a:spcAft>
              <a:spcPts val="1800"/>
            </a:spcAft>
          </a:pPr>
          <a:r>
            <a:rPr lang="fr-CA" sz="2000" b="1" kern="1200" dirty="0" smtClean="0">
              <a:solidFill>
                <a:schemeClr val="bg1"/>
              </a:solidFill>
              <a:latin typeface="Alte DIN 1451 Mittelschrift" panose="020B0603020202020204" pitchFamily="34" charset="0"/>
            </a:rPr>
            <a:t>RÉMUNÉRATION</a:t>
          </a:r>
          <a:endParaRPr lang="fr-CA" sz="2000" b="1" kern="1200" dirty="0">
            <a:solidFill>
              <a:schemeClr val="bg1"/>
            </a:solidFill>
            <a:latin typeface="Alte DIN 1451 Mittelschrift" panose="020B0603020202020204" pitchFamily="34" charset="0"/>
          </a:endParaRPr>
        </a:p>
      </dsp:txBody>
      <dsp:txXfrm rot="5400000">
        <a:off x="2502047" y="905192"/>
        <a:ext cx="2474089" cy="2715577"/>
      </dsp:txXfrm>
    </dsp:sp>
    <dsp:sp modelId="{A5374EF4-B385-43D0-B6BD-495DE5A907C9}">
      <dsp:nvSpPr>
        <dsp:cNvPr id="0" name=""/>
        <dsp:cNvSpPr/>
      </dsp:nvSpPr>
      <dsp:spPr>
        <a:xfrm rot="16200000">
          <a:off x="3918796" y="1140405"/>
          <a:ext cx="4525963" cy="2245151"/>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150000"/>
            </a:lnSpc>
            <a:spcBef>
              <a:spcPct val="0"/>
            </a:spcBef>
            <a:spcAft>
              <a:spcPts val="1800"/>
            </a:spcAft>
          </a:pPr>
          <a:r>
            <a:rPr lang="fr-CA" sz="2000" b="1" kern="1200" dirty="0" smtClean="0">
              <a:solidFill>
                <a:schemeClr val="bg1"/>
              </a:solidFill>
              <a:latin typeface="Alte DIN 1451 Mittelschrift" panose="020B0603020202020204" pitchFamily="34" charset="0"/>
            </a:rPr>
            <a:t>AFFICHAGE</a:t>
          </a:r>
        </a:p>
        <a:p>
          <a:pPr lvl="0" algn="ctr" defTabSz="889000">
            <a:lnSpc>
              <a:spcPct val="150000"/>
            </a:lnSpc>
            <a:spcBef>
              <a:spcPct val="0"/>
            </a:spcBef>
            <a:spcAft>
              <a:spcPts val="1800"/>
            </a:spcAft>
          </a:pPr>
          <a:r>
            <a:rPr lang="fr-CA" sz="2000" b="1" kern="1200" dirty="0" smtClean="0">
              <a:solidFill>
                <a:schemeClr val="bg1"/>
              </a:solidFill>
              <a:latin typeface="Alte DIN 1451 Mittelschrift" panose="020B0603020202020204" pitchFamily="34" charset="0"/>
            </a:rPr>
            <a:t>EMBAUCHE</a:t>
          </a:r>
          <a:endParaRPr lang="fr-CA" sz="2000" b="1" kern="1200" dirty="0">
            <a:solidFill>
              <a:schemeClr val="bg1"/>
            </a:solidFill>
            <a:latin typeface="Alte DIN 1451 Mittelschrift" panose="020B0603020202020204" pitchFamily="34" charset="0"/>
          </a:endParaRPr>
        </a:p>
      </dsp:txBody>
      <dsp:txXfrm rot="5400000">
        <a:off x="5059202" y="905192"/>
        <a:ext cx="2245151" cy="2715577"/>
      </dsp:txXfrm>
    </dsp:sp>
    <dsp:sp modelId="{09DE69F0-95A6-4242-B6BA-CBFB45D9F1BB}">
      <dsp:nvSpPr>
        <dsp:cNvPr id="0" name=""/>
        <dsp:cNvSpPr/>
      </dsp:nvSpPr>
      <dsp:spPr>
        <a:xfrm rot="16200000">
          <a:off x="6332334" y="1140405"/>
          <a:ext cx="4525963" cy="2245151"/>
        </a:xfrm>
        <a:prstGeom prst="flowChartManualOperation">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a:lnSpc>
              <a:spcPct val="100000"/>
            </a:lnSpc>
            <a:spcBef>
              <a:spcPct val="0"/>
            </a:spcBef>
            <a:spcAft>
              <a:spcPts val="1800"/>
            </a:spcAft>
          </a:pPr>
          <a:r>
            <a:rPr lang="fr-CA" sz="2000" b="1" kern="1200" dirty="0" smtClean="0">
              <a:solidFill>
                <a:schemeClr val="bg1"/>
              </a:solidFill>
              <a:latin typeface="Alte DIN 1451 Mittelschrift" panose="020B0603020202020204" pitchFamily="34" charset="0"/>
            </a:rPr>
            <a:t>PÉRIODE D’ESSAI  </a:t>
          </a:r>
        </a:p>
        <a:p>
          <a:pPr lvl="0" algn="ctr" defTabSz="889000">
            <a:lnSpc>
              <a:spcPct val="150000"/>
            </a:lnSpc>
            <a:spcBef>
              <a:spcPct val="0"/>
            </a:spcBef>
            <a:spcAft>
              <a:spcPts val="0"/>
            </a:spcAft>
          </a:pPr>
          <a:r>
            <a:rPr lang="fr-CA" sz="2000" b="1" kern="1200" dirty="0" smtClean="0">
              <a:solidFill>
                <a:schemeClr val="bg1"/>
              </a:solidFill>
              <a:latin typeface="Alte DIN 1451 Mittelschrift" panose="020B0603020202020204" pitchFamily="34" charset="0"/>
            </a:rPr>
            <a:t>ENTRETIEN</a:t>
          </a:r>
        </a:p>
        <a:p>
          <a:pPr lvl="0" algn="ctr" defTabSz="889000">
            <a:lnSpc>
              <a:spcPct val="150000"/>
            </a:lnSpc>
            <a:spcBef>
              <a:spcPct val="0"/>
            </a:spcBef>
            <a:spcAft>
              <a:spcPts val="0"/>
            </a:spcAft>
          </a:pPr>
          <a:r>
            <a:rPr lang="fr-CA" sz="2000" b="1" kern="1200" dirty="0" smtClean="0">
              <a:solidFill>
                <a:schemeClr val="bg1"/>
              </a:solidFill>
              <a:latin typeface="Alte DIN 1451 Mittelschrift" panose="020B0603020202020204" pitchFamily="34" charset="0"/>
            </a:rPr>
            <a:t>D’APPRÉCIATION</a:t>
          </a:r>
          <a:endParaRPr lang="fr-CA" sz="2000" b="1" kern="1200" dirty="0">
            <a:solidFill>
              <a:schemeClr val="bg1"/>
            </a:solidFill>
            <a:latin typeface="Alte DIN 1451 Mittelschrift" panose="020B0603020202020204" pitchFamily="34" charset="0"/>
          </a:endParaRPr>
        </a:p>
      </dsp:txBody>
      <dsp:txXfrm rot="5400000">
        <a:off x="7472740" y="905192"/>
        <a:ext cx="2245151" cy="271557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0C486B-29DA-4FB8-A1B4-2851E35B2646}">
      <dsp:nvSpPr>
        <dsp:cNvPr id="0" name=""/>
        <dsp:cNvSpPr/>
      </dsp:nvSpPr>
      <dsp:spPr>
        <a:xfrm>
          <a:off x="3571" y="1552871"/>
          <a:ext cx="2897390" cy="17802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3576" tIns="58420" rIns="163576" bIns="58420" numCol="1" spcCol="1270" anchor="ctr" anchorCtr="0">
          <a:noAutofit/>
        </a:bodyPr>
        <a:lstStyle/>
        <a:p>
          <a:pPr lvl="0" algn="ctr" defTabSz="1022350">
            <a:lnSpc>
              <a:spcPct val="150000"/>
            </a:lnSpc>
            <a:spcBef>
              <a:spcPct val="0"/>
            </a:spcBef>
            <a:spcAft>
              <a:spcPct val="35000"/>
            </a:spcAft>
          </a:pPr>
          <a:r>
            <a:rPr lang="fr-CA" sz="2300" kern="1200" dirty="0" smtClean="0">
              <a:solidFill>
                <a:srgbClr val="04456F"/>
              </a:solidFill>
              <a:latin typeface="Alte DIN 1451 Mittelschrift" panose="020B0603020202020204" pitchFamily="34" charset="0"/>
            </a:rPr>
            <a:t>CATÉGORIES D’EMPLOI</a:t>
          </a:r>
        </a:p>
        <a:p>
          <a:pPr lvl="0" algn="ctr" defTabSz="1022350">
            <a:lnSpc>
              <a:spcPct val="150000"/>
            </a:lnSpc>
            <a:spcBef>
              <a:spcPct val="0"/>
            </a:spcBef>
            <a:spcAft>
              <a:spcPct val="35000"/>
            </a:spcAft>
          </a:pPr>
          <a:r>
            <a:rPr lang="fr-CA" sz="2300" kern="1200" dirty="0" smtClean="0">
              <a:solidFill>
                <a:srgbClr val="21407A"/>
              </a:solidFill>
              <a:latin typeface="Alte DIN 1451 Mittelschrift" panose="020B0603020202020204" pitchFamily="34" charset="0"/>
            </a:rPr>
            <a:t>(Annexe A)</a:t>
          </a:r>
          <a:endParaRPr lang="fr-CA" sz="2300" kern="1200" dirty="0">
            <a:solidFill>
              <a:srgbClr val="21407A"/>
            </a:solidFill>
            <a:latin typeface="Alte DIN 1451 Mittelschrift" panose="020B0603020202020204" pitchFamily="34" charset="0"/>
          </a:endParaRPr>
        </a:p>
      </dsp:txBody>
      <dsp:txXfrm>
        <a:off x="3571" y="1552871"/>
        <a:ext cx="2897390" cy="1780259"/>
      </dsp:txXfrm>
    </dsp:sp>
    <dsp:sp modelId="{4E392A72-E80E-4DEF-A9D1-79E78C8BC49E}">
      <dsp:nvSpPr>
        <dsp:cNvPr id="0" name=""/>
        <dsp:cNvSpPr/>
      </dsp:nvSpPr>
      <dsp:spPr>
        <a:xfrm>
          <a:off x="2536965" y="1210278"/>
          <a:ext cx="461287" cy="2473955"/>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1B921A-5978-4984-A35F-B6FDBC406E45}">
      <dsp:nvSpPr>
        <dsp:cNvPr id="0" name=""/>
        <dsp:cNvSpPr/>
      </dsp:nvSpPr>
      <dsp:spPr>
        <a:xfrm>
          <a:off x="3136717" y="4771"/>
          <a:ext cx="7682911" cy="4881231"/>
        </a:xfrm>
        <a:prstGeom prst="rect">
          <a:avLst/>
        </a:prstGeom>
        <a:solidFill>
          <a:srgbClr val="007DC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444500" lvl="1" indent="-215900" algn="l" defTabSz="977900">
            <a:lnSpc>
              <a:spcPct val="90000"/>
            </a:lnSpc>
            <a:spcBef>
              <a:spcPct val="0"/>
            </a:spcBef>
            <a:spcAft>
              <a:spcPct val="15000"/>
            </a:spcAft>
            <a:buChar char="••"/>
            <a:tabLst>
              <a:tab pos="715963" algn="l"/>
            </a:tabLst>
          </a:pPr>
          <a:r>
            <a:rPr lang="fr-CA" sz="2200" kern="1200" dirty="0" smtClean="0">
              <a:solidFill>
                <a:schemeClr val="bg1"/>
              </a:solidFill>
              <a:latin typeface="Alte DIN 1451 Mittelschrift" panose="020B0603020202020204" pitchFamily="34" charset="0"/>
            </a:rPr>
            <a:t>Trois catégories d’emploi :</a:t>
          </a:r>
          <a:br>
            <a:rPr lang="fr-CA" sz="2200" kern="1200" dirty="0" smtClean="0">
              <a:solidFill>
                <a:schemeClr val="bg1"/>
              </a:solidFill>
              <a:latin typeface="Alte DIN 1451 Mittelschrift" panose="020B0603020202020204" pitchFamily="34" charset="0"/>
            </a:rPr>
          </a:br>
          <a:r>
            <a:rPr lang="fr-CA" sz="2200" kern="1200" dirty="0" smtClean="0">
              <a:solidFill>
                <a:schemeClr val="bg1"/>
              </a:solidFill>
              <a:latin typeface="Alte DIN 1451 Mittelschrift" panose="020B0603020202020204" pitchFamily="34" charset="0"/>
            </a:rPr>
            <a:t/>
          </a:r>
          <a:br>
            <a:rPr lang="fr-CA" sz="2200" kern="1200" dirty="0" smtClean="0">
              <a:solidFill>
                <a:schemeClr val="bg1"/>
              </a:solidFill>
              <a:latin typeface="Alte DIN 1451 Mittelschrift" panose="020B0603020202020204" pitchFamily="34" charset="0"/>
            </a:rPr>
          </a:br>
          <a:r>
            <a:rPr lang="fr-CA" sz="2200" kern="1200" dirty="0" smtClean="0"/>
            <a:t>1. Effectue les travaux découlant des orientations du ou des</a:t>
          </a:r>
          <a:br>
            <a:rPr lang="fr-CA" sz="2200" kern="1200" dirty="0" smtClean="0"/>
          </a:br>
          <a:r>
            <a:rPr lang="fr-CA" sz="2200" kern="1200" dirty="0" smtClean="0"/>
            <a:t>	programmes de recherche…</a:t>
          </a:r>
          <a:br>
            <a:rPr lang="fr-CA" sz="2200" kern="1200" dirty="0" smtClean="0"/>
          </a:br>
          <a:r>
            <a:rPr lang="fr-CA" sz="2200" kern="1200" dirty="0" smtClean="0"/>
            <a:t/>
          </a:r>
          <a:br>
            <a:rPr lang="fr-CA" sz="2200" kern="1200" dirty="0" smtClean="0"/>
          </a:br>
          <a:r>
            <a:rPr lang="fr-CA" sz="2200" kern="1200" dirty="0" smtClean="0"/>
            <a:t>2. Participe à l’identification des objectifs du programme de</a:t>
          </a:r>
          <a:br>
            <a:rPr lang="fr-CA" sz="2200" kern="1200" dirty="0" smtClean="0"/>
          </a:br>
          <a:r>
            <a:rPr lang="fr-CA" sz="2200" kern="1200" dirty="0" smtClean="0"/>
            <a:t>	recherche et à l’analyse des résultats…</a:t>
          </a:r>
          <a:br>
            <a:rPr lang="fr-CA" sz="2200" kern="1200" dirty="0" smtClean="0"/>
          </a:br>
          <a:r>
            <a:rPr lang="fr-CA" sz="2200" kern="1200" dirty="0" smtClean="0"/>
            <a:t/>
          </a:r>
          <a:br>
            <a:rPr lang="fr-CA" sz="2200" kern="1200" dirty="0" smtClean="0"/>
          </a:br>
          <a:r>
            <a:rPr lang="fr-CA" sz="2200" kern="1200" dirty="0" smtClean="0"/>
            <a:t>3. Contribue de façon significative à l’élaboration des</a:t>
          </a:r>
          <a:br>
            <a:rPr lang="fr-CA" sz="2200" kern="1200" dirty="0" smtClean="0"/>
          </a:br>
          <a:r>
            <a:rPr lang="fr-CA" sz="2200" kern="1200" dirty="0" smtClean="0"/>
            <a:t>	orientations d’un ou de plusieurs programmes de </a:t>
          </a:r>
          <a:br>
            <a:rPr lang="fr-CA" sz="2200" kern="1200" dirty="0" smtClean="0"/>
          </a:br>
          <a:r>
            <a:rPr lang="fr-CA" sz="2200" kern="1200" dirty="0" smtClean="0"/>
            <a:t>	recherche, à leur réalisation et à l’analyse et la diffusion </a:t>
          </a:r>
          <a:br>
            <a:rPr lang="fr-CA" sz="2200" kern="1200" dirty="0" smtClean="0"/>
          </a:br>
          <a:r>
            <a:rPr lang="fr-CA" sz="2200" kern="1200" dirty="0" smtClean="0"/>
            <a:t>	des résultats…	</a:t>
          </a:r>
          <a:endParaRPr lang="fr-CA" sz="2200" kern="1200" dirty="0">
            <a:solidFill>
              <a:schemeClr val="bg1"/>
            </a:solidFill>
            <a:latin typeface="Alte DIN 1451 Mittelschrift" panose="020B0603020202020204" pitchFamily="34" charset="0"/>
          </a:endParaRPr>
        </a:p>
      </dsp:txBody>
      <dsp:txXfrm>
        <a:off x="3136717" y="4771"/>
        <a:ext cx="7682911" cy="488123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1.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2.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3.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7.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8.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diagrams.loki3.com/BracketList+Icon#1">
  <dgm:title val="Liste verticale à crochets"/>
  <dgm:desc val="Permet d’afficher des blocs d’informations groupés. Adapté à de grandes quantités de texte Niveau 2."/>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028844" cy="351216"/>
          </a:xfrm>
          <a:prstGeom prst="rect">
            <a:avLst/>
          </a:prstGeom>
        </p:spPr>
        <p:txBody>
          <a:bodyPr vert="horz" lIns="88139" tIns="44070" rIns="88139" bIns="44070" rtlCol="0"/>
          <a:lstStyle>
            <a:lvl1pPr algn="l">
              <a:defRPr sz="1200"/>
            </a:lvl1pPr>
          </a:lstStyle>
          <a:p>
            <a:endParaRPr lang="en-US"/>
          </a:p>
        </p:txBody>
      </p:sp>
      <p:sp>
        <p:nvSpPr>
          <p:cNvPr id="3" name="Espace réservé de la date 2"/>
          <p:cNvSpPr>
            <a:spLocks noGrp="1"/>
          </p:cNvSpPr>
          <p:nvPr>
            <p:ph type="dt" sz="quarter" idx="1"/>
          </p:nvPr>
        </p:nvSpPr>
        <p:spPr>
          <a:xfrm>
            <a:off x="5265540" y="0"/>
            <a:ext cx="4028844" cy="351216"/>
          </a:xfrm>
          <a:prstGeom prst="rect">
            <a:avLst/>
          </a:prstGeom>
        </p:spPr>
        <p:txBody>
          <a:bodyPr vert="horz" lIns="88139" tIns="44070" rIns="88139" bIns="44070" rtlCol="0"/>
          <a:lstStyle>
            <a:lvl1pPr algn="r">
              <a:defRPr sz="1200"/>
            </a:lvl1pPr>
          </a:lstStyle>
          <a:p>
            <a:fld id="{29A2D832-C72D-4F40-8354-E3222FA71B68}" type="datetimeFigureOut">
              <a:rPr lang="en-US" smtClean="0"/>
              <a:t>5/20/2022</a:t>
            </a:fld>
            <a:endParaRPr lang="en-US"/>
          </a:p>
        </p:txBody>
      </p:sp>
      <p:sp>
        <p:nvSpPr>
          <p:cNvPr id="4" name="Espace réservé du pied de page 3"/>
          <p:cNvSpPr>
            <a:spLocks noGrp="1"/>
          </p:cNvSpPr>
          <p:nvPr>
            <p:ph type="ftr" sz="quarter" idx="2"/>
          </p:nvPr>
        </p:nvSpPr>
        <p:spPr>
          <a:xfrm>
            <a:off x="0" y="6659186"/>
            <a:ext cx="4028844" cy="351215"/>
          </a:xfrm>
          <a:prstGeom prst="rect">
            <a:avLst/>
          </a:prstGeom>
        </p:spPr>
        <p:txBody>
          <a:bodyPr vert="horz" lIns="88139" tIns="44070" rIns="88139" bIns="4407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5265540" y="6659186"/>
            <a:ext cx="4028844" cy="351215"/>
          </a:xfrm>
          <a:prstGeom prst="rect">
            <a:avLst/>
          </a:prstGeom>
        </p:spPr>
        <p:txBody>
          <a:bodyPr vert="horz" lIns="88139" tIns="44070" rIns="88139" bIns="44070" rtlCol="0" anchor="b"/>
          <a:lstStyle>
            <a:lvl1pPr algn="r">
              <a:defRPr sz="1200"/>
            </a:lvl1pPr>
          </a:lstStyle>
          <a:p>
            <a:fld id="{39AE8359-8051-4C62-BAE2-FBB54B178E4C}" type="slidenum">
              <a:rPr lang="en-US" smtClean="0"/>
              <a:t>‹N°›</a:t>
            </a:fld>
            <a:endParaRPr lang="en-US"/>
          </a:p>
        </p:txBody>
      </p:sp>
    </p:spTree>
    <p:extLst>
      <p:ext uri="{BB962C8B-B14F-4D97-AF65-F5344CB8AC3E}">
        <p14:creationId xmlns:p14="http://schemas.microsoft.com/office/powerpoint/2010/main" val="4174624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028440" cy="350520"/>
          </a:xfrm>
          <a:prstGeom prst="rect">
            <a:avLst/>
          </a:prstGeom>
        </p:spPr>
        <p:txBody>
          <a:bodyPr vert="horz" lIns="93172" tIns="46586" rIns="93172" bIns="46586" rtlCol="0"/>
          <a:lstStyle>
            <a:lvl1pPr algn="l">
              <a:defRPr sz="1300"/>
            </a:lvl1pPr>
          </a:lstStyle>
          <a:p>
            <a:endParaRPr lang="fr-CA" dirty="0"/>
          </a:p>
        </p:txBody>
      </p:sp>
      <p:sp>
        <p:nvSpPr>
          <p:cNvPr id="3" name="Espace réservé de la date 2"/>
          <p:cNvSpPr>
            <a:spLocks noGrp="1"/>
          </p:cNvSpPr>
          <p:nvPr>
            <p:ph type="dt" idx="1"/>
          </p:nvPr>
        </p:nvSpPr>
        <p:spPr>
          <a:xfrm>
            <a:off x="5265809" y="0"/>
            <a:ext cx="4028440" cy="350520"/>
          </a:xfrm>
          <a:prstGeom prst="rect">
            <a:avLst/>
          </a:prstGeom>
        </p:spPr>
        <p:txBody>
          <a:bodyPr vert="horz" lIns="93172" tIns="46586" rIns="93172" bIns="46586" rtlCol="0"/>
          <a:lstStyle>
            <a:lvl1pPr algn="r">
              <a:defRPr sz="1300"/>
            </a:lvl1pPr>
          </a:lstStyle>
          <a:p>
            <a:fld id="{1097E294-A4C2-4D9A-B5D4-98B79AD48C74}" type="datetimeFigureOut">
              <a:rPr lang="fr-CA" smtClean="0"/>
              <a:pPr/>
              <a:t>2022-05-20</a:t>
            </a:fld>
            <a:endParaRPr lang="fr-CA" dirty="0"/>
          </a:p>
        </p:txBody>
      </p:sp>
      <p:sp>
        <p:nvSpPr>
          <p:cNvPr id="4" name="Espace réservé de l'image des diapositives 3"/>
          <p:cNvSpPr>
            <a:spLocks noGrp="1" noRot="1" noChangeAspect="1"/>
          </p:cNvSpPr>
          <p:nvPr>
            <p:ph type="sldImg" idx="2"/>
          </p:nvPr>
        </p:nvSpPr>
        <p:spPr>
          <a:xfrm>
            <a:off x="2311400" y="527050"/>
            <a:ext cx="4673600" cy="2628900"/>
          </a:xfrm>
          <a:prstGeom prst="rect">
            <a:avLst/>
          </a:prstGeom>
          <a:noFill/>
          <a:ln w="12700">
            <a:solidFill>
              <a:prstClr val="black"/>
            </a:solidFill>
          </a:ln>
        </p:spPr>
        <p:txBody>
          <a:bodyPr vert="horz" lIns="93172" tIns="46586" rIns="93172" bIns="46586" rtlCol="0" anchor="ctr"/>
          <a:lstStyle/>
          <a:p>
            <a:endParaRPr lang="fr-CA" dirty="0"/>
          </a:p>
        </p:txBody>
      </p:sp>
      <p:sp>
        <p:nvSpPr>
          <p:cNvPr id="5" name="Espace réservé des commentaires 4"/>
          <p:cNvSpPr>
            <a:spLocks noGrp="1"/>
          </p:cNvSpPr>
          <p:nvPr>
            <p:ph type="body" sz="quarter" idx="3"/>
          </p:nvPr>
        </p:nvSpPr>
        <p:spPr>
          <a:xfrm>
            <a:off x="929640" y="3329940"/>
            <a:ext cx="7437120" cy="3154680"/>
          </a:xfrm>
          <a:prstGeom prst="rect">
            <a:avLst/>
          </a:prstGeom>
        </p:spPr>
        <p:txBody>
          <a:bodyPr vert="horz" lIns="93172" tIns="46586" rIns="93172" bIns="46586"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6" name="Espace réservé du pied de page 5"/>
          <p:cNvSpPr>
            <a:spLocks noGrp="1"/>
          </p:cNvSpPr>
          <p:nvPr>
            <p:ph type="ftr" sz="quarter" idx="4"/>
          </p:nvPr>
        </p:nvSpPr>
        <p:spPr>
          <a:xfrm>
            <a:off x="0" y="6658664"/>
            <a:ext cx="4028440" cy="350520"/>
          </a:xfrm>
          <a:prstGeom prst="rect">
            <a:avLst/>
          </a:prstGeom>
        </p:spPr>
        <p:txBody>
          <a:bodyPr vert="horz" lIns="93172" tIns="46586" rIns="93172" bIns="46586" rtlCol="0" anchor="b"/>
          <a:lstStyle>
            <a:lvl1pPr algn="l">
              <a:defRPr sz="1300"/>
            </a:lvl1pPr>
          </a:lstStyle>
          <a:p>
            <a:endParaRPr lang="fr-CA" dirty="0"/>
          </a:p>
        </p:txBody>
      </p:sp>
      <p:sp>
        <p:nvSpPr>
          <p:cNvPr id="7" name="Espace réservé du numéro de diapositive 6"/>
          <p:cNvSpPr>
            <a:spLocks noGrp="1"/>
          </p:cNvSpPr>
          <p:nvPr>
            <p:ph type="sldNum" sz="quarter" idx="5"/>
          </p:nvPr>
        </p:nvSpPr>
        <p:spPr>
          <a:xfrm>
            <a:off x="5265809" y="6658664"/>
            <a:ext cx="4028440" cy="350520"/>
          </a:xfrm>
          <a:prstGeom prst="rect">
            <a:avLst/>
          </a:prstGeom>
        </p:spPr>
        <p:txBody>
          <a:bodyPr vert="horz" lIns="93172" tIns="46586" rIns="93172" bIns="46586" rtlCol="0" anchor="b"/>
          <a:lstStyle>
            <a:lvl1pPr algn="r">
              <a:defRPr sz="1300"/>
            </a:lvl1pPr>
          </a:lstStyle>
          <a:p>
            <a:fld id="{0529A7BF-9BD1-4CED-9B29-4A2BB6788F4B}" type="slidenum">
              <a:rPr lang="fr-CA" smtClean="0"/>
              <a:pPr/>
              <a:t>‹N°›</a:t>
            </a:fld>
            <a:endParaRPr lang="fr-CA" dirty="0"/>
          </a:p>
        </p:txBody>
      </p:sp>
    </p:spTree>
    <p:extLst>
      <p:ext uri="{BB962C8B-B14F-4D97-AF65-F5344CB8AC3E}">
        <p14:creationId xmlns:p14="http://schemas.microsoft.com/office/powerpoint/2010/main" val="2364124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www.carra.gouv.qc.ca/fra/regime/rregop/rregop_index.htm" TargetMode="External"/><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a:t>
            </a:fld>
            <a:endParaRPr lang="fr-CA" dirty="0"/>
          </a:p>
        </p:txBody>
      </p:sp>
    </p:spTree>
    <p:extLst>
      <p:ext uri="{BB962C8B-B14F-4D97-AF65-F5344CB8AC3E}">
        <p14:creationId xmlns:p14="http://schemas.microsoft.com/office/powerpoint/2010/main" val="214326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bwMode="auto">
          <a:xfrm>
            <a:off x="2311400" y="527050"/>
            <a:ext cx="4673600" cy="2628900"/>
          </a:xfrm>
          <a:noFill/>
          <a:ln>
            <a:solidFill>
              <a:srgbClr val="000000"/>
            </a:solidFill>
            <a:miter lim="800000"/>
            <a:headEnd/>
            <a:tailEnd/>
          </a:ln>
        </p:spPr>
      </p:sp>
      <p:sp>
        <p:nvSpPr>
          <p:cNvPr id="3584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CA" baseline="0" dirty="0" smtClean="0"/>
          </a:p>
        </p:txBody>
      </p:sp>
      <p:sp>
        <p:nvSpPr>
          <p:cNvPr id="3584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4814921-F66B-4C8C-8891-50384BA7A3AA}" type="slidenum">
              <a:rPr lang="fr-CA"/>
              <a:pPr fontAlgn="base">
                <a:spcBef>
                  <a:spcPct val="0"/>
                </a:spcBef>
                <a:spcAft>
                  <a:spcPct val="0"/>
                </a:spcAft>
              </a:pPr>
              <a:t>11</a:t>
            </a:fld>
            <a:endParaRPr lang="fr-CA" dirty="0"/>
          </a:p>
        </p:txBody>
      </p:sp>
    </p:spTree>
    <p:extLst>
      <p:ext uri="{BB962C8B-B14F-4D97-AF65-F5344CB8AC3E}">
        <p14:creationId xmlns:p14="http://schemas.microsoft.com/office/powerpoint/2010/main" val="21284108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endParaRPr lang="fr-CA" sz="2200" dirty="0">
              <a:solidFill>
                <a:prstClr val="black"/>
              </a:solidFill>
              <a:latin typeface="Cambria"/>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12</a:t>
            </a:fld>
            <a:endParaRPr lang="fr-CA" dirty="0"/>
          </a:p>
        </p:txBody>
      </p:sp>
    </p:spTree>
    <p:extLst>
      <p:ext uri="{BB962C8B-B14F-4D97-AF65-F5344CB8AC3E}">
        <p14:creationId xmlns:p14="http://schemas.microsoft.com/office/powerpoint/2010/main" val="2837840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defTabSz="931717">
              <a:defRPr/>
            </a:pPr>
            <a:endParaRPr lang="fr-CA" dirty="0" smtClean="0">
              <a:solidFill>
                <a:schemeClr val="tx1"/>
              </a:solidFill>
            </a:endParaRPr>
          </a:p>
          <a:p>
            <a:r>
              <a:rPr lang="fr-CA" sz="1300" b="1" dirty="0">
                <a:solidFill>
                  <a:prstClr val="black"/>
                </a:solidFill>
                <a:latin typeface="Cambria"/>
              </a:rPr>
              <a:t>Descriptions des catégories d’emploi, Annexe A ( pages 77-79)</a:t>
            </a:r>
          </a:p>
          <a:p>
            <a:endParaRPr lang="fr-CA" sz="1300" dirty="0">
              <a:solidFill>
                <a:prstClr val="black"/>
              </a:solidFill>
              <a:latin typeface="Cambria"/>
            </a:endParaRPr>
          </a:p>
          <a:p>
            <a:pPr defTabSz="931717">
              <a:defRPr/>
            </a:pPr>
            <a:endParaRPr lang="fr-CA" dirty="0" smtClean="0">
              <a:solidFill>
                <a:schemeClr val="tx1"/>
              </a:solidFill>
            </a:endParaRPr>
          </a:p>
          <a:p>
            <a:pPr defTabSz="931717">
              <a:defRPr/>
            </a:pPr>
            <a:endParaRPr lang="fr-CA" dirty="0" smtClean="0">
              <a:solidFill>
                <a:schemeClr val="tx1"/>
              </a:solidFill>
            </a:endParaRPr>
          </a:p>
          <a:p>
            <a:pPr defTabSz="931717">
              <a:defRPr/>
            </a:pPr>
            <a:endParaRPr lang="fr-CA"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13</a:t>
            </a:fld>
            <a:endParaRPr lang="fr-CA" dirty="0"/>
          </a:p>
        </p:txBody>
      </p:sp>
    </p:spTree>
    <p:extLst>
      <p:ext uri="{BB962C8B-B14F-4D97-AF65-F5344CB8AC3E}">
        <p14:creationId xmlns:p14="http://schemas.microsoft.com/office/powerpoint/2010/main" val="31286940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15	RÉMUNÉRATION </a:t>
            </a:r>
            <a:endParaRPr lang="en-US" sz="1200" b="1" kern="1200" cap="all" dirty="0" smtClean="0">
              <a:solidFill>
                <a:schemeClr val="tx1"/>
              </a:solidFill>
              <a:effectLst/>
              <a:latin typeface="+mn-lt"/>
              <a:ea typeface="+mn-ea"/>
              <a:cs typeface="+mn-cs"/>
            </a:endParaRPr>
          </a:p>
          <a:p>
            <a:pPr defTabSz="931717">
              <a:defRPr/>
            </a:pPr>
            <a:endParaRPr lang="fr-CA" sz="1300" b="1" dirty="0"/>
          </a:p>
          <a:p>
            <a:r>
              <a:rPr lang="fr-CA" sz="1200" kern="1200" dirty="0" smtClean="0">
                <a:solidFill>
                  <a:schemeClr val="tx1"/>
                </a:solidFill>
                <a:effectLst/>
                <a:latin typeface="+mn-lt"/>
                <a:ea typeface="+mn-ea"/>
                <a:cs typeface="+mn-cs"/>
              </a:rPr>
              <a:t>15.2	</a:t>
            </a:r>
            <a:r>
              <a:rPr lang="fr-CA" sz="1200" b="1" kern="1200" dirty="0" smtClean="0">
                <a:solidFill>
                  <a:schemeClr val="tx1"/>
                </a:solidFill>
                <a:effectLst/>
                <a:latin typeface="+mn-lt"/>
                <a:ea typeface="+mn-ea"/>
                <a:cs typeface="+mn-cs"/>
              </a:rPr>
              <a:t>PROGRESSION DANS LES ÉCHELLES </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professionnelle ou le professionnel de recherche progresse d’un échelon salarial à chaque 1820 heures de travail incluant les vacances, les jours fériés et les congés sociaux. </a:t>
            </a:r>
            <a:endParaRPr lang="en-US" sz="1200" kern="1200" dirty="0" smtClean="0">
              <a:solidFill>
                <a:schemeClr val="tx1"/>
              </a:solidFill>
              <a:effectLst/>
              <a:latin typeface="+mn-lt"/>
              <a:ea typeface="+mn-ea"/>
              <a:cs typeface="+mn-cs"/>
            </a:endParaRPr>
          </a:p>
          <a:p>
            <a:endParaRPr lang="fr-CA"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15.5	</a:t>
            </a:r>
            <a:r>
              <a:rPr lang="fr-CA" sz="1200" b="1" kern="1200" dirty="0" smtClean="0">
                <a:solidFill>
                  <a:schemeClr val="tx1"/>
                </a:solidFill>
                <a:effectLst/>
                <a:latin typeface="+mn-lt"/>
                <a:ea typeface="+mn-ea"/>
                <a:cs typeface="+mn-cs"/>
              </a:rPr>
              <a:t>CLASSIFICATION</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classe la professionnelle ou le professionnel de recherche, au moment de son engagement initial, dans l’échelle correspondant à la catégorie d’emploi appropriée (selon les tâches décrites à l’annexe A) et à l’échelon qui correspond à son nombre d’années d’expérience pertinente en recherche depuis l’obtention du diplôme de premier cycle.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Lors du classement initial prévu au paragraphe précédent, l’Employeur attribue un échelon pour un certificat, 2 échelons pour un diplôme de maîtrise, et 3 échelons pour un diplôme de doctorat.  Ces 3 reconnaissances sont additives et s’effectuent dans la mesure où le ou les diplôme(s) est (sont) pertinent(s) avec l’emploi occupé.</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reconnaît, lors de l’obtention du diplôme,  au moment où la professionnelle ou le professionnel est à l’emploi, l’obtention d’un échelon supplémentaire pour un certificat d’études, 2 échelons pour un diplôme de maîtrise et 3 échelons pour un diplôme de doctorat, dans la mesure où le certificat ou le diplôme est pertinent avec l’emploi occupé et que le deux tiers des crédits compris dans le certificat d’études ou le diplôme à être reconnu ne sont pas déjà compris dans les diplômes ou les certificats déjà reconnus.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ne reconnaîtra pas l’expérience acquise par une professionnelle ou un professionnel de recherche si le travail effectué par cette professionnelle ou ce professionnel de recherche lui servait directement dans le cadre de ses études.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15.8	</a:t>
            </a:r>
            <a:r>
              <a:rPr lang="fr-CA" sz="1200" b="1" kern="1200" dirty="0" smtClean="0">
                <a:solidFill>
                  <a:schemeClr val="tx1"/>
                </a:solidFill>
                <a:effectLst/>
                <a:latin typeface="+mn-lt"/>
                <a:ea typeface="+mn-ea"/>
                <a:cs typeface="+mn-cs"/>
              </a:rPr>
              <a:t>PASSAGE D’UNE CATÉGORIE À L’AUTRE</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Lorsque les tâches assignées par une chercheuse ou un chercheur responsable à une professionnelle ou un professionnel de recherche justifient un changement de catégorie d’emploi, la professionnelle ou le professionnel de recherche est intégré(e) dans l'échelle de traitement de sa nouvelle catégorie d’emploi au même échelon. Le nouveau traitement, le cas échéant, est effectif à compter de l'entrée en exercice dans les nouvelles tâches.</a:t>
            </a:r>
            <a:r>
              <a:rPr lang="en-US" sz="1400" dirty="0" smtClean="0">
                <a:effectLst/>
              </a:rPr>
              <a:t> </a:t>
            </a:r>
            <a:r>
              <a:rPr lang="fr-CA" sz="1200" kern="1200" dirty="0" smtClean="0">
                <a:solidFill>
                  <a:schemeClr val="tx1"/>
                </a:solidFill>
                <a:effectLst/>
                <a:latin typeface="+mn-lt"/>
                <a:ea typeface="+mn-ea"/>
                <a:cs typeface="+mn-cs"/>
              </a:rPr>
              <a:t> Ajout d’une virgule</a:t>
            </a:r>
            <a:endParaRPr lang="en-US" sz="1200" kern="1200" dirty="0" smtClean="0">
              <a:solidFill>
                <a:schemeClr val="tx1"/>
              </a:solidFill>
              <a:effectLst/>
              <a:latin typeface="+mn-lt"/>
              <a:ea typeface="+mn-ea"/>
              <a:cs typeface="+mn-cs"/>
            </a:endParaRPr>
          </a:p>
          <a:p>
            <a:endParaRPr lang="fr-CA" sz="1300" dirty="0"/>
          </a:p>
          <a:p>
            <a:r>
              <a:rPr lang="fr-CA" sz="1300" b="1" dirty="0"/>
              <a:t>Annexe B  Échelles salariales ( pages </a:t>
            </a:r>
            <a:r>
              <a:rPr lang="fr-CA" sz="1300" b="1" dirty="0" smtClean="0"/>
              <a:t>80-84)</a:t>
            </a:r>
            <a:endParaRPr lang="fr-CA" sz="1300" dirty="0"/>
          </a:p>
          <a:p>
            <a:r>
              <a:rPr lang="fr-CA" sz="1300" dirty="0"/>
              <a:t> </a:t>
            </a:r>
          </a:p>
          <a:p>
            <a:r>
              <a:rPr lang="fr-CA" sz="1300" dirty="0"/>
              <a:t>Les échelles salariales de toutes les catégories d’emploi sont augmentées de: </a:t>
            </a:r>
          </a:p>
          <a:p>
            <a:r>
              <a:rPr lang="fr-CA" sz="1300" dirty="0"/>
              <a:t>1,5% le 1 avril 2022 	(1% le 3 décembre 2017)</a:t>
            </a:r>
          </a:p>
          <a:p>
            <a:r>
              <a:rPr lang="fr-CA" sz="1300" dirty="0"/>
              <a:t>1,5% le 1 avril 2023 	(1% le 1</a:t>
            </a:r>
            <a:r>
              <a:rPr lang="fr-CA" sz="1300" baseline="30000" dirty="0"/>
              <a:t>er </a:t>
            </a:r>
            <a:r>
              <a:rPr lang="fr-CA" sz="1300" dirty="0"/>
              <a:t>avril 2018)</a:t>
            </a:r>
          </a:p>
          <a:p>
            <a:r>
              <a:rPr lang="fr-CA" sz="1300" dirty="0"/>
              <a:t>1,5% le 1 avril 2024 	(1% le 1</a:t>
            </a:r>
            <a:r>
              <a:rPr lang="fr-CA" sz="1300" baseline="30000" dirty="0"/>
              <a:t>er</a:t>
            </a:r>
            <a:r>
              <a:rPr lang="fr-CA" sz="1300" dirty="0"/>
              <a:t> avril 2019) </a:t>
            </a:r>
          </a:p>
          <a:p>
            <a:r>
              <a:rPr lang="fr-CA" sz="1300" dirty="0"/>
              <a:t>1,5% le 1 juillet 2025 	(1% le 4 juillet 2020)</a:t>
            </a:r>
          </a:p>
          <a:p>
            <a:endParaRPr lang="fr-CA" sz="1300" dirty="0"/>
          </a:p>
          <a:p>
            <a:pPr defTabSz="931717">
              <a:defRPr/>
            </a:pPr>
            <a:r>
              <a:rPr lang="fr-CA" b="1" dirty="0" smtClean="0">
                <a:solidFill>
                  <a:schemeClr val="tx1"/>
                </a:solidFill>
              </a:rPr>
              <a:t>Classement, diplomation</a:t>
            </a:r>
            <a:r>
              <a:rPr lang="fr-CA" b="1" baseline="0" dirty="0" smtClean="0">
                <a:solidFill>
                  <a:schemeClr val="tx1"/>
                </a:solidFill>
              </a:rPr>
              <a:t>:</a:t>
            </a:r>
            <a:endParaRPr lang="fr-CA" b="1" dirty="0" smtClean="0">
              <a:solidFill>
                <a:schemeClr val="tx1"/>
              </a:solidFill>
            </a:endParaRPr>
          </a:p>
          <a:p>
            <a:r>
              <a:rPr lang="fr-CA" sz="1300" dirty="0"/>
              <a:t>Lors de son engagement initial, l’Employeur classe le PPR dans l’échelle salariale correspondant à la catégorie d’emploi appropriée aux tâches que je vais exercer en recherche et décrite dans l’offre d’affichage. Par la suite, l’échelon est déterminé en fonction du nombre de mes années d’expérience de travail pertinente en recherche acquise depuis l’obtention du  mon premier diplôme de premier cycle ainsi que de la scolarité complétée  au moment de l’embauche. </a:t>
            </a:r>
          </a:p>
          <a:p>
            <a:r>
              <a:rPr lang="fr-CA" sz="1300" dirty="0"/>
              <a:t>Ainsi, l’Employeur me reconnait, lors du classement initial, </a:t>
            </a:r>
            <a:r>
              <a:rPr lang="fr-CA" sz="1300" b="1" dirty="0"/>
              <a:t>un (1) échelon supplémentaire pour un certificat d’études</a:t>
            </a:r>
            <a:r>
              <a:rPr lang="fr-CA" sz="1300" dirty="0"/>
              <a:t>, </a:t>
            </a:r>
            <a:r>
              <a:rPr lang="fr-CA" sz="1300" b="1" dirty="0"/>
              <a:t>deux (2) échelons pour un diplôme de maitrise </a:t>
            </a:r>
            <a:r>
              <a:rPr lang="fr-CA" sz="1300" dirty="0"/>
              <a:t>et </a:t>
            </a:r>
            <a:r>
              <a:rPr lang="fr-CA" sz="1300" b="1" dirty="0"/>
              <a:t>trois (3) échelons pour un diplôme de doctorat. </a:t>
            </a:r>
            <a:r>
              <a:rPr lang="fr-CA" sz="1300" dirty="0"/>
              <a:t>Ces reconnaissances sont additives et s’effectuent en autant que la scolarité soit pertinente avec mon emploi.</a:t>
            </a:r>
          </a:p>
          <a:p>
            <a:pPr defTabSz="931717">
              <a:defRPr/>
            </a:pPr>
            <a:endParaRPr lang="fr-CA" dirty="0" smtClean="0">
              <a:solidFill>
                <a:schemeClr val="tx1"/>
              </a:solidFill>
            </a:endParaRPr>
          </a:p>
          <a:p>
            <a:pPr defTabSz="931717">
              <a:defRPr/>
            </a:pPr>
            <a:r>
              <a:rPr lang="fr-CA" b="1" dirty="0" smtClean="0">
                <a:solidFill>
                  <a:schemeClr val="tx1"/>
                </a:solidFill>
              </a:rPr>
              <a:t>Si obtention en cours d’emploi:</a:t>
            </a:r>
          </a:p>
          <a:p>
            <a:pPr defTabSz="931717">
              <a:defRPr/>
            </a:pPr>
            <a:endParaRPr lang="fr-CA" b="1" dirty="0" smtClean="0">
              <a:solidFill>
                <a:schemeClr val="tx1"/>
              </a:solidFill>
            </a:endParaRPr>
          </a:p>
          <a:p>
            <a:pPr defTabSz="931717">
              <a:defRPr/>
            </a:pPr>
            <a:r>
              <a:rPr lang="fr-CA" b="1" dirty="0" smtClean="0">
                <a:solidFill>
                  <a:schemeClr val="tx1"/>
                </a:solidFill>
              </a:rPr>
              <a:t>Même</a:t>
            </a:r>
            <a:r>
              <a:rPr lang="fr-CA" b="1" baseline="0" dirty="0" smtClean="0">
                <a:solidFill>
                  <a:schemeClr val="tx1"/>
                </a:solidFill>
              </a:rPr>
              <a:t> chose , par contre : </a:t>
            </a:r>
            <a:r>
              <a:rPr lang="fr-CA" sz="1300" dirty="0"/>
              <a:t>le deux tiers (2/3) des crédits compris dans le certificat d’étude ou le diplôme à être reconnu ne doit pas déjà être compris dans les diplômes ou les certificats déjà reconnus.</a:t>
            </a:r>
          </a:p>
          <a:p>
            <a:pPr defTabSz="931717">
              <a:defRPr/>
            </a:pPr>
            <a:endParaRPr lang="fr-CA" sz="1300" b="1" dirty="0"/>
          </a:p>
          <a:p>
            <a:pPr defTabSz="931717">
              <a:defRPr/>
            </a:pPr>
            <a:r>
              <a:rPr lang="fr-CA" sz="1300" b="1" dirty="0"/>
              <a:t>15.4 PRIME DE PÉNURIE DE MAIN-D’ŒUVRE QUALIFIÉE</a:t>
            </a:r>
          </a:p>
          <a:p>
            <a:pPr defTabSz="931717">
              <a:defRPr/>
            </a:pPr>
            <a:endParaRPr lang="fr-CA" sz="1400" b="1" dirty="0"/>
          </a:p>
          <a:p>
            <a:r>
              <a:rPr lang="fr-CA" dirty="0"/>
              <a:t>La chercheuse ou le chercheur responsable peut offrir à une professionnelle ou un professionnel de recherche une prime de pénurie de main-d’œuvre qualifiée au sens de la </a:t>
            </a:r>
            <a:r>
              <a:rPr lang="fr-CA" i="1" dirty="0"/>
              <a:t>Loi sur l’équité salariale</a:t>
            </a:r>
            <a:r>
              <a:rPr lang="fr-CA" dirty="0"/>
              <a:t>. Dans ce cas, l’Employeur en informe le Syndicat et lui fournit la justification ayant motivé l’octroi de la prime. Cette prime n’est pas considérée comme faisant partie du salaire aux fins du régime de retraite </a:t>
            </a:r>
            <a:r>
              <a:rPr lang="en-US" sz="1300" dirty="0"/>
              <a:t> </a:t>
            </a:r>
            <a:r>
              <a:rPr lang="fr-CA" dirty="0"/>
              <a:t> Régimes d’assurance collective retiré parce que la prime est incluse dans le calcul des salaires chez IA.</a:t>
            </a:r>
            <a:endParaRPr lang="en-US" dirty="0"/>
          </a:p>
          <a:p>
            <a:pPr defTabSz="931717">
              <a:defRPr/>
            </a:pPr>
            <a:endParaRPr lang="fr-CA" b="1"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14</a:t>
            </a:fld>
            <a:endParaRPr lang="fr-CA" dirty="0"/>
          </a:p>
        </p:txBody>
      </p:sp>
    </p:spTree>
    <p:extLst>
      <p:ext uri="{BB962C8B-B14F-4D97-AF65-F5344CB8AC3E}">
        <p14:creationId xmlns:p14="http://schemas.microsoft.com/office/powerpoint/2010/main" val="29067600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defTabSz="931717">
              <a:defRPr/>
            </a:pPr>
            <a:r>
              <a:rPr lang="fr-CA" b="1" dirty="0" smtClean="0">
                <a:solidFill>
                  <a:schemeClr val="tx1"/>
                </a:solidFill>
              </a:rPr>
              <a:t>Article 15 Rémunération</a:t>
            </a:r>
          </a:p>
          <a:p>
            <a:pPr defTabSz="931717">
              <a:defRPr/>
            </a:pPr>
            <a:endParaRPr lang="fr-CA" sz="1300" b="1" dirty="0"/>
          </a:p>
          <a:p>
            <a:pPr defTabSz="931717">
              <a:defRPr/>
            </a:pPr>
            <a:r>
              <a:rPr lang="fr-CA" sz="1300" b="1" dirty="0"/>
              <a:t>PROGRESSION DANS LES ÉCHELLES </a:t>
            </a:r>
            <a:endParaRPr lang="fr-CA" sz="1400" b="1" dirty="0"/>
          </a:p>
          <a:p>
            <a:r>
              <a:rPr lang="fr-CA" sz="1300" dirty="0"/>
              <a:t>La professionnelle ou le professionnel de recherche progresse d’un échelon salarial à chaque 1 820 heures de travail incluant les vacances et les congés fériés et sociaux</a:t>
            </a:r>
            <a:endParaRPr lang="fr-CA" b="1" dirty="0" smtClean="0">
              <a:solidFill>
                <a:schemeClr val="tx1"/>
              </a:solidFill>
            </a:endParaRPr>
          </a:p>
          <a:p>
            <a:pPr defTabSz="931717">
              <a:defRPr/>
            </a:pPr>
            <a:endParaRPr lang="fr-CA" b="1" dirty="0" smtClean="0">
              <a:solidFill>
                <a:schemeClr val="tx1"/>
              </a:solidFill>
            </a:endParaRPr>
          </a:p>
          <a:p>
            <a:r>
              <a:rPr lang="fr-CA" sz="1300" dirty="0"/>
              <a:t>L</a:t>
            </a:r>
            <a:r>
              <a:rPr lang="fr-CA" sz="1300" b="1" dirty="0"/>
              <a:t>es catégories d’emploi </a:t>
            </a:r>
            <a:r>
              <a:rPr lang="fr-CA" sz="1300" dirty="0"/>
              <a:t>et de leurs échelles salariales pour cette convention collective au 3 janvier 2022 font en sorte que:</a:t>
            </a:r>
          </a:p>
          <a:p>
            <a:pPr lvl="0"/>
            <a:r>
              <a:rPr lang="fr-CA" sz="1300" dirty="0"/>
              <a:t>l’écart inter-échelon est uniforme à 2,95% (2,65% avant)</a:t>
            </a:r>
          </a:p>
          <a:p>
            <a:pPr lvl="0"/>
            <a:r>
              <a:rPr lang="fr-CA" sz="1300" dirty="0"/>
              <a:t>l’écart inter-catégorie est de 4%.</a:t>
            </a:r>
          </a:p>
          <a:p>
            <a:pPr lvl="0"/>
            <a:endParaRPr lang="fr-CA" sz="1300" dirty="0"/>
          </a:p>
          <a:p>
            <a:r>
              <a:rPr lang="fr-CA" sz="1300" dirty="0"/>
              <a:t>Au 3 janvier 2022, le salaire de l’échelon 1 de la catégorie 1 est augmenté de 4%  (2% avant)</a:t>
            </a:r>
          </a:p>
          <a:p>
            <a:r>
              <a:rPr lang="fr-CA" sz="1300" dirty="0"/>
              <a:t>Les autres échelons et échelles des autres catégories sont ajustés selon les pourcentages établis et indiqués à l’Annexe B. </a:t>
            </a:r>
          </a:p>
          <a:p>
            <a:endParaRPr lang="fr-CA" sz="1300" dirty="0"/>
          </a:p>
          <a:p>
            <a:r>
              <a:rPr lang="fr-CA" sz="1300" b="1" dirty="0"/>
              <a:t>Annexe B  Échelles salariales ( pages 62-66)</a:t>
            </a:r>
            <a:endParaRPr lang="fr-CA" sz="1300" dirty="0"/>
          </a:p>
          <a:p>
            <a:r>
              <a:rPr lang="fr-CA" sz="1300" dirty="0"/>
              <a:t> </a:t>
            </a:r>
          </a:p>
          <a:p>
            <a:r>
              <a:rPr lang="fr-CA" sz="1300" dirty="0"/>
              <a:t>Les échelles salariales de toutes les catégories d’emploi sont augmentées de: </a:t>
            </a:r>
          </a:p>
          <a:p>
            <a:r>
              <a:rPr lang="fr-CA" sz="1300" dirty="0"/>
              <a:t>1,5% le 1 avril 2022 	(1% le 3 décembre 2017)</a:t>
            </a:r>
          </a:p>
          <a:p>
            <a:r>
              <a:rPr lang="fr-CA" sz="1300" dirty="0"/>
              <a:t>1,5% le 1 avril 2023 	(1% le 1</a:t>
            </a:r>
            <a:r>
              <a:rPr lang="fr-CA" sz="1300" baseline="30000" dirty="0"/>
              <a:t>er </a:t>
            </a:r>
            <a:r>
              <a:rPr lang="fr-CA" sz="1300" dirty="0"/>
              <a:t>avril 2018)</a:t>
            </a:r>
          </a:p>
          <a:p>
            <a:r>
              <a:rPr lang="fr-CA" sz="1300" dirty="0"/>
              <a:t>1,5% le 1 avril 2024 	(1% le 1</a:t>
            </a:r>
            <a:r>
              <a:rPr lang="fr-CA" sz="1300" baseline="30000" dirty="0"/>
              <a:t>er</a:t>
            </a:r>
            <a:r>
              <a:rPr lang="fr-CA" sz="1300" dirty="0"/>
              <a:t> avril 2019) </a:t>
            </a:r>
          </a:p>
          <a:p>
            <a:r>
              <a:rPr lang="fr-CA" sz="1300" dirty="0"/>
              <a:t>1,5% le 1 juillet 2025 	(1% le 4 juillet 2020)</a:t>
            </a:r>
          </a:p>
          <a:p>
            <a:endParaRPr lang="fr-CA" sz="1300" dirty="0"/>
          </a:p>
          <a:p>
            <a:pPr defTabSz="931717">
              <a:defRPr/>
            </a:pPr>
            <a:r>
              <a:rPr lang="fr-CA" b="1" dirty="0" smtClean="0">
                <a:solidFill>
                  <a:schemeClr val="tx1"/>
                </a:solidFill>
              </a:rPr>
              <a:t>Classement, diplomation</a:t>
            </a:r>
            <a:r>
              <a:rPr lang="fr-CA" b="1" baseline="0" dirty="0" smtClean="0">
                <a:solidFill>
                  <a:schemeClr val="tx1"/>
                </a:solidFill>
              </a:rPr>
              <a:t>:</a:t>
            </a:r>
            <a:endParaRPr lang="fr-CA" b="1" dirty="0" smtClean="0">
              <a:solidFill>
                <a:schemeClr val="tx1"/>
              </a:solidFill>
            </a:endParaRPr>
          </a:p>
          <a:p>
            <a:r>
              <a:rPr lang="fr-CA" sz="1300" dirty="0"/>
              <a:t>Lors de mon engagement initial, l’Employeur me classe dans l’échelle salariale correspondant à la catégorie d’emploi appropriée aux tâches que je vais exercer en recherche. Par la suite, l’échelon est déterminé en fonction du nombre de mes années d’expérience de travail pertinente en recherche acquise depuis l’obtention du  mon premier diplôme de premier cycle ainsi que de la scolarité complétée  au moment de l’embauche. </a:t>
            </a:r>
          </a:p>
          <a:p>
            <a:r>
              <a:rPr lang="fr-CA" sz="1300" dirty="0"/>
              <a:t>Ainsi, l’Employeur me reconnait, lors du classement initial, </a:t>
            </a:r>
            <a:r>
              <a:rPr lang="fr-CA" sz="1300" b="1" dirty="0"/>
              <a:t>un (1) échelon supplémentaire pour un certificat d’études</a:t>
            </a:r>
            <a:r>
              <a:rPr lang="fr-CA" sz="1300" dirty="0"/>
              <a:t>, </a:t>
            </a:r>
            <a:r>
              <a:rPr lang="fr-CA" sz="1300" b="1" dirty="0"/>
              <a:t>deux (2) échelons pour un diplôme de maitrise </a:t>
            </a:r>
            <a:r>
              <a:rPr lang="fr-CA" sz="1300" dirty="0"/>
              <a:t>et </a:t>
            </a:r>
            <a:r>
              <a:rPr lang="fr-CA" sz="1300" b="1" dirty="0"/>
              <a:t>trois (3) échelons pour un diplôme de doctorat. </a:t>
            </a:r>
            <a:r>
              <a:rPr lang="fr-CA" sz="1300" dirty="0"/>
              <a:t>Ces reconnaissances sont additives et s’effectuent en autant que la scolarité soit pertinente avec mon emploi.</a:t>
            </a:r>
          </a:p>
          <a:p>
            <a:pPr defTabSz="931717">
              <a:defRPr/>
            </a:pPr>
            <a:endParaRPr lang="fr-CA" dirty="0" smtClean="0">
              <a:solidFill>
                <a:schemeClr val="tx1"/>
              </a:solidFill>
            </a:endParaRPr>
          </a:p>
          <a:p>
            <a:pPr defTabSz="931717">
              <a:defRPr/>
            </a:pPr>
            <a:r>
              <a:rPr lang="fr-CA" b="1" dirty="0" smtClean="0">
                <a:solidFill>
                  <a:schemeClr val="tx1"/>
                </a:solidFill>
              </a:rPr>
              <a:t>Si obtention en cours d’emploi:</a:t>
            </a:r>
          </a:p>
          <a:p>
            <a:pPr defTabSz="931717">
              <a:defRPr/>
            </a:pPr>
            <a:endParaRPr lang="fr-CA" b="1" dirty="0" smtClean="0">
              <a:solidFill>
                <a:schemeClr val="tx1"/>
              </a:solidFill>
            </a:endParaRPr>
          </a:p>
          <a:p>
            <a:pPr defTabSz="931717">
              <a:defRPr/>
            </a:pPr>
            <a:r>
              <a:rPr lang="fr-CA" b="1" dirty="0" smtClean="0">
                <a:solidFill>
                  <a:schemeClr val="tx1"/>
                </a:solidFill>
              </a:rPr>
              <a:t>Même</a:t>
            </a:r>
            <a:r>
              <a:rPr lang="fr-CA" b="1" baseline="0" dirty="0" smtClean="0">
                <a:solidFill>
                  <a:schemeClr val="tx1"/>
                </a:solidFill>
              </a:rPr>
              <a:t> chose , par contre : </a:t>
            </a:r>
            <a:r>
              <a:rPr lang="fr-CA" sz="1300" dirty="0"/>
              <a:t>le deux tiers (2/3) des crédits compris dans le certificat d’étude ou le diplôme à être reconnu ne doit pas déjà être compris dans les diplômes ou les certificats déjà reconnus.</a:t>
            </a:r>
          </a:p>
          <a:p>
            <a:pPr defTabSz="931717">
              <a:defRPr/>
            </a:pPr>
            <a:endParaRPr lang="fr-CA" sz="1300" b="1" dirty="0"/>
          </a:p>
          <a:p>
            <a:pPr defTabSz="931717">
              <a:defRPr/>
            </a:pPr>
            <a:r>
              <a:rPr lang="fr-CA" sz="1300" b="1" dirty="0"/>
              <a:t>PRIME DE PÉNURIE DE MAIN-D’ŒUVRE QUALIFIÉE</a:t>
            </a:r>
          </a:p>
          <a:p>
            <a:pPr defTabSz="931717">
              <a:defRPr/>
            </a:pPr>
            <a:endParaRPr lang="fr-CA" sz="1400" b="1" dirty="0"/>
          </a:p>
          <a:p>
            <a:r>
              <a:rPr lang="fr-CA" sz="1300" dirty="0"/>
              <a:t>La chercheure ou le chercheur responsable peut offrir à une professionnelle ou un professionnel de recherche une prime de pénurie de main-d’œuvre qualifiée au sens de la </a:t>
            </a:r>
            <a:r>
              <a:rPr lang="fr-CA" sz="1300" i="1" dirty="0"/>
              <a:t>Loi sur l’équité salariale</a:t>
            </a:r>
            <a:r>
              <a:rPr lang="fr-CA" sz="1300" dirty="0"/>
              <a:t> [L.R.Q. chapitre E-12.001 (article 67(4</a:t>
            </a:r>
            <a:r>
              <a:rPr lang="fr-CA" sz="1300" baseline="30000" dirty="0"/>
              <a:t>e</a:t>
            </a:r>
            <a:r>
              <a:rPr lang="fr-CA" sz="1300" dirty="0"/>
              <a:t>))]. Dans ces cas, l’employeur en informe le syndicat. Ces primes ne sont pas considérées comme faisant partie du salaire aux fins du régime de retraite et des régimes d’assurances collectives.</a:t>
            </a:r>
            <a:endParaRPr lang="fr-CA" sz="1400" dirty="0"/>
          </a:p>
          <a:p>
            <a:pPr defTabSz="931717">
              <a:defRPr/>
            </a:pPr>
            <a:endParaRPr lang="fr-CA" b="1"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15</a:t>
            </a:fld>
            <a:endParaRPr lang="fr-CA" dirty="0"/>
          </a:p>
        </p:txBody>
      </p:sp>
    </p:spTree>
    <p:extLst>
      <p:ext uri="{BB962C8B-B14F-4D97-AF65-F5344CB8AC3E}">
        <p14:creationId xmlns:p14="http://schemas.microsoft.com/office/powerpoint/2010/main" val="1158604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lvl="1" algn="just" eaLnBrk="1" hangingPunct="1">
              <a:spcBef>
                <a:spcPct val="0"/>
              </a:spcBef>
              <a:buClrTx/>
              <a:buSzTx/>
              <a:buFontTx/>
              <a:buNone/>
            </a:pPr>
            <a:endParaRPr lang="fr-CA" altLang="fr-FR" sz="1800" dirty="0"/>
          </a:p>
          <a:p>
            <a:pPr lvl="1" algn="l" eaLnBrk="1" hangingPunct="1">
              <a:spcBef>
                <a:spcPct val="0"/>
              </a:spcBef>
              <a:buClrTx/>
              <a:buSzTx/>
              <a:buFontTx/>
              <a:buNone/>
            </a:pPr>
            <a:endParaRPr lang="fr-CA" altLang="fr-FR" sz="1800" b="1" dirty="0"/>
          </a:p>
          <a:p>
            <a:pPr lvl="0"/>
            <a:r>
              <a:rPr lang="fr-CA" sz="1300" b="1" cap="all" dirty="0"/>
              <a:t> Article 6 AFFICHAGE ET EMBAUCHE </a:t>
            </a:r>
            <a:endParaRPr lang="fr-CA" sz="1600" b="1" cap="all" dirty="0"/>
          </a:p>
          <a:p>
            <a:pPr lvl="0"/>
            <a:endParaRPr lang="fr-CA" sz="1600" b="1" cap="all" dirty="0"/>
          </a:p>
          <a:p>
            <a:pPr lvl="0"/>
            <a:r>
              <a:rPr lang="fr-CA" sz="1300" b="1" dirty="0"/>
              <a:t>L’affichage est obligatoire pour tous les emplois sauf dans les trois (3) cas suivants :</a:t>
            </a:r>
          </a:p>
          <a:p>
            <a:pPr lvl="0"/>
            <a:endParaRPr lang="fr-CA" sz="1400" b="1" dirty="0"/>
          </a:p>
          <a:p>
            <a:pPr lvl="0"/>
            <a:r>
              <a:rPr lang="fr-FR" sz="1300" dirty="0"/>
              <a:t>1. le renouvellement d’un emploi conformément au paragraphe 10.1 (</a:t>
            </a:r>
            <a:r>
              <a:rPr lang="fr-CA" dirty="0"/>
              <a:t>La chercheuse ou le chercheur responsable qui, la dernière ou le dernier, avait employé une professionnelle ou un professionnel de recherche, a de nouveau du travail à lui offrir en lien avec le paragraphe 2.11, la ou le rappelle en priorité pourvu que son nom figure sur la liste de disponibilité)</a:t>
            </a:r>
          </a:p>
          <a:p>
            <a:pPr lvl="0"/>
            <a:endParaRPr lang="fr-CA" sz="1400" dirty="0"/>
          </a:p>
          <a:p>
            <a:pPr lvl="0"/>
            <a:r>
              <a:rPr lang="fr-FR" sz="1300" dirty="0"/>
              <a:t>2. les emplois dont la durée est de moins de six (6) mois, impliquant des étudiant(e)s en fin de programme qui prolongent leur stage de recherche aux fins de publication ;</a:t>
            </a:r>
          </a:p>
          <a:p>
            <a:pPr lvl="0"/>
            <a:endParaRPr lang="fr-CA" sz="1400" dirty="0"/>
          </a:p>
          <a:p>
            <a:pPr lvl="0"/>
            <a:r>
              <a:rPr lang="fr-FR" sz="1300" dirty="0"/>
              <a:t>3. les emplois dont la durée est de moins de six (6) mois créés dans le but d’appuyer une nouvelle demande de subvention visant à obtenir un résultat préliminaire et dont la tâche principale consiste à effectuer des relevés préliminaires à la recherche.</a:t>
            </a:r>
            <a:endParaRPr lang="fr-CA" sz="1400" dirty="0"/>
          </a:p>
          <a:p>
            <a:pPr lvl="1" algn="l" eaLnBrk="1" hangingPunct="1">
              <a:spcBef>
                <a:spcPct val="0"/>
              </a:spcBef>
              <a:buClrTx/>
              <a:buSzTx/>
              <a:buFontTx/>
              <a:buNone/>
            </a:pPr>
            <a:endParaRPr lang="fr-CA" altLang="fr-FR" sz="1800" b="1" dirty="0"/>
          </a:p>
          <a:p>
            <a:pPr lvl="1" algn="l" eaLnBrk="1" hangingPunct="1">
              <a:spcBef>
                <a:spcPct val="0"/>
              </a:spcBef>
              <a:buClrTx/>
              <a:buSzTx/>
              <a:buFontTx/>
              <a:buNone/>
            </a:pPr>
            <a:endParaRPr lang="fr-CA" altLang="fr-FR" sz="1800" b="1" dirty="0"/>
          </a:p>
          <a:p>
            <a:pPr lvl="1" algn="l" eaLnBrk="1" hangingPunct="1">
              <a:spcBef>
                <a:spcPct val="0"/>
              </a:spcBef>
              <a:buClrTx/>
              <a:buSzTx/>
              <a:buFontTx/>
              <a:buNone/>
            </a:pPr>
            <a:r>
              <a:rPr lang="fr-CA" altLang="fr-FR" sz="1800" b="1" dirty="0"/>
              <a:t>6.4 Sélection des candidatures:   </a:t>
            </a:r>
          </a:p>
          <a:p>
            <a:pPr lvl="1" algn="l" eaLnBrk="1" hangingPunct="1">
              <a:spcBef>
                <a:spcPct val="0"/>
              </a:spcBef>
              <a:buClrTx/>
              <a:buSzTx/>
              <a:buFontTx/>
              <a:buNone/>
            </a:pPr>
            <a:endParaRPr lang="fr-CA" sz="1800" dirty="0"/>
          </a:p>
          <a:p>
            <a:pPr lvl="1" algn="l" eaLnBrk="1" hangingPunct="1">
              <a:spcBef>
                <a:spcPct val="0"/>
              </a:spcBef>
              <a:buClrTx/>
              <a:buSzTx/>
              <a:buFontTx/>
              <a:buNone/>
            </a:pPr>
            <a:r>
              <a:rPr lang="fr-CA" sz="1300" dirty="0"/>
              <a:t>La chercheure ou le chercheur responsable sélectionne le </a:t>
            </a:r>
            <a:r>
              <a:rPr lang="fr-CA" sz="1300" b="1" dirty="0"/>
              <a:t>candidat ou la candidate interne </a:t>
            </a:r>
            <a:r>
              <a:rPr lang="fr-CA" sz="1300" dirty="0"/>
              <a:t>parmi les alternatives suivantes :</a:t>
            </a:r>
            <a:endParaRPr lang="fr-CA" sz="1400" dirty="0"/>
          </a:p>
          <a:p>
            <a:pPr lvl="0"/>
            <a:r>
              <a:rPr lang="fr-FR" sz="1300" dirty="0"/>
              <a:t>Celui ou celle déjà à l’emploi ou inscrit(e) sur la liste de disponibilité qui répond aux exigences de l’emploi ou ;</a:t>
            </a:r>
            <a:endParaRPr lang="fr-CA" sz="1400" dirty="0"/>
          </a:p>
          <a:p>
            <a:pPr lvl="0"/>
            <a:r>
              <a:rPr lang="fr-FR" sz="1300" dirty="0"/>
              <a:t>Celui ou celle déjà à l’emploi ou inscrit(e) sur la liste de disponibilité qui pourrait répondre aux exigences de l’emploi avec une formation ou un coaching approprié dont la durée serait d’au plus trente-cinq (35) heures à l’intérieur des quatre (4) premières semaines de contrat. Ces heures de formation ou de coaching peuvent être modulées différemment après entente entre les parties.</a:t>
            </a:r>
            <a:endParaRPr lang="fr-CA" sz="1400" dirty="0"/>
          </a:p>
          <a:p>
            <a:pPr lvl="1" algn="l" eaLnBrk="1" hangingPunct="1">
              <a:spcBef>
                <a:spcPct val="0"/>
              </a:spcBef>
              <a:buClrTx/>
              <a:buSzTx/>
              <a:buFontTx/>
              <a:buNone/>
            </a:pPr>
            <a:endParaRPr lang="fr-CA" altLang="fr-FR" sz="1800" b="1" dirty="0"/>
          </a:p>
          <a:p>
            <a:pPr lvl="1" algn="l" eaLnBrk="1" hangingPunct="1">
              <a:spcBef>
                <a:spcPct val="0"/>
              </a:spcBef>
              <a:buClrTx/>
              <a:buSzTx/>
              <a:buFontTx/>
              <a:buNone/>
            </a:pPr>
            <a:endParaRPr lang="fr-CA" altLang="fr-FR" sz="1800" b="1" dirty="0"/>
          </a:p>
          <a:p>
            <a:pPr lvl="1" algn="l" eaLnBrk="1" hangingPunct="1">
              <a:spcBef>
                <a:spcPct val="0"/>
              </a:spcBef>
              <a:buClrTx/>
              <a:buSzTx/>
              <a:buFontTx/>
              <a:buNone/>
            </a:pPr>
            <a:r>
              <a:rPr lang="fr-CA" altLang="fr-FR" sz="1800" dirty="0"/>
              <a:t>Le chercheur responsable sélectionne le candidat ou la candidate </a:t>
            </a:r>
            <a:r>
              <a:rPr lang="fr-CA" altLang="fr-FR" sz="1800" u="sng" dirty="0"/>
              <a:t>qui répond</a:t>
            </a:r>
            <a:r>
              <a:rPr lang="fr-CA" altLang="fr-FR" sz="1800" b="1" u="sng" dirty="0"/>
              <a:t> </a:t>
            </a:r>
            <a:r>
              <a:rPr lang="fr-CA" altLang="fr-FR" sz="1800" u="sng" dirty="0"/>
              <a:t>aux exigences de l’emploi en lien avec l’affichage.</a:t>
            </a:r>
          </a:p>
          <a:p>
            <a:pPr lvl="1" algn="just" eaLnBrk="1" hangingPunct="1">
              <a:spcBef>
                <a:spcPct val="0"/>
              </a:spcBef>
              <a:buClrTx/>
              <a:buSzTx/>
              <a:buFontTx/>
              <a:buNone/>
            </a:pPr>
            <a:endParaRPr lang="fr-CA" altLang="fr-FR" sz="1800" u="sng" dirty="0"/>
          </a:p>
          <a:p>
            <a:pPr lvl="1" algn="just" eaLnBrk="1" hangingPunct="1">
              <a:spcBef>
                <a:spcPct val="0"/>
              </a:spcBef>
              <a:buClrTx/>
              <a:buSzTx/>
              <a:buFontTx/>
              <a:buNone/>
            </a:pPr>
            <a:r>
              <a:rPr lang="fr-CA" altLang="fr-FR" sz="1800" dirty="0"/>
              <a:t>Le candidat professionnel déjà à l’emploi comprenant le professionnel inscrit sur la liste de disponibilité qui répond aux exigences de la tâche a </a:t>
            </a:r>
            <a:r>
              <a:rPr lang="fr-CA" altLang="fr-FR" sz="1800" u="sng" dirty="0"/>
              <a:t>priorité sur tout autre candidat.</a:t>
            </a:r>
          </a:p>
          <a:p>
            <a:pPr lvl="1" algn="just" eaLnBrk="1" hangingPunct="1">
              <a:spcBef>
                <a:spcPct val="0"/>
              </a:spcBef>
              <a:buClrTx/>
              <a:buSzTx/>
              <a:buFontTx/>
              <a:buNone/>
            </a:pPr>
            <a:endParaRPr lang="fr-CA" altLang="fr-FR" sz="1800" u="sng" dirty="0"/>
          </a:p>
          <a:p>
            <a:pPr lvl="1" algn="just" eaLnBrk="1" hangingPunct="1">
              <a:spcBef>
                <a:spcPct val="0"/>
              </a:spcBef>
              <a:buClrTx/>
              <a:buSzTx/>
              <a:buFontTx/>
              <a:buNone/>
            </a:pPr>
            <a:r>
              <a:rPr lang="fr-CA" altLang="fr-FR" sz="1800" dirty="0"/>
              <a:t>Dans le cas où la professionnelle ou le professionnel de recherche sélectionné </a:t>
            </a:r>
            <a:r>
              <a:rPr lang="fr-CA" altLang="fr-FR" sz="1800" u="sng" dirty="0"/>
              <a:t>a plus d’expérience</a:t>
            </a:r>
            <a:r>
              <a:rPr lang="fr-CA" altLang="fr-FR" sz="1800" dirty="0"/>
              <a:t> que ce qui est indiqué dans le poste affiché, la chercheure ou le chercheur responsable </a:t>
            </a:r>
            <a:r>
              <a:rPr lang="fr-CA" altLang="fr-FR" sz="1800" u="sng" dirty="0"/>
              <a:t>fera tout son possible pour trouver son financement</a:t>
            </a:r>
            <a:r>
              <a:rPr lang="fr-CA" altLang="fr-FR" sz="1800" dirty="0"/>
              <a:t> qui permettrait à cette professionnelle ou ce professionnel </a:t>
            </a:r>
            <a:r>
              <a:rPr lang="fr-CA" altLang="fr-FR" sz="1800" u="sng" dirty="0"/>
              <a:t>d’atteindre le plus rapidement possible l’échelon qui lui aurait été normalement attribué</a:t>
            </a:r>
            <a:r>
              <a:rPr lang="fr-CA" altLang="fr-FR" sz="1800" dirty="0"/>
              <a:t> selon les critères énoncés au paragraphe 14.6 de la convention collective.</a:t>
            </a:r>
          </a:p>
          <a:p>
            <a:pPr defTabSz="931717">
              <a:defRPr/>
            </a:pPr>
            <a:endParaRPr lang="fr-CA"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16</a:t>
            </a:fld>
            <a:endParaRPr lang="fr-CA" dirty="0"/>
          </a:p>
        </p:txBody>
      </p:sp>
    </p:spTree>
    <p:extLst>
      <p:ext uri="{BB962C8B-B14F-4D97-AF65-F5344CB8AC3E}">
        <p14:creationId xmlns:p14="http://schemas.microsoft.com/office/powerpoint/2010/main" val="786318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lvl="0"/>
            <a:r>
              <a:rPr lang="fr-CA" sz="1300" b="1" cap="all" dirty="0"/>
              <a:t> Article 8 PÉRIODE D’ESSAI </a:t>
            </a:r>
            <a:endParaRPr lang="fr-CA" sz="1600" b="1" cap="all" dirty="0"/>
          </a:p>
          <a:p>
            <a:pPr lvl="0"/>
            <a:r>
              <a:rPr lang="fr-CA" sz="1300" dirty="0"/>
              <a:t>8.1 La </a:t>
            </a:r>
            <a:r>
              <a:rPr lang="fr-CA" sz="1300" b="1" dirty="0"/>
              <a:t>première période </a:t>
            </a:r>
            <a:r>
              <a:rPr lang="fr-CA" sz="1300" dirty="0"/>
              <a:t>d’essai d’une professionnelle ou d’un professionnel de recherche est d’une durée de </a:t>
            </a:r>
            <a:r>
              <a:rPr lang="fr-CA" sz="1300" b="1" dirty="0"/>
              <a:t>neuf-cent-dix (910) heures de travail auprès de l’employeur</a:t>
            </a:r>
            <a:r>
              <a:rPr lang="fr-CA" sz="1300" dirty="0"/>
              <a:t>. </a:t>
            </a:r>
          </a:p>
          <a:p>
            <a:pPr lvl="0"/>
            <a:r>
              <a:rPr lang="fr-CA" sz="1300" dirty="0"/>
              <a:t>Par la suite, à </a:t>
            </a:r>
            <a:r>
              <a:rPr lang="fr-CA" sz="1300" b="1" dirty="0"/>
              <a:t>chaque emploi avec une nouvelle chercheure ou un nouveau chercheur </a:t>
            </a:r>
            <a:r>
              <a:rPr lang="fr-CA" sz="1300" dirty="0"/>
              <a:t>responsable, la nouvelle période d’essai est de </a:t>
            </a:r>
            <a:r>
              <a:rPr lang="fr-CA" sz="1300" b="1" dirty="0"/>
              <a:t>quatre-cent-cinquante-cinq (455) heures de travail</a:t>
            </a:r>
            <a:r>
              <a:rPr lang="fr-CA" sz="1300" dirty="0"/>
              <a:t>. </a:t>
            </a:r>
            <a:endParaRPr lang="fr-CA" sz="1400" dirty="0"/>
          </a:p>
          <a:p>
            <a:r>
              <a:rPr lang="fr-CA" sz="1300" dirty="0"/>
              <a:t>Dans le cas d’un rappel prioritaire (article 10), la période d’essai sera de cent-quarante (140) heures de travail. À la demande du chercheur, l’Employeur peut mettre fin à cette période d’essai.</a:t>
            </a:r>
            <a:endParaRPr lang="fr-CA" sz="1400" dirty="0"/>
          </a:p>
          <a:p>
            <a:endParaRPr lang="fr-CA" sz="1300" dirty="0"/>
          </a:p>
          <a:p>
            <a:r>
              <a:rPr lang="fr-CA" sz="1300" dirty="0"/>
              <a:t>8.2 La professionnelle ou le professionnel de recherche sera informé(e) de la période d’essai lui étant applicable. Cette information sera indiquée sur le document d’attestation d’embauche (article 7.7).</a:t>
            </a:r>
            <a:endParaRPr lang="fr-CA" sz="1400" dirty="0"/>
          </a:p>
          <a:p>
            <a:endParaRPr lang="fr-CA" sz="1300" dirty="0"/>
          </a:p>
          <a:p>
            <a:r>
              <a:rPr lang="fr-CA" sz="1300" dirty="0"/>
              <a:t>8.3 </a:t>
            </a:r>
            <a:r>
              <a:rPr lang="fr-CA" dirty="0"/>
              <a:t>À la fin de la période d’essai, la chercheuse ou le chercheur responsable décide du maintien ou non en emploi et l’Employeur en informe le Syndicat. Advenant le non-maintien en emploi, l’Employeur informe par écrit la professionnelle ou le professionnel de recherche du ou des motifs relatif(s) à cette fin d’emploi.</a:t>
            </a:r>
            <a:endParaRPr lang="fr-CA" b="0" dirty="0" smtClean="0">
              <a:solidFill>
                <a:schemeClr val="tx1"/>
              </a:solidFill>
            </a:endParaRPr>
          </a:p>
          <a:p>
            <a:pPr defTabSz="931717">
              <a:defRPr/>
            </a:pPr>
            <a:endParaRPr lang="fr-CA" b="0" dirty="0" smtClean="0">
              <a:solidFill>
                <a:schemeClr val="tx1"/>
              </a:solidFill>
            </a:endParaRPr>
          </a:p>
          <a:p>
            <a:pPr lvl="0"/>
            <a:r>
              <a:rPr lang="fr-CA" sz="1300" b="1" cap="all" dirty="0"/>
              <a:t>Article 9 </a:t>
            </a:r>
            <a:r>
              <a:rPr lang="fr-CA" b="1" dirty="0"/>
              <a:t>ENTRETIEN ANNUEL D’APPRÉCIATION</a:t>
            </a:r>
            <a:r>
              <a:rPr lang="fr-CA" sz="1300" b="1" cap="all" dirty="0"/>
              <a:t> </a:t>
            </a:r>
            <a:endParaRPr lang="fr-CA" sz="1600" b="1" cap="all" dirty="0"/>
          </a:p>
          <a:p>
            <a:pPr lvl="0"/>
            <a:r>
              <a:rPr lang="fr-CA" dirty="0"/>
              <a:t>9.1 Un entretien annuel d’appréciation est une opportunité d’échanges entre la professionnelle ou le professionnel de recherche et sa chercheuse ou chercheur responsable qui vise notamment à identifier conjointement de nouveaux objectifs, des besoins de formation ou de perfectionnement, de nouvelles tâches ou tout autre défi qui respecte les valeurs et objectifs organisationnels du CRCHU de Québec-Université Laval.</a:t>
            </a:r>
          </a:p>
          <a:p>
            <a:pPr lvl="0"/>
            <a:endParaRPr lang="fr-CA" dirty="0"/>
          </a:p>
          <a:p>
            <a:pPr lvl="0"/>
            <a:r>
              <a:rPr lang="fr-CA" dirty="0"/>
              <a:t>9.2 Une fois la période d’essai réussie, la chercheuse ou le chercheur responsable n’est pas tenu de procéder à un entretien annuel d’appréciation des professionnelles et professionnels de recherche qu’il emploie sauf si la chercheuse ou le chercheur est insatisfait(e) du rendement de ce dernier ou de cette dernière. </a:t>
            </a:r>
          </a:p>
          <a:p>
            <a:pPr lvl="0"/>
            <a:endParaRPr lang="fr-CA" dirty="0"/>
          </a:p>
          <a:p>
            <a:pPr lvl="0"/>
            <a:r>
              <a:rPr lang="fr-CA" dirty="0"/>
              <a:t>9.3Dans ce cas, la chercheuse ou le chercheur responsable procède à un entretien annuel d’appréciation, qui doit être consigné par écrit à l’aide d’un formulaire ou autre document.  Une copie du formulaire ou autre document est remis à la professionnelle ou au professionnel de recherche lors de cet entretien, en lui expliquant les correctifs demandés, les attentes et les pistes de solutions. Une copie du formulaire ou autre document est également remis à l’Employeur et déposé au dossier personnel de la professionnelle ou professionnel de recherche. Un délai raisonnable est consenti à la professionnelle et au professionnel de recherche afin de procéder aux ajustements demandés. </a:t>
            </a:r>
          </a:p>
          <a:p>
            <a:pPr lvl="0"/>
            <a:endParaRPr lang="fr-CA" sz="1300" dirty="0"/>
          </a:p>
          <a:p>
            <a:pPr lvl="0"/>
            <a:r>
              <a:rPr lang="fr-CA" sz="1300" dirty="0"/>
              <a:t>9.4 En cas de contestation, le fardeau de la preuve appartient à l’employeur.</a:t>
            </a:r>
            <a:endParaRPr lang="fr-CA" sz="1400" dirty="0"/>
          </a:p>
          <a:p>
            <a:pPr defTabSz="931717">
              <a:defRPr/>
            </a:pPr>
            <a:endParaRPr lang="fr-CA" b="0"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17</a:t>
            </a:fld>
            <a:endParaRPr lang="fr-CA" dirty="0"/>
          </a:p>
        </p:txBody>
      </p:sp>
    </p:spTree>
    <p:extLst>
      <p:ext uri="{BB962C8B-B14F-4D97-AF65-F5344CB8AC3E}">
        <p14:creationId xmlns:p14="http://schemas.microsoft.com/office/powerpoint/2010/main" val="40757091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endParaRPr lang="fr-CA"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18</a:t>
            </a:fld>
            <a:endParaRPr lang="fr-CA" dirty="0"/>
          </a:p>
        </p:txBody>
      </p:sp>
    </p:spTree>
    <p:extLst>
      <p:ext uri="{BB962C8B-B14F-4D97-AF65-F5344CB8AC3E}">
        <p14:creationId xmlns:p14="http://schemas.microsoft.com/office/powerpoint/2010/main" val="2837840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CA" b="1" dirty="0" smtClean="0"/>
              <a:t>Article 2.12 et 2.13:</a:t>
            </a:r>
          </a:p>
          <a:p>
            <a:endParaRPr lang="fr-CA" b="1" dirty="0" smtClean="0"/>
          </a:p>
          <a:p>
            <a:r>
              <a:rPr lang="fr-CA" sz="1200" kern="1200" dirty="0" smtClean="0">
                <a:solidFill>
                  <a:schemeClr val="tx1"/>
                </a:solidFill>
                <a:effectLst/>
                <a:latin typeface="+mn-lt"/>
                <a:ea typeface="+mn-ea"/>
                <a:cs typeface="+mn-cs"/>
              </a:rPr>
              <a:t>2.12	</a:t>
            </a:r>
            <a:r>
              <a:rPr lang="fr-CA" sz="1200" b="1" kern="1200" dirty="0" smtClean="0">
                <a:solidFill>
                  <a:schemeClr val="tx1"/>
                </a:solidFill>
                <a:effectLst/>
                <a:latin typeface="+mn-lt"/>
                <a:ea typeface="+mn-ea"/>
                <a:cs typeface="+mn-cs"/>
              </a:rPr>
              <a:t>SERVICE</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Durée du service auprès de la chercheuse ou du chercheur responsable.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le cas d’un groupe de chercheuses ou chercheurs responsables réuni dans une même activité, la professionnelle ou le professionnel de recherche accumule du service également auprès de chacun des chercheuses ou chercheurs du groupe, et ce, même si les membres du groupe changent en partie.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le cas d’un groupe de chercheuses ou chercheurs responsables réunis dans diverses activités, la professionnelle ou le professionnel de recherche accumule du service auprès de chacun des chercheuses ou chercheurs du groupe, proportionnellement au travail effectué pour chacun des chercheuses ou chercheurs, conformément à la répartition apparaissant au document d’attestation d’embauche prévue au paragraphe 7.7, et ce, même si les membres du groupe changent en partie.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2.13	</a:t>
            </a:r>
            <a:r>
              <a:rPr lang="fr-CA" sz="1200" b="1" kern="1200" dirty="0" smtClean="0">
                <a:solidFill>
                  <a:schemeClr val="tx1"/>
                </a:solidFill>
                <a:effectLst/>
                <a:latin typeface="+mn-lt"/>
                <a:ea typeface="+mn-ea"/>
                <a:cs typeface="+mn-cs"/>
              </a:rPr>
              <a:t>SERVICE CUMULÉ</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Durée du service auprès de l’Employeur par une professionnelle ou un professionnel de recherche, depuis le début de son lien d’emploi à titre de professionnelle ou professionnel de recherche avec l’Employeur, incluant les périodes de libérations syndicales, les périodes de congés rémunérés et les périodes de congés sans rémunération pour motif parental. La durée du service cumulé s’exprime en années et en jours de calendrier. </a:t>
            </a:r>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19</a:t>
            </a:fld>
            <a:endParaRPr lang="fr-CA" dirty="0"/>
          </a:p>
        </p:txBody>
      </p:sp>
    </p:spTree>
    <p:extLst>
      <p:ext uri="{BB962C8B-B14F-4D97-AF65-F5344CB8AC3E}">
        <p14:creationId xmlns:p14="http://schemas.microsoft.com/office/powerpoint/2010/main" val="5358670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lvl="0"/>
            <a:r>
              <a:rPr lang="fr-CA" sz="1300" b="1" cap="all" dirty="0"/>
              <a:t> Article  10 RAPPEL PRIORITAIRE ET MAINTIEN EN EMPLOI</a:t>
            </a:r>
          </a:p>
          <a:p>
            <a:pPr lvl="0"/>
            <a:endParaRPr lang="fr-CA" sz="1300" b="1" cap="all" dirty="0"/>
          </a:p>
          <a:p>
            <a:r>
              <a:rPr lang="fr-CA" sz="1200" kern="1200" dirty="0" smtClean="0">
                <a:solidFill>
                  <a:schemeClr val="tx1"/>
                </a:solidFill>
                <a:effectLst/>
                <a:latin typeface="+mn-lt"/>
                <a:ea typeface="+mn-ea"/>
                <a:cs typeface="+mn-cs"/>
              </a:rPr>
              <a:t>10.1 	La chercheuse ou le chercheur responsable qui, la dernière ou le dernier, avait employé une professionnelle ou un professionnel de recherche, a de nouveau du travail à lui offrir en lien avec le paragraphe 2.11, la ou le rappelle en priorité pourvu que son nom figure sur la liste de disponibilité.</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10.2 	Dans le cas où les tâches du projet de recherche auraient changé significativement ou dans le cas d’un nouveau projet de recherche, la chercheuse ou le chercheur responsable rappelle en priorité la professionnelle ou le professionnel à condition qu’elle ou qu’il réponde aux exigences du projet modifié ou du nouveau projet et que son nom soit sur la liste de disponibilité.</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10.3 	Dans le cas où la professionnelle ou le professionnel de recherche ne pourrait se qualifier pour l’emploi au sens du paragraphe 10.2, la professionnelle ou le professionnel de recherche demeure sur la liste de disponibilité au sens de l’article 12 (Liste de disponibilité et lien d’emploi) et l’article 7 (Affichage et Embauche) s’applique.</a:t>
            </a:r>
            <a:r>
              <a:rPr lang="en-US" sz="1400" dirty="0" smtClean="0">
                <a:effectLst/>
              </a:rPr>
              <a:t> </a:t>
            </a:r>
            <a:r>
              <a:rPr lang="fr-CA" sz="1200" kern="1200" dirty="0" smtClean="0">
                <a:solidFill>
                  <a:schemeClr val="tx1"/>
                </a:solidFill>
                <a:effectLst/>
                <a:latin typeface="+mn-lt"/>
                <a:ea typeface="+mn-ea"/>
                <a:cs typeface="+mn-cs"/>
              </a:rPr>
              <a:t> </a:t>
            </a:r>
            <a:endParaRPr lang="fr-CA"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20</a:t>
            </a:fld>
            <a:endParaRPr lang="fr-CA" dirty="0"/>
          </a:p>
        </p:txBody>
      </p:sp>
    </p:spTree>
    <p:extLst>
      <p:ext uri="{BB962C8B-B14F-4D97-AF65-F5344CB8AC3E}">
        <p14:creationId xmlns:p14="http://schemas.microsoft.com/office/powerpoint/2010/main" val="3637096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2</a:t>
            </a:fld>
            <a:endParaRPr lang="fr-CA" dirty="0"/>
          </a:p>
        </p:txBody>
      </p:sp>
    </p:spTree>
    <p:extLst>
      <p:ext uri="{BB962C8B-B14F-4D97-AF65-F5344CB8AC3E}">
        <p14:creationId xmlns:p14="http://schemas.microsoft.com/office/powerpoint/2010/main" val="16944082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lvl="0"/>
            <a:r>
              <a:rPr lang="fr-CA" sz="1300" b="1" cap="all" dirty="0"/>
              <a:t> Article </a:t>
            </a:r>
            <a:r>
              <a:rPr lang="fr-CA" sz="1300" b="1" cap="all" dirty="0" smtClean="0"/>
              <a:t>10 </a:t>
            </a:r>
            <a:r>
              <a:rPr lang="fr-CA" sz="1300" b="1" cap="all" dirty="0"/>
              <a:t>MISE À </a:t>
            </a:r>
            <a:r>
              <a:rPr lang="fr-CA" sz="1300" b="1" cap="all" dirty="0" smtClean="0"/>
              <a:t>PIED </a:t>
            </a:r>
            <a:r>
              <a:rPr lang="fr-CA" sz="1300" b="0" cap="none" dirty="0" smtClean="0"/>
              <a:t>devient</a:t>
            </a:r>
            <a:r>
              <a:rPr lang="fr-CA" sz="1300" b="0" cap="none" baseline="0" dirty="0" smtClean="0"/>
              <a:t> </a:t>
            </a:r>
            <a:r>
              <a:rPr lang="fr-CA" sz="1300" b="1" cap="all" dirty="0" smtClean="0">
                <a:solidFill>
                  <a:srgbClr val="FF0000"/>
                </a:solidFill>
              </a:rPr>
              <a:t>11 MISE À PIED ET DÉMISSION</a:t>
            </a:r>
            <a:endParaRPr lang="fr-CA" sz="1300" b="1" cap="all" dirty="0">
              <a:solidFill>
                <a:srgbClr val="FF0000"/>
              </a:solidFill>
            </a:endParaRPr>
          </a:p>
          <a:p>
            <a:pPr lvl="0"/>
            <a:r>
              <a:rPr lang="fr-CA" sz="1300" b="1" cap="all" dirty="0"/>
              <a:t> </a:t>
            </a:r>
            <a:endParaRPr lang="fr-CA" sz="1600" b="1" cap="all" dirty="0"/>
          </a:p>
          <a:p>
            <a:r>
              <a:rPr lang="fr-CA" sz="1200" kern="1200" dirty="0" smtClean="0">
                <a:solidFill>
                  <a:schemeClr val="tx1"/>
                </a:solidFill>
                <a:effectLst/>
                <a:latin typeface="+mn-lt"/>
                <a:ea typeface="+mn-ea"/>
                <a:cs typeface="+mn-cs"/>
              </a:rPr>
              <a:t>11.1	L’Employeur peut procéder à la mise à pied d’une professionnelle ou d’un professionnel de recherche pour une raison juste et suffisante.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11.2	Lorsque la chercheuse ou le chercheur responsable ne renouvelle pas un emploi, une mise à pied sera faite parmi l’ensemble de ses professionnelles et professionnels de recherche, elle ou il procède de la façon suivante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Elle ou il identifie d’abord la professionnelle ou le professionnel de recherche dont la période de service est la plus courte auprès du chercheur responsable.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Elle ou il procède à la mise à pied de cette professionnelle ou de ce professionnel de recherche, sauf si ses connaissances, ses qualifications ou ses habiletés sont nécessaires pour le maintien des activités de recherche et si la professionnelle ou le professionnel plus ancien(ne) ne peut les accomplir après une formation ou un coaching approprié dont la durée serait d’au plus 35 heures. Ces heures de formation ou de coaching peuvent être modulées selon les besoins du projet de recherche. Dans ce cas, cette professionnelle ou ce professionnel de recherche demeure au travail et la chercheuse ou le chercheur responsable utilise le même processus pour identifier la professionnelle ou le professionnel de recherche devant effectivement être mis(e) à pied.</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11.3	Malgré le fait que le document d’attestation d’embauche prévu au paragraphe 7.5 mentionne une date de terminaison fixe, les parties conviennent des préavis suivants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L’Employeur donne un avis écrit à la professionnelle ou au professionnel de recherche avant de mettre fin à son travail ou de la ou de le mettre à pied pour 6 mois et plus. Cet avis est calculé selon le nombre d’années de service cumulé, tel que décrit dans le tableau ci-après : </a:t>
            </a:r>
            <a:endParaRPr lang="en-US" sz="1200" kern="1200" dirty="0" smtClean="0">
              <a:solidFill>
                <a:schemeClr val="tx1"/>
              </a:solidFill>
              <a:effectLst/>
              <a:latin typeface="+mn-lt"/>
              <a:ea typeface="+mn-ea"/>
              <a:cs typeface="+mn-cs"/>
            </a:endParaRPr>
          </a:p>
          <a:p>
            <a:r>
              <a:rPr lang="fr-CA" b="1" dirty="0" smtClean="0"/>
              <a:t>Années </a:t>
            </a:r>
            <a:r>
              <a:rPr lang="fr-CA" b="1" dirty="0"/>
              <a:t>de </a:t>
            </a:r>
            <a:r>
              <a:rPr lang="fr-CA" b="1" dirty="0" smtClean="0"/>
              <a:t>service 	Durée </a:t>
            </a:r>
            <a:r>
              <a:rPr lang="fr-CA" b="1" dirty="0"/>
              <a:t>de l’avis</a:t>
            </a:r>
            <a:endParaRPr lang="en-US" dirty="0"/>
          </a:p>
          <a:p>
            <a:r>
              <a:rPr lang="fr-CA" dirty="0"/>
              <a:t>Moins d’une année </a:t>
            </a:r>
            <a:r>
              <a:rPr lang="fr-CA" dirty="0" smtClean="0"/>
              <a:t> 	1 </a:t>
            </a:r>
            <a:r>
              <a:rPr lang="fr-CA" dirty="0"/>
              <a:t>semaine </a:t>
            </a:r>
          </a:p>
          <a:p>
            <a:r>
              <a:rPr lang="fr-CA" dirty="0"/>
              <a:t>1 à 5 ans </a:t>
            </a:r>
            <a:r>
              <a:rPr lang="fr-CA" dirty="0" smtClean="0"/>
              <a:t> 		2 </a:t>
            </a:r>
            <a:r>
              <a:rPr lang="fr-CA" dirty="0"/>
              <a:t>semaines </a:t>
            </a:r>
          </a:p>
          <a:p>
            <a:r>
              <a:rPr lang="fr-CA" dirty="0"/>
              <a:t>5 à 10 ans </a:t>
            </a:r>
            <a:r>
              <a:rPr lang="fr-CA" dirty="0" smtClean="0"/>
              <a:t>		4 </a:t>
            </a:r>
            <a:r>
              <a:rPr lang="fr-CA" dirty="0"/>
              <a:t>semaines </a:t>
            </a:r>
          </a:p>
          <a:p>
            <a:r>
              <a:rPr lang="fr-CA" dirty="0"/>
              <a:t>10 à 15 ans </a:t>
            </a:r>
            <a:r>
              <a:rPr lang="fr-CA" dirty="0" smtClean="0"/>
              <a:t>		8 </a:t>
            </a:r>
            <a:r>
              <a:rPr lang="fr-CA" dirty="0"/>
              <a:t>semaines </a:t>
            </a:r>
          </a:p>
          <a:p>
            <a:r>
              <a:rPr lang="fr-CA" dirty="0"/>
              <a:t>Plus de 15 ans </a:t>
            </a:r>
            <a:r>
              <a:rPr lang="fr-CA" dirty="0" smtClean="0"/>
              <a:t> 	12 </a:t>
            </a:r>
            <a:r>
              <a:rPr lang="fr-CA" dirty="0"/>
              <a:t>semaines</a:t>
            </a:r>
            <a:endParaRPr lang="en-US" dirty="0"/>
          </a:p>
          <a:p>
            <a:pPr lvl="0"/>
            <a:endParaRPr lang="fr-CA" sz="1400" dirty="0"/>
          </a:p>
          <a:p>
            <a:pPr lvl="0"/>
            <a:r>
              <a:rPr lang="fr-CA" sz="1200" kern="1200" dirty="0" smtClean="0">
                <a:solidFill>
                  <a:schemeClr val="tx1"/>
                </a:solidFill>
                <a:effectLst/>
                <a:latin typeface="+mn-lt"/>
                <a:ea typeface="+mn-ea"/>
                <a:cs typeface="+mn-cs"/>
              </a:rPr>
              <a:t>Par ailleurs, dans le cas de l’octroi d’un contrat de moins de 12 semaines à une professionnelle ou un professionnel de recherche qui justifie plus de 15 ans de service cumulé, l’avis sera donné pour l’équivalent de la durée du contrat octroyé avec un minimum de 8 semaines.</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Une copie de cet avis est transmise au Syndicat.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11.4	L’Employeur qui ne donne pas l’avis prévu au paragraphe 11.3 ou qui donne un avis d’une durée insuffisante doit verser à la professionnelle ou au professionnel de recherche une indemnité compensatrice équivalente à son salaire habituel, sans tenir compte des heures supplémentaires, pour une période égale à celle de la durée ou de la durée résiduaire de l’avis auquel il avait droit. Cette indemnité doit être versée au moment de la cessation d’emploi.</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11.5	La professionnelle ou le professionnel de recherche qui démissionne de son emploi doit aviser la chercheuse ou le chercheur responsable au moins 14 jours avant la date d’entrée en vigueur de sa démission. Le délai peut être moindre après entente entre l’Employeur et la professionnelle ou le professionnel de recherche.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b="1" kern="1200" cap="all" baseline="0" dirty="0" smtClean="0">
                <a:solidFill>
                  <a:schemeClr val="tx1"/>
                </a:solidFill>
                <a:effectLst/>
                <a:latin typeface="+mn-lt"/>
                <a:ea typeface="+mn-ea"/>
                <a:cs typeface="+mn-cs"/>
              </a:rPr>
              <a:t>La démission est un acte libre et volontaire qui entraîne une rupture définitive du lien d’emploi et la perte du service cumulé.  </a:t>
            </a:r>
            <a:r>
              <a:rPr lang="fr-CA" sz="1200" b="0" kern="1200" cap="all" baseline="0" dirty="0" smtClean="0">
                <a:solidFill>
                  <a:schemeClr val="tx1"/>
                </a:solidFill>
                <a:effectLst/>
                <a:latin typeface="+mn-lt"/>
                <a:ea typeface="+mn-ea"/>
                <a:cs typeface="+mn-cs"/>
              </a:rPr>
              <a:t>Voir congé sans solde art. 24</a:t>
            </a:r>
            <a:endParaRPr lang="en-US" sz="1200" b="0" kern="1200" cap="all" baseline="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21</a:t>
            </a:fld>
            <a:endParaRPr lang="fr-CA" dirty="0"/>
          </a:p>
        </p:txBody>
      </p:sp>
    </p:spTree>
    <p:extLst>
      <p:ext uri="{BB962C8B-B14F-4D97-AF65-F5344CB8AC3E}">
        <p14:creationId xmlns:p14="http://schemas.microsoft.com/office/powerpoint/2010/main" val="26796804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lvl="0"/>
            <a:r>
              <a:rPr lang="fr-CA" sz="1300" b="1" cap="all" dirty="0"/>
              <a:t> Article 12 LISTE DE DISPONIBILITÉ ET DE LIEN D’EMPLOI</a:t>
            </a:r>
            <a:endParaRPr lang="fr-CA" sz="1600" b="1" cap="all" dirty="0"/>
          </a:p>
          <a:p>
            <a:pPr lvl="0"/>
            <a:endParaRPr lang="fr-CA" sz="1600" b="1" cap="all" dirty="0"/>
          </a:p>
          <a:p>
            <a:r>
              <a:rPr lang="fr-CA" sz="1200" kern="1200" dirty="0" smtClean="0">
                <a:solidFill>
                  <a:schemeClr val="tx1"/>
                </a:solidFill>
                <a:effectLst/>
                <a:latin typeface="+mn-lt"/>
                <a:ea typeface="+mn-ea"/>
                <a:cs typeface="+mn-cs"/>
              </a:rPr>
              <a:t>12.1	L’Employeur tient une liste de disponibilité de toutes les professionnelles et de tous les professionnels de recherche mis(e)s à pied en vertu des articles 10 ou 11 qui comptent 180 jours de calendrier et plus de service cumulé. Le nom de la professionnelle ou du professionnel de recherche est inscrit automatiquement sur la liste.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12.2	La professionnelle ou le professionnel de recherche est inscrit(e) sur cette liste pour une période maximale de 2 ans suivant la date d'effet de sa mise à pied. Après 2 ans, la professionnelle ou le professionnel de recherche qui n’exerce aucun emploi chez l’Employeur voit son nom rayé de la liste et son lien d’emploi rompu.</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12.3	Toute modification à la liste de disponibilité est transmise par voie électronique au Syndicat et est rendue disponible à la chercheuse ou au chercheur responsable ou désigné(e) qui en fait la demande. Elle contient les données suivantes relatives aux professionnelles et professionnels de recherche concernés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nom et prénom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adresse de courrier électronique fournie par l’Employeur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numéros de téléphone (2 numéros maximum)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date du début et durée du service cumulé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dernière chercheuse ou dernier chercheur responsable et date de fin de cet emploi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réussite de la première période d’essai.</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12.4	Il incombe à la professionnelle ou au professionnel de recherche de fournir ses coordonnées à l’Employeur et de mettre à jour son curriculum vitae.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12.5	L’inscription sur la liste de disponibilité donne accès à la professionnelle et au professionnel de recherche à la couverture d’assurances collectives conformément à l’article 25 de cette convention si elle ou il en paie les primes et à différents services qui sont habituellement offerts aux professionnelles et professionnels selon les politiques en vigueur au CRCHU de Québec-Université Laval.</a:t>
            </a:r>
            <a:endParaRPr lang="en-US" sz="1200" kern="1200" dirty="0" smtClean="0">
              <a:solidFill>
                <a:schemeClr val="tx1"/>
              </a:solidFill>
              <a:effectLst/>
              <a:latin typeface="+mn-lt"/>
              <a:ea typeface="+mn-ea"/>
              <a:cs typeface="+mn-cs"/>
            </a:endParaRPr>
          </a:p>
          <a:p>
            <a:pPr lvl="0"/>
            <a:endParaRPr lang="fr-CA" sz="1400" b="1" dirty="0"/>
          </a:p>
          <a:p>
            <a:pPr defTabSz="931717">
              <a:defRPr/>
            </a:pPr>
            <a:endParaRPr lang="fr-CA" dirty="0" smtClean="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22</a:t>
            </a:fld>
            <a:endParaRPr lang="fr-CA" dirty="0"/>
          </a:p>
        </p:txBody>
      </p:sp>
    </p:spTree>
    <p:extLst>
      <p:ext uri="{BB962C8B-B14F-4D97-AF65-F5344CB8AC3E}">
        <p14:creationId xmlns:p14="http://schemas.microsoft.com/office/powerpoint/2010/main" val="19577166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algn="just" eaLnBrk="1" hangingPunct="1">
              <a:spcBef>
                <a:spcPct val="0"/>
              </a:spcBef>
              <a:buClrTx/>
              <a:buSzTx/>
              <a:buFontTx/>
              <a:buNone/>
            </a:pPr>
            <a:r>
              <a:rPr lang="fr-CA" altLang="fr-FR" sz="1300" b="1" dirty="0"/>
              <a:t>Article 13</a:t>
            </a:r>
          </a:p>
          <a:p>
            <a:pPr algn="just" eaLnBrk="1" hangingPunct="1">
              <a:spcBef>
                <a:spcPct val="0"/>
              </a:spcBef>
              <a:buClrTx/>
              <a:buSzTx/>
              <a:buFontTx/>
              <a:buNone/>
            </a:pPr>
            <a:endParaRPr lang="fr-CA" altLang="fr-FR" sz="1300" dirty="0"/>
          </a:p>
          <a:p>
            <a:pPr lvl="0"/>
            <a:r>
              <a:rPr lang="fr-CA" sz="1300" b="1" cap="all" dirty="0"/>
              <a:t>HORAIRE ET SEMAINE DE TRAVAIL </a:t>
            </a:r>
            <a:endParaRPr lang="fr-CA" sz="1600" b="1" cap="all" dirty="0"/>
          </a:p>
          <a:p>
            <a:r>
              <a:rPr lang="fr-CA" sz="1200" kern="1200" dirty="0" smtClean="0">
                <a:solidFill>
                  <a:schemeClr val="tx1"/>
                </a:solidFill>
                <a:effectLst/>
                <a:latin typeface="+mn-lt"/>
                <a:ea typeface="+mn-ea"/>
                <a:cs typeface="+mn-cs"/>
              </a:rPr>
              <a:t>13.1</a:t>
            </a:r>
            <a:r>
              <a:rPr lang="fr-CA" sz="1200" kern="1200" baseline="0" dirty="0" smtClean="0">
                <a:solidFill>
                  <a:schemeClr val="tx1"/>
                </a:solidFill>
                <a:effectLst/>
                <a:latin typeface="+mn-lt"/>
                <a:ea typeface="+mn-ea"/>
                <a:cs typeface="+mn-cs"/>
              </a:rPr>
              <a:t> </a:t>
            </a:r>
            <a:r>
              <a:rPr lang="fr-CA" sz="1200" kern="1200" dirty="0" smtClean="0">
                <a:solidFill>
                  <a:schemeClr val="tx1"/>
                </a:solidFill>
                <a:effectLst/>
                <a:latin typeface="+mn-lt"/>
                <a:ea typeface="+mn-ea"/>
                <a:cs typeface="+mn-cs"/>
              </a:rPr>
              <a:t>La nature même du statut d’une professionnelle ou d’un professionnel de recherche exige une certaine disponibilité.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13.2</a:t>
            </a:r>
            <a:r>
              <a:rPr lang="fr-CA" sz="1200" kern="1200" baseline="0" dirty="0" smtClean="0">
                <a:solidFill>
                  <a:schemeClr val="tx1"/>
                </a:solidFill>
                <a:effectLst/>
                <a:latin typeface="+mn-lt"/>
                <a:ea typeface="+mn-ea"/>
                <a:cs typeface="+mn-cs"/>
              </a:rPr>
              <a:t> </a:t>
            </a:r>
            <a:r>
              <a:rPr lang="fr-CA" sz="1200" kern="1200" dirty="0" smtClean="0">
                <a:solidFill>
                  <a:schemeClr val="tx1"/>
                </a:solidFill>
                <a:effectLst/>
                <a:latin typeface="+mn-lt"/>
                <a:ea typeface="+mn-ea"/>
                <a:cs typeface="+mn-cs"/>
              </a:rPr>
              <a:t>La semaine normale d’une professionnelle ou d’un professionnel de recherche à temps complet est habituellement de 35 heures.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La semaine d’une professionnelle ou d’un professionnel de recherche à temps partiel est de  moins de 35 heures.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13.3 La répartition des heures d’une semaine de travail est habituellement répartie sur 5 jours de 7 heures.</a:t>
            </a:r>
            <a:endParaRPr lang="en-US" sz="1200" kern="1200" dirty="0" smtClean="0">
              <a:solidFill>
                <a:schemeClr val="tx1"/>
              </a:solidFill>
              <a:effectLst/>
              <a:latin typeface="+mn-lt"/>
              <a:ea typeface="+mn-ea"/>
              <a:cs typeface="+mn-cs"/>
            </a:endParaRPr>
          </a:p>
          <a:p>
            <a:endParaRPr lang="fr-CA" sz="1400" dirty="0"/>
          </a:p>
          <a:p>
            <a:r>
              <a:rPr lang="fr-CA" sz="1300" b="1" cap="all" dirty="0"/>
              <a:t>HORAIRE DE TRAVAIL </a:t>
            </a:r>
            <a:endParaRPr lang="fr-CA" sz="1400" b="1" cap="all" dirty="0"/>
          </a:p>
          <a:p>
            <a:r>
              <a:rPr lang="fr-CA" sz="1300" dirty="0" smtClean="0"/>
              <a:t>13.4 </a:t>
            </a:r>
            <a:r>
              <a:rPr lang="fr-CA" sz="1200" kern="1200" dirty="0" smtClean="0">
                <a:solidFill>
                  <a:schemeClr val="tx1"/>
                </a:solidFill>
                <a:effectLst/>
                <a:latin typeface="+mn-lt"/>
                <a:ea typeface="+mn-ea"/>
                <a:cs typeface="+mn-cs"/>
              </a:rPr>
              <a:t>Les horaires de travail sont déterminés par la chercheuse ou le chercheur responsable ou désigné(e) au sein de chaque projet de recherche en tenant compte de la nature et des besoins de l’emploi occupé par la professionnelle ou le professionnel de recherche. Cette information est inscrite sur l’affichage de l’emploi et dans le document d’attestation de l’emploi de la professionnelle ou du professionnel de recherche. </a:t>
            </a:r>
          </a:p>
          <a:p>
            <a:endParaRPr lang="fr-CA" sz="1400" dirty="0"/>
          </a:p>
          <a:p>
            <a:pPr marL="0" marR="0" indent="0" algn="l" defTabSz="914400" rtl="0" eaLnBrk="1" fontAlgn="auto" latinLnBrk="0" hangingPunct="1">
              <a:lnSpc>
                <a:spcPct val="100000"/>
              </a:lnSpc>
              <a:spcBef>
                <a:spcPts val="0"/>
              </a:spcBef>
              <a:spcAft>
                <a:spcPts val="0"/>
              </a:spcAft>
              <a:buClrTx/>
              <a:buSzTx/>
              <a:buFontTx/>
              <a:buNone/>
              <a:tabLst/>
              <a:defRPr/>
            </a:pPr>
            <a:r>
              <a:rPr lang="fr-CA" sz="1200" kern="1200" dirty="0" smtClean="0">
                <a:solidFill>
                  <a:schemeClr val="tx1"/>
                </a:solidFill>
                <a:effectLst/>
                <a:latin typeface="+mn-lt"/>
                <a:ea typeface="+mn-ea"/>
                <a:cs typeface="+mn-cs"/>
              </a:rPr>
              <a:t>13.5 Toutefois, en raison des exigences reliées à la recherche, l’horaire peut être adapté après entente écrite entre la chercheuse et le chercheur responsable ou désigné(e) et la professionnelle ou le professionnel de recherche et,  à défaut d’entente, la chercheuse ou le chercheur décide. Le Syndicat en est informé.</a:t>
            </a:r>
            <a:r>
              <a:rPr lang="en-US" sz="1400" dirty="0" smtClean="0">
                <a:effectLst/>
              </a:rPr>
              <a:t> </a:t>
            </a:r>
            <a:endParaRPr lang="fr-CA" sz="1300" dirty="0"/>
          </a:p>
          <a:p>
            <a:endParaRPr lang="fr-CA" sz="1400" dirty="0"/>
          </a:p>
          <a:p>
            <a:r>
              <a:rPr lang="fr-CA" sz="1300" b="1" cap="all" dirty="0"/>
              <a:t>ÉTALEMENT DES HEURES</a:t>
            </a:r>
          </a:p>
          <a:p>
            <a:r>
              <a:rPr lang="fr-CA" sz="1300" dirty="0" smtClean="0"/>
              <a:t>13.6 Malgré </a:t>
            </a:r>
            <a:r>
              <a:rPr lang="fr-CA" sz="1300" dirty="0"/>
              <a:t>le paragraphe </a:t>
            </a:r>
            <a:r>
              <a:rPr lang="fr-CA" sz="1300" dirty="0" smtClean="0"/>
              <a:t>4.4 (Ententes particulières) </a:t>
            </a:r>
            <a:r>
              <a:rPr lang="fr-CA" sz="1300" dirty="0"/>
              <a:t>de la convention collective, </a:t>
            </a:r>
            <a:r>
              <a:rPr lang="fr-CA" sz="1200" kern="1200" dirty="0" smtClean="0">
                <a:solidFill>
                  <a:schemeClr val="tx1"/>
                </a:solidFill>
                <a:effectLst/>
                <a:latin typeface="+mn-lt"/>
                <a:ea typeface="+mn-ea"/>
                <a:cs typeface="+mn-cs"/>
              </a:rPr>
              <a:t>les heures de travail de la professionnelle ou du professionnel de recherche peuvent être étalées sur une période convenue entre celle-ci ou celui-ci et la chercheuse ou le chercheur responsable ou désigné(e). Dans le cas où il serait impossible d’en arriver à un accord sur l’étalement des heures, la période maximale de cet étalement est de 4 semaines.</a:t>
            </a:r>
            <a:r>
              <a:rPr lang="fr-CA" sz="1300" dirty="0" smtClean="0"/>
              <a:t>.</a:t>
            </a:r>
            <a:endParaRPr lang="fr-CA" sz="1400" dirty="0"/>
          </a:p>
          <a:p>
            <a:pPr algn="just" eaLnBrk="1" hangingPunct="1">
              <a:spcBef>
                <a:spcPct val="0"/>
              </a:spcBef>
              <a:buClrTx/>
              <a:buSzTx/>
              <a:buFontTx/>
              <a:buChar char="•"/>
            </a:pPr>
            <a:endParaRPr lang="fr-CA" altLang="fr-FR" sz="1300" dirty="0"/>
          </a:p>
          <a:p>
            <a:pPr lvl="0"/>
            <a:r>
              <a:rPr lang="fr-CA" sz="1300" b="1" cap="all" dirty="0"/>
              <a:t>Article 14</a:t>
            </a:r>
          </a:p>
          <a:p>
            <a:pPr lvl="0"/>
            <a:endParaRPr lang="fr-CA" sz="1300" b="1" cap="all" dirty="0"/>
          </a:p>
          <a:p>
            <a:pPr lvl="0"/>
            <a:r>
              <a:rPr lang="fr-CA" sz="1300" b="1" cap="all" dirty="0"/>
              <a:t>HEURES SUPPLÉMENTAIRES </a:t>
            </a:r>
            <a:endParaRPr lang="fr-CA" sz="1600" b="1" cap="all" dirty="0"/>
          </a:p>
          <a:p>
            <a:pPr lvl="0"/>
            <a:r>
              <a:rPr lang="fr-CA" sz="1300" dirty="0" smtClean="0"/>
              <a:t>14.1 Les </a:t>
            </a:r>
            <a:r>
              <a:rPr lang="fr-CA" sz="1300" dirty="0"/>
              <a:t>heures travaillées par une professionnelle ou un professionnel de recherche à la demande expresse de la </a:t>
            </a:r>
            <a:r>
              <a:rPr lang="fr-CA" sz="1300" dirty="0" smtClean="0"/>
              <a:t>chercheuse </a:t>
            </a:r>
            <a:r>
              <a:rPr lang="fr-CA" sz="1300" dirty="0"/>
              <a:t>ou du chercheur responsable ou désigné(e), en sus de son horaire habituel, sont considérées comme des heures supplémentaires. </a:t>
            </a:r>
            <a:endParaRPr lang="fr-CA" sz="1300" dirty="0" smtClean="0"/>
          </a:p>
          <a:p>
            <a:pPr lvl="0"/>
            <a:endParaRPr lang="fr-CA" sz="1400" dirty="0"/>
          </a:p>
          <a:p>
            <a:r>
              <a:rPr lang="fr-CA" sz="1300" dirty="0" smtClean="0"/>
              <a:t>14.2 </a:t>
            </a:r>
            <a:r>
              <a:rPr lang="fr-CA" sz="1200" kern="1200" dirty="0" smtClean="0">
                <a:solidFill>
                  <a:schemeClr val="tx1"/>
                </a:solidFill>
                <a:effectLst/>
                <a:latin typeface="+mn-lt"/>
                <a:ea typeface="+mn-ea"/>
                <a:cs typeface="+mn-cs"/>
              </a:rPr>
              <a:t>Les heures supplémentaires au-delà de 40 heures/semaine sont compensées par un congé payé d’une durée équivalente à 1.5 fois ces heures.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Les heures supplémentaires entre l’horaire habituel et 40 heures/semaine sont compensées par un congé payé d’une durée équivalente à une fois ces heures.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Lorsqu’il y a étalement des heures sur plus d’une semaine, le calcul des heures supplémentaires se fait à la fin de la période d’étalement.</a:t>
            </a:r>
          </a:p>
          <a:p>
            <a:endParaRPr lang="en-US" sz="1200" kern="1200" dirty="0" smtClean="0">
              <a:solidFill>
                <a:schemeClr val="tx1"/>
              </a:solidFill>
              <a:effectLst/>
              <a:latin typeface="+mn-lt"/>
              <a:ea typeface="+mn-ea"/>
              <a:cs typeface="+mn-cs"/>
            </a:endParaRPr>
          </a:p>
          <a:p>
            <a:r>
              <a:rPr lang="fr-CA" sz="1300" dirty="0" smtClean="0"/>
              <a:t>14.3 La </a:t>
            </a:r>
            <a:r>
              <a:rPr lang="fr-CA" sz="1300" dirty="0"/>
              <a:t>chercheure ou le chercheur responsable ou désigné(e) et la professionnelle ou le professionnel de recherche conviennent des dates de prises de ce congé payé en respectant, le cas échéant, la volonté de la professionnelle ou du professionnel de recherche de le prendre dans les meilleurs délais. </a:t>
            </a:r>
            <a:endParaRPr lang="fr-CA" sz="1300" dirty="0" smtClean="0"/>
          </a:p>
          <a:p>
            <a:endParaRPr lang="fr-CA" sz="1400" dirty="0"/>
          </a:p>
          <a:p>
            <a:r>
              <a:rPr lang="fr-CA" sz="1300" dirty="0" smtClean="0"/>
              <a:t>14.4 </a:t>
            </a:r>
            <a:r>
              <a:rPr lang="fr-CA" sz="1200" kern="1200" dirty="0" smtClean="0">
                <a:solidFill>
                  <a:schemeClr val="tx1"/>
                </a:solidFill>
                <a:effectLst/>
                <a:latin typeface="+mn-lt"/>
                <a:ea typeface="+mn-ea"/>
                <a:cs typeface="+mn-cs"/>
              </a:rPr>
              <a:t>Dans des cas exceptionnels, la chercheuse ou le chercheur responsable peut compenser la professionnelle ou le professionnel de recherche en la ou le payant pour ses heures supplémentaires, sur la base des critères établis au paragraphe 14.2</a:t>
            </a:r>
            <a:r>
              <a:rPr lang="fr-CA" sz="1300" dirty="0" smtClean="0"/>
              <a:t>.</a:t>
            </a:r>
            <a:endParaRPr lang="fr-CA" sz="1400" dirty="0"/>
          </a:p>
          <a:p>
            <a:pPr algn="just" eaLnBrk="1" hangingPunct="1">
              <a:spcBef>
                <a:spcPct val="0"/>
              </a:spcBef>
              <a:buClrTx/>
              <a:buSzTx/>
              <a:buFontTx/>
              <a:buChar char="•"/>
            </a:pPr>
            <a:endParaRPr lang="fr-CA" altLang="fr-FR" sz="1300" dirty="0"/>
          </a:p>
          <a:p>
            <a:pPr algn="just" eaLnBrk="1" hangingPunct="1">
              <a:spcBef>
                <a:spcPct val="0"/>
              </a:spcBef>
              <a:buClrTx/>
              <a:buSzTx/>
              <a:buFontTx/>
              <a:buChar char="•"/>
            </a:pPr>
            <a:endParaRPr lang="fr-CA" altLang="fr-FR" sz="1300" dirty="0"/>
          </a:p>
          <a:p>
            <a:endParaRPr lang="fr-CA" dirty="0" smtClean="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23</a:t>
            </a:fld>
            <a:endParaRPr lang="fr-CA" dirty="0"/>
          </a:p>
        </p:txBody>
      </p:sp>
    </p:spTree>
    <p:extLst>
      <p:ext uri="{BB962C8B-B14F-4D97-AF65-F5344CB8AC3E}">
        <p14:creationId xmlns:p14="http://schemas.microsoft.com/office/powerpoint/2010/main" val="408934083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xfrm>
            <a:off x="2311400" y="527050"/>
            <a:ext cx="4673600" cy="2628900"/>
          </a:xfrm>
          <a:noFill/>
          <a:ln>
            <a:solidFill>
              <a:srgbClr val="000000"/>
            </a:solidFill>
            <a:miter lim="800000"/>
            <a:headEnd/>
            <a:tailEnd/>
          </a:ln>
        </p:spPr>
      </p:sp>
      <p:sp>
        <p:nvSpPr>
          <p:cNvPr id="460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16465" algn="just" defTabSz="931717">
              <a:spcBef>
                <a:spcPct val="20000"/>
              </a:spcBef>
              <a:buClr>
                <a:srgbClr val="93A299"/>
              </a:buClr>
              <a:defRPr/>
            </a:pPr>
            <a:endParaRPr lang="fr-CA" sz="2200" dirty="0">
              <a:solidFill>
                <a:prstClr val="black"/>
              </a:solidFill>
              <a:latin typeface="Cambria"/>
            </a:endParaRPr>
          </a:p>
        </p:txBody>
      </p:sp>
      <p:sp>
        <p:nvSpPr>
          <p:cNvPr id="4608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44181-786F-41BC-A78F-2A61B60B8994}" type="slidenum">
              <a:rPr lang="fr-CA">
                <a:solidFill>
                  <a:prstClr val="black"/>
                </a:solidFill>
              </a:rPr>
              <a:pPr fontAlgn="base">
                <a:spcBef>
                  <a:spcPct val="0"/>
                </a:spcBef>
                <a:spcAft>
                  <a:spcPct val="0"/>
                </a:spcAft>
              </a:pPr>
              <a:t>24</a:t>
            </a:fld>
            <a:endParaRPr lang="fr-CA" dirty="0">
              <a:solidFill>
                <a:prstClr val="black"/>
              </a:solidFill>
            </a:endParaRPr>
          </a:p>
        </p:txBody>
      </p:sp>
    </p:spTree>
    <p:extLst>
      <p:ext uri="{BB962C8B-B14F-4D97-AF65-F5344CB8AC3E}">
        <p14:creationId xmlns:p14="http://schemas.microsoft.com/office/powerpoint/2010/main" val="42893767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22	CONGÉS SOCIAUX </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22.1	Toute professionnelle ou tout professionnel de recherche a droit à des congés sociaux, sans perte de salaire, dans les cas et selon les modalités suivantes :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DÉCÈS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a) 7 jours de calendrier de congé à l’occasion du décès de la personne conjointe, d’une enfant ou d’un enfant à charge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b) 3 jours de calendrier de congé à l’occasion du décès des membres de sa famille : père, mère, frère, sœur, enfant(s) (à l’exception de ceux prévus au paragraphe précédent), père et mère de la personne conjointe, bru et gendre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c) 1 jour de calendrier de congé à l’occasion du décès de sa belle-sœur, de son beau-frère, de ses neveux et nièces et de ses grands-parents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lors des décès mentionnés aux alinéas précédents, la professionnelle ou le professionnel de recherche a droit à une journée additionnelle aux fins de transport si le lieu des funérailles se situe à 200 km et plus du lieu de sa résidence.</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MARIAGE OU DIVORCE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a) 1 jour de calendrier à l’occasion de son mariage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b) 1 jour de calendrier à l’occasion de son divorce ou d’une séparation légale.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22.2	La professionnelle ou le professionnel de recherche appelé(e) à agir comme juré(e) ou témoin dans une cause où elle ou il n’est pas une des parties intéressées reçoit, pendant la période où elle ou il est appelé(e) à agir comme juré(e) ou témoin, la différence entre son salaire normal et l’indemnité versée à ce titre par la cour.</a:t>
            </a:r>
            <a:endParaRPr lang="fr-CA" baseline="0" dirty="0" smtClean="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25</a:t>
            </a:fld>
            <a:endParaRPr lang="fr-CA" dirty="0"/>
          </a:p>
        </p:txBody>
      </p:sp>
    </p:spTree>
    <p:extLst>
      <p:ext uri="{BB962C8B-B14F-4D97-AF65-F5344CB8AC3E}">
        <p14:creationId xmlns:p14="http://schemas.microsoft.com/office/powerpoint/2010/main" val="15282370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xfrm>
            <a:off x="2311400" y="527050"/>
            <a:ext cx="4673600" cy="2628900"/>
          </a:xfrm>
          <a:noFill/>
          <a:ln>
            <a:solidFill>
              <a:srgbClr val="000000"/>
            </a:solidFill>
            <a:miter lim="800000"/>
            <a:headEnd/>
            <a:tailEnd/>
          </a:ln>
        </p:spPr>
      </p:sp>
      <p:sp>
        <p:nvSpPr>
          <p:cNvPr id="460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16465" algn="just" defTabSz="931717">
              <a:spcBef>
                <a:spcPct val="20000"/>
              </a:spcBef>
              <a:buClr>
                <a:srgbClr val="93A299"/>
              </a:buClr>
              <a:defRPr/>
            </a:pPr>
            <a:r>
              <a:rPr lang="fr-CA" sz="2200" b="1" dirty="0" smtClean="0">
                <a:solidFill>
                  <a:prstClr val="black"/>
                </a:solidFill>
                <a:latin typeface="Cambria"/>
              </a:rPr>
              <a:t>Nouvellement négocié</a:t>
            </a:r>
          </a:p>
          <a:p>
            <a:pPr marL="116465" algn="just" defTabSz="931717">
              <a:spcBef>
                <a:spcPct val="20000"/>
              </a:spcBef>
              <a:buClr>
                <a:srgbClr val="93A299"/>
              </a:buClr>
              <a:defRPr/>
            </a:pPr>
            <a:endParaRPr lang="fr-CA" sz="2200" dirty="0" smtClean="0">
              <a:solidFill>
                <a:prstClr val="black"/>
              </a:solidFill>
              <a:latin typeface="Cambria"/>
            </a:endParaRPr>
          </a:p>
          <a:p>
            <a:pPr marL="116465" algn="just" defTabSz="931717">
              <a:spcBef>
                <a:spcPct val="20000"/>
              </a:spcBef>
              <a:buClr>
                <a:srgbClr val="93A299"/>
              </a:buClr>
              <a:defRPr/>
            </a:pPr>
            <a:r>
              <a:rPr lang="fr-CA" sz="2200" dirty="0" smtClean="0">
                <a:solidFill>
                  <a:prstClr val="black"/>
                </a:solidFill>
                <a:latin typeface="Cambria"/>
              </a:rPr>
              <a:t>Permet la</a:t>
            </a:r>
            <a:r>
              <a:rPr lang="fr-CA" sz="2200" baseline="0" dirty="0" smtClean="0">
                <a:solidFill>
                  <a:prstClr val="black"/>
                </a:solidFill>
                <a:latin typeface="Cambria"/>
              </a:rPr>
              <a:t> prise d’un congé pour diverses raisons, comme expérimenter un autre emploi, prendre un congé sabbatique, etc. (expérience de PPR démission…)</a:t>
            </a:r>
            <a:endParaRPr lang="fr-CA" sz="2200" dirty="0">
              <a:solidFill>
                <a:prstClr val="black"/>
              </a:solidFill>
              <a:latin typeface="Cambria"/>
            </a:endParaRPr>
          </a:p>
        </p:txBody>
      </p:sp>
      <p:sp>
        <p:nvSpPr>
          <p:cNvPr id="4608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44181-786F-41BC-A78F-2A61B60B8994}" type="slidenum">
              <a:rPr lang="fr-CA">
                <a:solidFill>
                  <a:prstClr val="black"/>
                </a:solidFill>
              </a:rPr>
              <a:pPr fontAlgn="base">
                <a:spcBef>
                  <a:spcPct val="0"/>
                </a:spcBef>
                <a:spcAft>
                  <a:spcPct val="0"/>
                </a:spcAft>
              </a:pPr>
              <a:t>26</a:t>
            </a:fld>
            <a:endParaRPr lang="fr-CA" dirty="0">
              <a:solidFill>
                <a:prstClr val="black"/>
              </a:solidFill>
            </a:endParaRPr>
          </a:p>
        </p:txBody>
      </p:sp>
    </p:spTree>
    <p:extLst>
      <p:ext uri="{BB962C8B-B14F-4D97-AF65-F5344CB8AC3E}">
        <p14:creationId xmlns:p14="http://schemas.microsoft.com/office/powerpoint/2010/main" val="36519916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xfrm>
            <a:off x="2311400" y="527050"/>
            <a:ext cx="4673600" cy="2628900"/>
          </a:xfrm>
          <a:noFill/>
          <a:ln>
            <a:solidFill>
              <a:srgbClr val="000000"/>
            </a:solidFill>
            <a:miter lim="800000"/>
            <a:headEnd/>
            <a:tailEnd/>
          </a:ln>
        </p:spPr>
      </p:sp>
      <p:sp>
        <p:nvSpPr>
          <p:cNvPr id="460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16465" algn="just" defTabSz="931717">
              <a:spcBef>
                <a:spcPct val="20000"/>
              </a:spcBef>
              <a:buClr>
                <a:srgbClr val="93A299"/>
              </a:buClr>
              <a:defRPr/>
            </a:pPr>
            <a:r>
              <a:rPr lang="fr-CA" sz="2200" b="1" dirty="0" smtClean="0">
                <a:solidFill>
                  <a:prstClr val="black"/>
                </a:solidFill>
                <a:latin typeface="Cambria"/>
              </a:rPr>
              <a:t>ARTICLE</a:t>
            </a:r>
            <a:r>
              <a:rPr lang="fr-CA" sz="2200" b="1" baseline="0" dirty="0" smtClean="0">
                <a:solidFill>
                  <a:prstClr val="black"/>
                </a:solidFill>
                <a:latin typeface="Cambria"/>
              </a:rPr>
              <a:t> AJOUTÉ 24 </a:t>
            </a:r>
            <a:r>
              <a:rPr lang="fr-CA" sz="1200" b="1" kern="1200" cap="all" dirty="0" smtClean="0">
                <a:solidFill>
                  <a:schemeClr val="tx1"/>
                </a:solidFill>
                <a:effectLst/>
                <a:latin typeface="+mn-lt"/>
                <a:ea typeface="+mn-ea"/>
                <a:cs typeface="+mn-cs"/>
              </a:rPr>
              <a:t>CONGÉ SANS SOLDE </a:t>
            </a:r>
          </a:p>
          <a:p>
            <a:pPr marL="116465" algn="just" defTabSz="931717">
              <a:spcBef>
                <a:spcPct val="20000"/>
              </a:spcBef>
              <a:buClr>
                <a:srgbClr val="93A299"/>
              </a:buClr>
              <a:defRPr/>
            </a:pPr>
            <a:endParaRPr lang="fr-CA"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24.1	</a:t>
            </a:r>
            <a:r>
              <a:rPr lang="fr-CA" sz="1200" b="1" kern="1200" dirty="0" smtClean="0">
                <a:solidFill>
                  <a:schemeClr val="tx1"/>
                </a:solidFill>
                <a:effectLst/>
                <a:latin typeface="+mn-lt"/>
                <a:ea typeface="+mn-ea"/>
                <a:cs typeface="+mn-cs"/>
              </a:rPr>
              <a:t>CONGÉ SANS SOLDE</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Après une année de service cumulé, la professionnelle ou le professionnel de recherche peut obtenir, et ce, chaque année, après entente avec l’Employeur, un congé sans solde d’une durée maximale de 4 semaines.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Toute répartition différente de ce congé doit faire l’objet d’une entente entre la professionnelle ou le professionnel de recherche et l’Employeur.</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professionnelle ou le professionnel de recherche comptant au moins 5 années de service cumulé peut obtenir, une fois par période de 4 ans, après entente avec l’Employeur, et en tenant compte des besoins de la chercheuse ou du chercheur responsable ou désigné(e), un congé sans solde d’une durée maximale de 12 mois.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Pour obtenir ce congé sans solde, la professionnelle ou le professionnel de recherche doit en faire la demande par écrit à l’Employeur au moins 60 jours avant la date prévue du début du congé demandé, en y précisant les dates et la durée du congé.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Une fois le congé accordé, avec l’accord de la chercheuse ou du chercheur responsable ou désigné(e) et après entente écrite avec l’Employeur, la professionnelle ou le professionnel de recherche peut mettre fin à son congé sans solde avant la date prévue, moyennant un préavis d’au moins 30 jours. À la réception du préavis, l’Employeur informe le Syndicat du retour de la professionnelle ou du professionnel de recherche.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professionnelle ou le professionnel de recherche peut continuer de participer aux régimes d’assurances collectives et de retraite, si ces régimes le permettent, en payant la totalité des primes, y compris la part de l’Employeur.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professionnelle ou le professionnel de recherche qui fait défaut de se présenter au travail à la date prévue de son retour et ce, sans motif valable, est réputé avoir remis sa démission.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24.2	</a:t>
            </a:r>
            <a:r>
              <a:rPr lang="fr-CA" sz="1200" b="1" kern="1200" dirty="0" smtClean="0">
                <a:solidFill>
                  <a:schemeClr val="tx1"/>
                </a:solidFill>
                <a:effectLst/>
                <a:latin typeface="+mn-lt"/>
                <a:ea typeface="+mn-ea"/>
                <a:cs typeface="+mn-cs"/>
              </a:rPr>
              <a:t>CONGÉ PARTIEL SANS SOLDE</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peut accorder, à une professionnelle ou un professionnel de recherche à temps complet qui a 3 ans de service cumulé au 30 avril, un congé partiel sans solde d’une durée minimale de 2 mois et d’une durée maximale de 12 mois.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Pour obtenir ce congé, la professionnelle ou le professionnel de recherche à temps complet doit faire la demande par écrit au moins 30 jours avant la date prévue de  son départ en y précisant les dates et la durée du congé. Ce congé partiel sans solde ne peut être supérieur à 3 jours par semaine et ne peut être renouvelé qu’une fois.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À son retour au travail après un tel congé ou une telle prolongation , la professionnelle ou le professionnel de recherche doit travailler pour la durée équivalente à son congé partiel sans solde jusqu’à concurrence d’une année pour redevenir éligible à un tel congé.</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Ce congé ne peut précéder ou suivre immédiatement un autre congé sans solde, autre qu’un congé sans solde ou partiel sans solde suite à un congé de maternité, parental, de paternité ou d’adoption.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Une fois le congé accordé, avec l’accord de la chercheuse ou du chercheur responsable ou désigné(e) et après entente écrite avec l’Employeur, la professionnelle ou le professionnel de recherche peut mettre fin à son congé sans solde avant la date prévue, moyennant un préavis d’au moins 30 jours. À la réception du préavis, l’Employeur informe le Syndicat du retour de la professionnelle ou du professionnel de recherche. </a:t>
            </a:r>
            <a:endParaRPr lang="en-US" sz="1200" kern="1200" dirty="0" smtClean="0">
              <a:solidFill>
                <a:schemeClr val="tx1"/>
              </a:solidFill>
              <a:effectLst/>
              <a:latin typeface="+mn-lt"/>
              <a:ea typeface="+mn-ea"/>
              <a:cs typeface="+mn-cs"/>
            </a:endParaRPr>
          </a:p>
          <a:p>
            <a:pPr marL="116465" algn="just" defTabSz="931717">
              <a:spcBef>
                <a:spcPct val="20000"/>
              </a:spcBef>
              <a:buClr>
                <a:srgbClr val="93A299"/>
              </a:buClr>
              <a:defRPr/>
            </a:pPr>
            <a:endParaRPr lang="fr-CA" sz="2200" b="1" dirty="0">
              <a:solidFill>
                <a:prstClr val="black"/>
              </a:solidFill>
              <a:latin typeface="Cambria"/>
            </a:endParaRPr>
          </a:p>
        </p:txBody>
      </p:sp>
      <p:sp>
        <p:nvSpPr>
          <p:cNvPr id="4608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44181-786F-41BC-A78F-2A61B60B8994}" type="slidenum">
              <a:rPr lang="fr-CA">
                <a:solidFill>
                  <a:prstClr val="black"/>
                </a:solidFill>
              </a:rPr>
              <a:pPr fontAlgn="base">
                <a:spcBef>
                  <a:spcPct val="0"/>
                </a:spcBef>
                <a:spcAft>
                  <a:spcPct val="0"/>
                </a:spcAft>
              </a:pPr>
              <a:t>27</a:t>
            </a:fld>
            <a:endParaRPr lang="fr-CA" dirty="0">
              <a:solidFill>
                <a:prstClr val="black"/>
              </a:solidFill>
            </a:endParaRPr>
          </a:p>
        </p:txBody>
      </p:sp>
    </p:spTree>
    <p:extLst>
      <p:ext uri="{BB962C8B-B14F-4D97-AF65-F5344CB8AC3E}">
        <p14:creationId xmlns:p14="http://schemas.microsoft.com/office/powerpoint/2010/main" val="40873748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CA" b="1" dirty="0" smtClean="0"/>
              <a:t>Article 26 Retraite</a:t>
            </a:r>
          </a:p>
          <a:p>
            <a:endParaRPr lang="fr-CA" b="1" dirty="0" smtClean="0"/>
          </a:p>
          <a:p>
            <a:r>
              <a:rPr lang="fr-CA" sz="1200" kern="1200" dirty="0" smtClean="0">
                <a:solidFill>
                  <a:schemeClr val="tx1"/>
                </a:solidFill>
                <a:effectLst/>
                <a:latin typeface="+mn-lt"/>
                <a:ea typeface="+mn-ea"/>
                <a:cs typeface="+mn-cs"/>
              </a:rPr>
              <a:t>26.1	RÉGIME DE RETRAITE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Les professionnelles et professionnels de recherche sont régi(e)s par les dispositions du Régime de retraite des employés du gouvernement et des organismes publics (RREGOP) conformément à la législation et à la règlementation en vigueur.</a:t>
            </a:r>
            <a:endParaRPr lang="en-US" sz="1200" kern="1200" dirty="0" smtClean="0">
              <a:solidFill>
                <a:schemeClr val="tx1"/>
              </a:solidFill>
              <a:effectLst/>
              <a:latin typeface="+mn-lt"/>
              <a:ea typeface="+mn-ea"/>
              <a:cs typeface="+mn-cs"/>
            </a:endParaRPr>
          </a:p>
          <a:p>
            <a:endParaRPr lang="fr-CA" b="1" dirty="0" smtClean="0"/>
          </a:p>
          <a:p>
            <a:r>
              <a:rPr lang="fr-CA" sz="1200" kern="1200" dirty="0" smtClean="0">
                <a:solidFill>
                  <a:schemeClr val="tx1"/>
                </a:solidFill>
                <a:effectLst/>
                <a:latin typeface="+mn-lt"/>
                <a:ea typeface="+mn-ea"/>
                <a:cs typeface="+mn-cs"/>
              </a:rPr>
              <a:t>26.2	CONGÉ PARTIEL SANS SOLDE</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a) Le congé partiel sans solde a pour effet de permettre à la professionnelle et au professionnel de recherche de réduire son temps de travail tout en lui permettant de maintenir sa participation au RREGOP, sous réserve de paiement des cotisations exigibles.</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b) Pour les congés correspondant </a:t>
            </a:r>
            <a:r>
              <a:rPr lang="fr-CA" sz="1200" b="1" kern="1200" dirty="0" smtClean="0">
                <a:solidFill>
                  <a:schemeClr val="tx1"/>
                </a:solidFill>
                <a:effectLst/>
                <a:latin typeface="+mn-lt"/>
                <a:ea typeface="+mn-ea"/>
                <a:cs typeface="+mn-cs"/>
              </a:rPr>
              <a:t>à 20 % ou moins de la prestation de travail </a:t>
            </a:r>
            <a:r>
              <a:rPr lang="fr-CA" sz="1200" kern="1200" dirty="0" smtClean="0">
                <a:solidFill>
                  <a:schemeClr val="tx1"/>
                </a:solidFill>
                <a:effectLst/>
                <a:latin typeface="+mn-lt"/>
                <a:ea typeface="+mn-ea"/>
                <a:cs typeface="+mn-cs"/>
              </a:rPr>
              <a:t>d’une professionnelle ou d’un professionnel de recherche à temps complet</a:t>
            </a:r>
            <a:r>
              <a:rPr lang="fr-CA" sz="1200" b="1" kern="1200" dirty="0" smtClean="0">
                <a:solidFill>
                  <a:schemeClr val="tx1"/>
                </a:solidFill>
                <a:effectLst/>
                <a:latin typeface="+mn-lt"/>
                <a:ea typeface="+mn-ea"/>
                <a:cs typeface="+mn-cs"/>
              </a:rPr>
              <a:t>, le maintien de la cotisation au RREGOP est obligatoire </a:t>
            </a:r>
            <a:r>
              <a:rPr lang="fr-CA" sz="1200" kern="1200" dirty="0" smtClean="0">
                <a:solidFill>
                  <a:schemeClr val="tx1"/>
                </a:solidFill>
                <a:effectLst/>
                <a:latin typeface="+mn-lt"/>
                <a:ea typeface="+mn-ea"/>
                <a:cs typeface="+mn-cs"/>
              </a:rPr>
              <a:t>pour la période non travaillée. Par ailleurs, la professionnelle ou le professionnel se voit reconnaître </a:t>
            </a:r>
            <a:r>
              <a:rPr lang="fr-CA" sz="1200" b="1" kern="1200" dirty="0" smtClean="0">
                <a:solidFill>
                  <a:schemeClr val="tx1"/>
                </a:solidFill>
                <a:effectLst/>
                <a:latin typeface="+mn-lt"/>
                <a:ea typeface="+mn-ea"/>
                <a:cs typeface="+mn-cs"/>
              </a:rPr>
              <a:t>une pleine année de service et un traitement admissible équivalent</a:t>
            </a:r>
            <a:r>
              <a:rPr lang="fr-CA"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c) Pour les congés correspondant </a:t>
            </a:r>
            <a:r>
              <a:rPr lang="fr-CA" sz="1200" b="1" kern="1200" dirty="0" smtClean="0">
                <a:solidFill>
                  <a:schemeClr val="tx1"/>
                </a:solidFill>
                <a:effectLst/>
                <a:latin typeface="+mn-lt"/>
                <a:ea typeface="+mn-ea"/>
                <a:cs typeface="+mn-cs"/>
              </a:rPr>
              <a:t>à plus de 20 % de la prestation de travail </a:t>
            </a:r>
            <a:r>
              <a:rPr lang="fr-CA" sz="1200" kern="1200" dirty="0" smtClean="0">
                <a:solidFill>
                  <a:schemeClr val="tx1"/>
                </a:solidFill>
                <a:effectLst/>
                <a:latin typeface="+mn-lt"/>
                <a:ea typeface="+mn-ea"/>
                <a:cs typeface="+mn-cs"/>
              </a:rPr>
              <a:t>d’une professionnelle ou d’un professionnel de recherche à temps complet, le maintien de </a:t>
            </a:r>
            <a:r>
              <a:rPr lang="fr-CA" sz="1200" b="1" kern="1200" dirty="0" smtClean="0">
                <a:solidFill>
                  <a:schemeClr val="tx1"/>
                </a:solidFill>
                <a:effectLst/>
                <a:latin typeface="+mn-lt"/>
                <a:ea typeface="+mn-ea"/>
                <a:cs typeface="+mn-cs"/>
              </a:rPr>
              <a:t>la cotisation au RREGOP est optionnel </a:t>
            </a:r>
            <a:r>
              <a:rPr lang="fr-CA" sz="1200" kern="1200" dirty="0" smtClean="0">
                <a:solidFill>
                  <a:schemeClr val="tx1"/>
                </a:solidFill>
                <a:effectLst/>
                <a:latin typeface="+mn-lt"/>
                <a:ea typeface="+mn-ea"/>
                <a:cs typeface="+mn-cs"/>
              </a:rPr>
              <a:t>pour la période du congé. Alternativement, le rachat est possible selon les dispositions prévues à la </a:t>
            </a:r>
            <a:r>
              <a:rPr lang="fr-CA" sz="1200" i="1" kern="1200" dirty="0" smtClean="0">
                <a:solidFill>
                  <a:schemeClr val="tx1"/>
                </a:solidFill>
                <a:effectLst/>
                <a:latin typeface="+mn-lt"/>
                <a:ea typeface="+mn-ea"/>
                <a:cs typeface="+mn-cs"/>
              </a:rPr>
              <a:t>Loi sur le régime de retraite des employés du gouvernement et des organismes publics</a:t>
            </a:r>
            <a:r>
              <a:rPr lang="fr-CA" sz="1200" kern="1200" dirty="0" smtClean="0">
                <a:solidFill>
                  <a:schemeClr val="tx1"/>
                </a:solidFill>
                <a:effectLst/>
                <a:latin typeface="+mn-lt"/>
                <a:ea typeface="+mn-ea"/>
                <a:cs typeface="+mn-cs"/>
              </a:rPr>
              <a:t> pour la période non cotisée.</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d) L’octroi d’un congé partiel sans solde est sujet à une entente préalable avec l’Employeur en tenant compte des besoins de la chercheuse ou du chercheur responsable, dont ceux liés à la durée du congé. Le refus de l’Employeur doit être fondé sur des motifs raisonnables et, sur demande de la professionnelle ou du professionnel, doivent être  transmis par écrit.</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e) Les ententes prises en fonction de la présente section sont renouvelables, modifiables et peuvent être interrompues à tout moment, après entente entre la professionnelle ou le professionnel de recherche et l’Employeur</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f) En cas de mésentente, l’Employeur se réserve le droit de mettre fin au présent congé partiel sans solde avec un préavis de 30 jours.</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g) Ces ententes doivent être conformes et demeurent sujettes à toutes les autres dispositions de la </a:t>
            </a:r>
            <a:r>
              <a:rPr lang="fr-CA" sz="1200" i="1" kern="1200" dirty="0" smtClean="0">
                <a:solidFill>
                  <a:schemeClr val="tx1"/>
                </a:solidFill>
                <a:effectLst/>
                <a:latin typeface="+mn-lt"/>
                <a:ea typeface="+mn-ea"/>
                <a:cs typeface="+mn-cs"/>
              </a:rPr>
              <a:t>Loi sur le régime de retraite des employés du gouvernement et des organismes publics</a:t>
            </a:r>
            <a:r>
              <a:rPr lang="fr-CA"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28</a:t>
            </a:fld>
            <a:endParaRPr lang="fr-CA" dirty="0"/>
          </a:p>
        </p:txBody>
      </p:sp>
    </p:spTree>
    <p:extLst>
      <p:ext uri="{BB962C8B-B14F-4D97-AF65-F5344CB8AC3E}">
        <p14:creationId xmlns:p14="http://schemas.microsoft.com/office/powerpoint/2010/main" val="12186119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Espace réservé de l'image des diapositives 1"/>
          <p:cNvSpPr>
            <a:spLocks noGrp="1" noRot="1" noChangeAspect="1" noTextEdit="1"/>
          </p:cNvSpPr>
          <p:nvPr>
            <p:ph type="sldImg"/>
          </p:nvPr>
        </p:nvSpPr>
        <p:spPr bwMode="auto">
          <a:xfrm>
            <a:off x="2311400" y="527050"/>
            <a:ext cx="4673600" cy="2628900"/>
          </a:xfrm>
          <a:noFill/>
          <a:ln>
            <a:solidFill>
              <a:srgbClr val="000000"/>
            </a:solidFill>
            <a:miter lim="800000"/>
            <a:headEnd/>
            <a:tailEnd/>
          </a:ln>
        </p:spPr>
      </p:sp>
      <p:sp>
        <p:nvSpPr>
          <p:cNvPr id="4608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marL="116465" algn="just" defTabSz="931717">
              <a:spcBef>
                <a:spcPct val="20000"/>
              </a:spcBef>
              <a:buClr>
                <a:srgbClr val="93A299"/>
              </a:buClr>
              <a:defRPr/>
            </a:pPr>
            <a:endParaRPr lang="fr-CA" sz="2200" dirty="0">
              <a:solidFill>
                <a:prstClr val="black"/>
              </a:solidFill>
              <a:latin typeface="Cambria"/>
            </a:endParaRPr>
          </a:p>
        </p:txBody>
      </p:sp>
      <p:sp>
        <p:nvSpPr>
          <p:cNvPr id="46084"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7344181-786F-41BC-A78F-2A61B60B8994}" type="slidenum">
              <a:rPr lang="fr-CA">
                <a:solidFill>
                  <a:prstClr val="black"/>
                </a:solidFill>
              </a:rPr>
              <a:pPr fontAlgn="base">
                <a:spcBef>
                  <a:spcPct val="0"/>
                </a:spcBef>
                <a:spcAft>
                  <a:spcPct val="0"/>
                </a:spcAft>
              </a:pPr>
              <a:t>29</a:t>
            </a:fld>
            <a:endParaRPr lang="fr-CA" dirty="0">
              <a:solidFill>
                <a:prstClr val="black"/>
              </a:solidFill>
            </a:endParaRPr>
          </a:p>
        </p:txBody>
      </p:sp>
    </p:spTree>
    <p:extLst>
      <p:ext uri="{BB962C8B-B14F-4D97-AF65-F5344CB8AC3E}">
        <p14:creationId xmlns:p14="http://schemas.microsoft.com/office/powerpoint/2010/main" val="29444682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FR" dirty="0"/>
              <a:t>10,04 %  × Salaire admissible - (16 225 $ × Service crédité ou Service harmonisé) − Réduction = Cotisations</a:t>
            </a:r>
          </a:p>
          <a:p>
            <a:r>
              <a:rPr lang="fr-FR" dirty="0"/>
              <a:t>Exemple: Jean-Luc travaille à temps plein et son salaire admissible est de 65 000 $. En 2022, ses cotisations au RREGOP sont établies de la façon suivante :</a:t>
            </a:r>
          </a:p>
          <a:p>
            <a:r>
              <a:rPr lang="fr-FR" dirty="0"/>
              <a:t>Salaire admissible 				65 000 $ </a:t>
            </a:r>
          </a:p>
          <a:p>
            <a:r>
              <a:rPr lang="fr-FR" dirty="0"/>
              <a:t>Exemption (25 % du MGA en 2022)			-16 225 $</a:t>
            </a:r>
          </a:p>
          <a:p>
            <a:r>
              <a:rPr lang="fr-FR" dirty="0"/>
              <a:t>Partie du salaire sur laquelle les cotisations au RREGOP sont calculées	48 775 $</a:t>
            </a:r>
          </a:p>
          <a:p>
            <a:r>
              <a:rPr lang="fr-FR" dirty="0"/>
              <a:t>Taux de cotisation				×10,04 %</a:t>
            </a:r>
          </a:p>
          <a:p>
            <a:r>
              <a:rPr lang="fr-FR" dirty="0"/>
              <a:t>Cotisations pour 2022				</a:t>
            </a:r>
            <a:r>
              <a:rPr lang="fr-FR" b="1" dirty="0"/>
              <a:t>4 897,01 $</a:t>
            </a:r>
          </a:p>
          <a:p>
            <a:r>
              <a:rPr lang="fr-FR" dirty="0"/>
              <a:t>Même si Jean-Luc paie des cotisations uniquement sur 48 775 $, la totalité de son salaire admissible servira au calcul de sa rente.</a:t>
            </a:r>
          </a:p>
          <a:p>
            <a:r>
              <a:rPr lang="fr-CA" u="sng" dirty="0" smtClean="0">
                <a:solidFill>
                  <a:srgbClr val="00B0F0"/>
                </a:solidFill>
              </a:rPr>
              <a:t>https://www.retraitequebec.gouv.qc.ca/fr/publications/rrsp/rregop/Pages/rregop.aspx#la-cotisation</a:t>
            </a:r>
          </a:p>
          <a:p>
            <a:endParaRPr lang="fr-CA" dirty="0" smtClean="0"/>
          </a:p>
          <a:p>
            <a:r>
              <a:rPr lang="fr-CA" sz="1300" dirty="0"/>
              <a:t>Pour toute autre information sur le RREGOP, visiter le site internet de la Carra : </a:t>
            </a:r>
          </a:p>
          <a:p>
            <a:endParaRPr lang="fr-CA" sz="1300" dirty="0"/>
          </a:p>
          <a:p>
            <a:r>
              <a:rPr lang="fr-CA" sz="1300" dirty="0">
                <a:hlinkClick r:id="rId3"/>
              </a:rPr>
              <a:t>http://www.carra.gouv.qc.ca/fra/regime/rregop/rregop_index.htm</a:t>
            </a:r>
            <a:endParaRPr lang="fr-CA" sz="1300" dirty="0"/>
          </a:p>
          <a:p>
            <a:endParaRPr lang="fr-CA" sz="1300" dirty="0"/>
          </a:p>
          <a:p>
            <a:endParaRPr lang="fr-CA" sz="1300" dirty="0"/>
          </a:p>
          <a:p>
            <a:r>
              <a:rPr lang="fr-CA" sz="1300" b="1" dirty="0"/>
              <a:t>Comment calculerez-vous le montant de ma rente de retraite?</a:t>
            </a:r>
          </a:p>
          <a:p>
            <a:endParaRPr lang="fr-CA" sz="1300" b="1" dirty="0"/>
          </a:p>
          <a:p>
            <a:r>
              <a:rPr lang="fr-CA" sz="1300" dirty="0"/>
              <a:t>Pour déterminer le montant de votre rente de base, nous utiliserons la formule suivante :</a:t>
            </a:r>
          </a:p>
          <a:p>
            <a:r>
              <a:rPr lang="fr-CA" dirty="0" smtClean="0">
                <a:effectLst/>
              </a:rPr>
              <a:t>X </a:t>
            </a:r>
            <a:r>
              <a:rPr lang="fr-CA" sz="1300" dirty="0"/>
              <a:t>années de service reconnues pour le calcul de la rente (40 au maximum)</a:t>
            </a:r>
          </a:p>
          <a:p>
            <a:r>
              <a:rPr lang="fr-CA" sz="1300" dirty="0"/>
              <a:t>×</a:t>
            </a:r>
          </a:p>
          <a:p>
            <a:r>
              <a:rPr lang="fr-CA" sz="1300" dirty="0"/>
              <a:t>taux d’accumulation de la rente (2 %)</a:t>
            </a:r>
          </a:p>
          <a:p>
            <a:r>
              <a:rPr lang="fr-CA" sz="1300" dirty="0"/>
              <a:t>×</a:t>
            </a:r>
          </a:p>
          <a:p>
            <a:r>
              <a:rPr lang="fr-CA" sz="1300" dirty="0"/>
              <a:t>salaire admissible moyen des 5 années de service les mieux rémunérées</a:t>
            </a:r>
          </a:p>
          <a:p>
            <a:r>
              <a:rPr lang="fr-CA" sz="1300" dirty="0"/>
              <a:t>=</a:t>
            </a:r>
          </a:p>
          <a:p>
            <a:r>
              <a:rPr lang="fr-CA" sz="1300" dirty="0"/>
              <a:t>rente de base</a:t>
            </a:r>
          </a:p>
          <a:p>
            <a:endParaRPr lang="fr-CA" sz="1300" dirty="0"/>
          </a:p>
          <a:p>
            <a:r>
              <a:rPr lang="fr-CA" sz="1300" b="1" dirty="0"/>
              <a:t>Cette formule s’applique-t-elle aussi si je travaille à temps partiel ?</a:t>
            </a:r>
          </a:p>
          <a:p>
            <a:r>
              <a:rPr lang="fr-CA" sz="1300" dirty="0"/>
              <a:t>Oui. Dans ce cas, cependant, nous tiendrons compte du salaire admissible annuel que vous auriez reçu si vous aviez travaillé à temps plein.</a:t>
            </a:r>
          </a:p>
          <a:p>
            <a:endParaRPr lang="fr-CA" sz="1300" dirty="0"/>
          </a:p>
          <a:p>
            <a:endParaRPr lang="fr-CA" sz="1300" dirty="0"/>
          </a:p>
          <a:p>
            <a:r>
              <a:rPr lang="fr-CA" sz="1300" b="1" dirty="0"/>
              <a:t>Quand aurai-je droit à ma rente de base?</a:t>
            </a:r>
          </a:p>
          <a:p>
            <a:endParaRPr lang="fr-CA" sz="1300" b="1" dirty="0"/>
          </a:p>
          <a:p>
            <a:r>
              <a:rPr lang="fr-CA" sz="1300" dirty="0"/>
              <a:t>Vous aurez droit à votre rente de base lorsque vous cesserez de participer à votre régime de retraite, pourvu que </a:t>
            </a:r>
            <a:r>
              <a:rPr lang="fr-CA" sz="1300" b="1" dirty="0"/>
              <a:t>vous remplissiez une des 2 conditions d’admissibilité suivantes </a:t>
            </a:r>
            <a:r>
              <a:rPr lang="fr-CA" sz="1300" dirty="0"/>
              <a:t>:</a:t>
            </a:r>
          </a:p>
          <a:p>
            <a:endParaRPr lang="fr-CA" sz="1300" dirty="0"/>
          </a:p>
          <a:p>
            <a:r>
              <a:rPr lang="fr-CA" sz="1300" b="1" dirty="0"/>
              <a:t>avoir au moins 60 ans (peu importe le nombre d’années de service);</a:t>
            </a:r>
          </a:p>
          <a:p>
            <a:r>
              <a:rPr lang="fr-CA" sz="1300" b="1" dirty="0"/>
              <a:t>compter au moins 35 années de service reconnues pour l’admissibilité à une rente (peu importe l’âge).</a:t>
            </a:r>
          </a:p>
          <a:p>
            <a:endParaRPr lang="fr-CA" sz="1300" dirty="0"/>
          </a:p>
          <a:p>
            <a:r>
              <a:rPr lang="fr-CA" sz="1300" dirty="0"/>
              <a:t>De façon générale, dans le respect des règles fiscales, vous serez alors admissible à une rente immédiate sans réduction.</a:t>
            </a:r>
          </a:p>
          <a:p>
            <a:endParaRPr lang="fr-CA" sz="1300" dirty="0"/>
          </a:p>
          <a:p>
            <a:endParaRPr lang="fr-CA" sz="1300" dirty="0"/>
          </a:p>
          <a:p>
            <a:endParaRPr lang="fr-CA" sz="1300" dirty="0"/>
          </a:p>
          <a:p>
            <a:endParaRPr lang="fr-CA" dirty="0" smtClean="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30</a:t>
            </a:fld>
            <a:endParaRPr lang="fr-CA" dirty="0"/>
          </a:p>
        </p:txBody>
      </p:sp>
    </p:spTree>
    <p:extLst>
      <p:ext uri="{BB962C8B-B14F-4D97-AF65-F5344CB8AC3E}">
        <p14:creationId xmlns:p14="http://schemas.microsoft.com/office/powerpoint/2010/main" val="3908492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1	BUT DE LA CONVENTION</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1.1	L’Employeur reconnaît que les professionnelles et professionnels de recherche contribuent de façon significative aux activités de recherche des chercheuses et chercheurs rattachés au Centre de recherche du CHU  de Québec-Université Laval (site CHUL).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1.2	Les présentes dispositions ont pour objet de </a:t>
            </a:r>
            <a:r>
              <a:rPr lang="fr-CA" sz="1200" b="1" kern="1200" dirty="0" smtClean="0">
                <a:solidFill>
                  <a:schemeClr val="tx1"/>
                </a:solidFill>
                <a:effectLst/>
                <a:latin typeface="+mn-lt"/>
                <a:ea typeface="+mn-ea"/>
                <a:cs typeface="+mn-cs"/>
              </a:rPr>
              <a:t>favoriser des relations harmonieuses entre les professionnelles et professionnels de recherche </a:t>
            </a:r>
            <a:r>
              <a:rPr lang="fr-CA" sz="1200" kern="1200" dirty="0" smtClean="0">
                <a:solidFill>
                  <a:schemeClr val="tx1"/>
                </a:solidFill>
                <a:effectLst/>
                <a:latin typeface="+mn-lt"/>
                <a:ea typeface="+mn-ea"/>
                <a:cs typeface="+mn-cs"/>
              </a:rPr>
              <a:t>représenté(e)s par le Syndicat des professionnelles et professionnels de la recherche œuvrant au CHUL, </a:t>
            </a:r>
            <a:r>
              <a:rPr lang="fr-CA" sz="1200" b="1" kern="1200" dirty="0" smtClean="0">
                <a:solidFill>
                  <a:schemeClr val="tx1"/>
                </a:solidFill>
                <a:effectLst/>
                <a:latin typeface="+mn-lt"/>
                <a:ea typeface="+mn-ea"/>
                <a:cs typeface="+mn-cs"/>
              </a:rPr>
              <a:t>et les chercheuses et chercheurs</a:t>
            </a:r>
            <a:r>
              <a:rPr lang="fr-CA" sz="1200" kern="1200" dirty="0" smtClean="0">
                <a:solidFill>
                  <a:schemeClr val="tx1"/>
                </a:solidFill>
                <a:effectLst/>
                <a:latin typeface="+mn-lt"/>
                <a:ea typeface="+mn-ea"/>
                <a:cs typeface="+mn-cs"/>
              </a:rPr>
              <a:t> représenté(e)s par la Société de gestion du personnel du Centre de recherche du Centre Hospitalier Universitaire de Québec, </a:t>
            </a:r>
            <a:r>
              <a:rPr lang="fr-CA" sz="1200" b="1" kern="1200" dirty="0" smtClean="0">
                <a:solidFill>
                  <a:schemeClr val="tx1"/>
                </a:solidFill>
                <a:effectLst/>
                <a:latin typeface="+mn-lt"/>
                <a:ea typeface="+mn-ea"/>
                <a:cs typeface="+mn-cs"/>
              </a:rPr>
              <a:t>de déterminer des conditions de travail équitables et de favoriser le règlement des situations problématiques</a:t>
            </a:r>
            <a:r>
              <a:rPr lang="fr-CA" sz="1200" kern="1200" dirty="0" smtClean="0">
                <a:solidFill>
                  <a:schemeClr val="tx1"/>
                </a:solidFill>
                <a:effectLst/>
                <a:latin typeface="+mn-lt"/>
                <a:ea typeface="+mn-ea"/>
                <a:cs typeface="+mn-cs"/>
              </a:rPr>
              <a:t>.</a:t>
            </a:r>
            <a:r>
              <a:rPr lang="en-US" dirty="0" smtClean="0">
                <a:effectLst/>
              </a:rPr>
              <a:t> </a:t>
            </a:r>
            <a:r>
              <a:rPr lang="fr-CA" sz="1200" kern="1200" dirty="0" smtClean="0">
                <a:solidFill>
                  <a:schemeClr val="tx1"/>
                </a:solidFill>
                <a:effectLst/>
                <a:latin typeface="+mn-lt"/>
                <a:ea typeface="+mn-ea"/>
                <a:cs typeface="+mn-cs"/>
              </a:rPr>
              <a:t> </a:t>
            </a:r>
            <a:endParaRPr lang="en-US"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a:t>
            </a:fld>
            <a:endParaRPr lang="fr-CA" dirty="0"/>
          </a:p>
        </p:txBody>
      </p:sp>
    </p:spTree>
    <p:extLst>
      <p:ext uri="{BB962C8B-B14F-4D97-AF65-F5344CB8AC3E}">
        <p14:creationId xmlns:p14="http://schemas.microsoft.com/office/powerpoint/2010/main" val="156778611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lvl="1"/>
            <a:r>
              <a:rPr lang="fr-CA" sz="1300" b="1" dirty="0"/>
              <a:t>Article 23.13 Durant son congé de maternité, la professionnelle de recherche bénéficie, en autant qu’elle y ait normalement droit, des avantages suivants :</a:t>
            </a:r>
            <a:endParaRPr lang="fr-CA" sz="1400" b="1" dirty="0"/>
          </a:p>
          <a:p>
            <a:r>
              <a:rPr lang="fr-CA" sz="1300" dirty="0"/>
              <a:t>- assurance vie ;</a:t>
            </a:r>
            <a:endParaRPr lang="fr-CA" sz="1400" dirty="0"/>
          </a:p>
          <a:p>
            <a:r>
              <a:rPr lang="fr-CA" sz="1300" dirty="0"/>
              <a:t>- assurance médicaments, en versant sa quote-part ;</a:t>
            </a:r>
            <a:endParaRPr lang="fr-CA" sz="1400" dirty="0"/>
          </a:p>
          <a:p>
            <a:r>
              <a:rPr lang="fr-CA" sz="1300" dirty="0"/>
              <a:t>- accumulation de vacances ;</a:t>
            </a:r>
            <a:endParaRPr lang="fr-CA" sz="1400" dirty="0"/>
          </a:p>
          <a:p>
            <a:r>
              <a:rPr lang="fr-CA" sz="1300" dirty="0"/>
              <a:t>- accumulation de congés de maladie ;</a:t>
            </a:r>
            <a:endParaRPr lang="fr-CA" sz="1400" dirty="0"/>
          </a:p>
          <a:p>
            <a:r>
              <a:rPr lang="fr-CA" sz="1300" dirty="0"/>
              <a:t>- accumulation de service et de service cumulé ;</a:t>
            </a:r>
            <a:endParaRPr lang="fr-CA" sz="1400" dirty="0"/>
          </a:p>
          <a:p>
            <a:r>
              <a:rPr lang="fr-CA" sz="1300" dirty="0"/>
              <a:t>- droit de poser sa candidature à un poste et de l’obtenir conformément aux dispositions de la convention collective comme si elle était au travail.</a:t>
            </a:r>
            <a:endParaRPr lang="fr-CA" sz="1400" dirty="0"/>
          </a:p>
          <a:p>
            <a:endParaRPr lang="fr-CA" dirty="0" smtClean="0"/>
          </a:p>
          <a:p>
            <a:r>
              <a:rPr lang="fr-CA" b="0" dirty="0" smtClean="0"/>
              <a:t>* Après</a:t>
            </a:r>
            <a:r>
              <a:rPr lang="fr-CA" b="0" baseline="0" dirty="0" smtClean="0"/>
              <a:t> chacun des congés , il est loisible  de prolonger en sans solde pour une durée maximale de 2 ans. </a:t>
            </a:r>
          </a:p>
          <a:p>
            <a:r>
              <a:rPr lang="fr-CA" b="0" baseline="0" dirty="0" smtClean="0"/>
              <a:t>Possibilité de congé sans solde et de congé partiel sans solde. Avec avis de 30 jours , il est possible de modifier le congé de complet à partiel ou le contraire.</a:t>
            </a:r>
          </a:p>
          <a:p>
            <a:endParaRPr lang="fr-CA" b="0" baseline="0" dirty="0" smtClean="0"/>
          </a:p>
          <a:p>
            <a:r>
              <a:rPr lang="fr-CA" b="0" baseline="0" dirty="0" smtClean="0"/>
              <a:t>Pour les temps partiels, ….minimum 2.5 jours. </a:t>
            </a:r>
          </a:p>
          <a:p>
            <a:endParaRPr lang="fr-CA" b="0" baseline="0" dirty="0" smtClean="0"/>
          </a:p>
          <a:p>
            <a:r>
              <a:rPr lang="fr-CA" b="0" baseline="0" dirty="0" smtClean="0"/>
              <a:t>Autre possibilité, congé sans solde d’au plus 52 semaines… se termine au plus tard à 70 semaines.</a:t>
            </a:r>
            <a:endParaRPr lang="fr-CA" b="0" dirty="0" smtClean="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31</a:t>
            </a:fld>
            <a:endParaRPr lang="fr-CA" dirty="0"/>
          </a:p>
        </p:txBody>
      </p:sp>
    </p:spTree>
    <p:extLst>
      <p:ext uri="{BB962C8B-B14F-4D97-AF65-F5344CB8AC3E}">
        <p14:creationId xmlns:p14="http://schemas.microsoft.com/office/powerpoint/2010/main" val="4628764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28	MESURES DISCIPLINAIRES ET ADMINISTRATIVES </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PRINCIPE ET DÉFINITION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28.1	Selon la gravité et la fréquence des offenses commises et tenant compte des circonstances, l’une ou l’autre des mesures suivantes peut être prise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réprimande écrite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suspension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congédiement.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décision d’imposer un congédiement ou une suspension est communiquée à la professionnelle ou au professionnel de recherche concerné(e) dans les 60 jours de l’incident y donnant lieu ou dans les 60 jours à compter du jour où l’Employeur a pris connaissance de l’incident.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28.2	La mesure administrative vise une situation qui n’entre pas dans une des mesures énoncées au paragraphe 28.1.</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AVIS DE MESURE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28.3	Avant l’imposition d’une mesure disciplinaire ou administrative, la représentante ou le représentant de l’Employeur rencontre la professionnelle ou le professionnel de recherche pour lui faire part des faits et pour obtenir sa version.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28.4	Dans ce cas, la représentante ou le représentant de l’Employeur convoque la professionnelle ou le professionnel de recherche par écrit au moins 48 heures avant la rencontre. L’heure et l’endroit de la rencontre, ainsi que la nature de la mesure reprochée sont précisés dans la convocation. La professionnelle ou le professionnel de recherche peut se faire accompagner par une représentante ou un représentant du Syndicat. Cette possibilité est mentionnée dans la lettre de convocation.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tous les cas, l’Employeur transmet à la professionnelle ou au professionnel de recherche concerné(e) un avis écrit précisant les motifs de la mesure disciplinaire ou administrative à l’origine de la mesure. Une copie de cet avis est transmise au Syndicat.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RECOURS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28.5	Toute professionnelle ou tout professionnel de recherche qui fait  l’objet d’une mesure prévue au présent article peut soumettre un grief. Le fardeau de la preuve incombe à l’Employeur.</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r>
            <a:br>
              <a:rPr lang="fr-CA" sz="1200" kern="1200" dirty="0" smtClean="0">
                <a:solidFill>
                  <a:schemeClr val="tx1"/>
                </a:solidFill>
                <a:effectLst/>
                <a:latin typeface="+mn-lt"/>
                <a:ea typeface="+mn-ea"/>
                <a:cs typeface="+mn-cs"/>
              </a:rPr>
            </a:br>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DOSSIER PERSONNEL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28.7	Sur demande à l’Employeur, une professionnelle ou un professionnel de recherche peut consulter son dossier qu’il soit papier ou électronique et, si elle ou s’il le désire, en présence d’une représentante ou d’un représentant du Syndicat. La professionnelle ou le professionnel de recherche obtient alors, sur demande, une copie de tout document versé dans son dossier, en payant les frais de photocopie.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Ce dossier comprend, lorsque le document existe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 curriculum vitae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 formulaire de demande d’emploi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 formulaire et l’attestation d’embauche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les attestations de modification de l’embauche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les autorisations de déduction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les copies des diplômes et attestations d’études dûment visées ou d’expérience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copie des mesures disciplinaires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 formulaire de disponibilité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copie des formulaires ou autres documents de l’entretien annuel d’appréciation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copie des rapports d’accident de travail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copie des rapports de santé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les demandes de congé avec ou sans solde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lettre de démission.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28.8	L’Employeur prend les moyens nécessaires pour assurer le caractère confidentiel du dossier.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28.9	Cette disposition n’a pas pour effet de restreindre les responsabilités et les droits de l’Employeur qui lui sont impartis dans la </a:t>
            </a:r>
            <a:r>
              <a:rPr lang="fr-CA" sz="1200" i="1" kern="1200" dirty="0" smtClean="0">
                <a:solidFill>
                  <a:schemeClr val="tx1"/>
                </a:solidFill>
                <a:effectLst/>
                <a:latin typeface="+mn-lt"/>
                <a:ea typeface="+mn-ea"/>
                <a:cs typeface="+mn-cs"/>
              </a:rPr>
              <a:t>Loi sur la protection des renseignements personnels</a:t>
            </a:r>
            <a:r>
              <a:rPr lang="fr-CA"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28.10	Toute mesure disciplinaire versée au dossier de la professionnelle ou du professionnel de recherche ne peut être invoquée contre elle ou lui et est retirée de son dossier si, au cours des 18 mois effectivement travaillés suivant la mesure, elle ou il n’a commis aucune récidive ou infraction semblable.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28.11	Tout avis disciplinaire au sujet duquel une professionnelle ou un professionnel de recherche a eu gain de cause par voie de négociation, d’arbitrage ou autrement est retiré de son dossier.</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28.12	Aucun document ne peut être versé au dossier personnel de la professionnelle ou du professionnel de recherche sans que celle-ci ou celui-ci n’en reçoive une copie.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est remplacé par fait</a:t>
            </a:r>
            <a:endParaRPr lang="en-US" sz="1200"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32</a:t>
            </a:fld>
            <a:endParaRPr lang="fr-CA" dirty="0"/>
          </a:p>
        </p:txBody>
      </p:sp>
    </p:spTree>
    <p:extLst>
      <p:ext uri="{BB962C8B-B14F-4D97-AF65-F5344CB8AC3E}">
        <p14:creationId xmlns:p14="http://schemas.microsoft.com/office/powerpoint/2010/main" val="32412613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30	COMITÉ DE RELATIONS DE TRAVAIL (CRT) </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30.1	Les parties conviennent d’établir à la date de la signature de la convention un Comité paritaire désigné sous le nom de Comité de relations de travail.</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Ce comité, désigné par les parties, est composé de 2 personnes représentant l’Employeur et de 2 personnes représentant le Syndicat.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30.2 	Chaque partie peut s’adjoindre toute personne qu’elle juge à propos. Elle doit toutefois en informer l’autre partie avant la rencontre.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 comité adopte toutes procédures qu’il juge appropriées pour assurer son bon déroulement.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30.3	Le comité étudie et discute de toute question relative  aux conditions de travail, notamment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des problèmes relatifs à l’interprétation, à l’application et à la renégociation d’articles de la convention collective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des moyens d’accroître la satisfaction et la valorisation du travail des professionnelles ou des professionnels de recherche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de tout sujet convenu entre les parties.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30.4 	Lors de la première rencontre du comité, au plus tard dans les 30 jours ouvrables suivants la signature de la convention collective, le comité établira son calendrier de rencontres annuelles. Par la suite, le comité établira à chaque première rencontre annuelle du comité, son calendrier de rencontres annuelles.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30.5 	Le comité se réunit également suivant les besoins, normalement dans les 5 jours ouvrables de la demande de l’une ou l’autre des parties, sur tout sujet identifié.  Toute question relative, comme tout sujet convenu ci-dessous</a:t>
            </a:r>
            <a:endParaRPr lang="en-US" sz="1200" kern="1200" dirty="0" smtClean="0">
              <a:solidFill>
                <a:schemeClr val="tx1"/>
              </a:solidFill>
              <a:effectLst/>
              <a:latin typeface="+mn-lt"/>
              <a:ea typeface="+mn-ea"/>
              <a:cs typeface="+mn-cs"/>
            </a:endParaRPr>
          </a:p>
          <a:p>
            <a:endParaRPr lang="fr-CA" sz="1200" b="1" kern="1200" cap="all" dirty="0" smtClean="0">
              <a:solidFill>
                <a:schemeClr val="tx1"/>
              </a:solidFill>
              <a:effectLst/>
              <a:latin typeface="+mn-lt"/>
              <a:ea typeface="+mn-ea"/>
              <a:cs typeface="+mn-cs"/>
            </a:endParaRPr>
          </a:p>
          <a:p>
            <a:endParaRPr lang="fr-CA" sz="1200" b="1" kern="1200" cap="all" dirty="0" smtClean="0">
              <a:solidFill>
                <a:schemeClr val="tx1"/>
              </a:solidFill>
              <a:effectLst/>
              <a:latin typeface="+mn-lt"/>
              <a:ea typeface="+mn-ea"/>
              <a:cs typeface="+mn-cs"/>
            </a:endParaRPr>
          </a:p>
          <a:p>
            <a:r>
              <a:rPr lang="fr-CA" sz="1200" b="1" kern="1200" cap="all" dirty="0" smtClean="0">
                <a:solidFill>
                  <a:schemeClr val="tx1"/>
                </a:solidFill>
                <a:effectLst/>
                <a:latin typeface="+mn-lt"/>
                <a:ea typeface="+mn-ea"/>
                <a:cs typeface="+mn-cs"/>
              </a:rPr>
              <a:t>ARTICLE 29	PROCÉDURE DE GRIEF ET ARBITRAGE </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29.1 	DISCUSSION PRÉLIMINAIRE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Les parties conviennent que toute professionnelle ou tout professionnel de recherche qui se croit lésé(e)  d’une façon quelconque peut, avant de présenter un grief, discuter de son cas avec la chercheuse ou le chercheur concerné(e).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29.2 	PREMIÈRE ÉTAPE : DÉPÔT DU GRIEF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Toute professionnelle ou tout professionnel de recherche, seul(e) ou accompagné(e) d’un(e) représentant(e) du Syndicat, tout groupe de professionnelles ou professionnels de recherche ou le Syndicat, dans les 45 jours ouvrables de la connaissance du fait dont le grief découle, mais dans un délai n’excédant pas 6 mois de l’occurrence du fait qui donne lieu au grief, peut soumettre par écrit un grief au représentant de l’Employeur.</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Malgré le paragraphe précédent, tout grief relatif à une conduite de harcèlement psychologique ou sexuel doit être soumis selon le délai prévu par la </a:t>
            </a:r>
            <a:r>
              <a:rPr lang="fr-CA" sz="1200" i="1" kern="1200" dirty="0" smtClean="0">
                <a:solidFill>
                  <a:schemeClr val="tx1"/>
                </a:solidFill>
                <a:effectLst/>
                <a:latin typeface="+mn-lt"/>
                <a:ea typeface="+mn-ea"/>
                <a:cs typeface="+mn-cs"/>
              </a:rPr>
              <a:t>Loi des normes du travail</a:t>
            </a:r>
            <a:r>
              <a:rPr lang="fr-CA"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professionnelle ou le professionnel de recherche qui a quitté son emploi conserve le droit de déposer un grief relatif à toutes sommes dues par l’Employeur.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29.3 	DEUXIÈME ÉTAPE : RENCONTRE D’ÉCHANGE D’INFORMATION</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A la suite du dépôt d’un grief, l’Employeur et le Syndicat se rencontrent dans un délai de 30 jours ouvrables afin d’échanger l’information et tentent d’en arriver à un règlement.</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À défaut de règlement, l’Employeur rend sa réponse au grief par écrit dans les 5 jours ouvrables suivant la date de la rencontre d’échange d’information.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29.4 	TROISIÈME ÉTAPE : ARBITRAGE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les 30 jours de la tenue de la rencontre d’échange d’information, le Syndicat ou l’Employeur peut soumettre le grief à l’arbitrage en transmettant à l’autre partie un avis écrit à cet effet.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29.5 	POUVOIRS DE L’ARBITRE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En aucune circonstance, l’arbitre n’a le pouvoir de modifier ou d’ajouter au texte de la présente convention.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 arbitre peut apprécier les circonstances qui ont entouré la démission d’une professionnelle ou d’un professionnel de recherche et la valeur de ce consentement.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29.6 	FRAIS D’ARBITRAGE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a) La moitié des honoraires et des frais de l’arbitre de grief sont divisés à parts égales entre les parties.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b) L’autre moitié des honoraires et des frais de l’arbitre de grief sont assumés par la partie qui a soumis le grief si celui-ci est rejeté ou par la partie à qui le grief a été soumis si celui-ci est accueilli. Dans le cas où le grief est accueilli en partie, l’arbitre détermine la proportion des honoraires et des frais que doit assumer chacune des parties.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 Dans tous les cas, les honoraires et les frais de l’arbitre relatifs à une remise d’audition ou à un désistement d’un grief sont assumés par la partie qui demande une telle remise ou qui est à l’origine d’un tel désistement. Il en est de même si l’une des parties fait droit au grief.</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29.7 	LIBÉRATIONS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représentante ou le représentant syndical(e) et la plaignante ou le plaignant sont libéré(e)s avec solde par l’Employeur lors d’un arbitrage, mais les témoins du Syndicat sont libérés à la charge de ce dernier. Toutefois, les témoins ne s’absentent de leur travail que pour le temps jugé nécessaire par l’arbitre.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29.8 	DÉLAI DE RIGUEUR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 délai de soumission du grief est de rigueur et entraîne la prescription du grief en cas de non-respect à moins d’une entente écrite à l’effet contraire entre les parties.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Lésé(e)</a:t>
            </a:r>
            <a:endParaRPr lang="en-US" sz="1200" kern="1200" dirty="0" smtClean="0">
              <a:solidFill>
                <a:schemeClr val="tx1"/>
              </a:solidFill>
              <a:effectLst/>
              <a:latin typeface="+mn-lt"/>
              <a:ea typeface="+mn-ea"/>
              <a:cs typeface="+mn-cs"/>
            </a:endParaRPr>
          </a:p>
          <a:p>
            <a:endParaRPr lang="fr-CA" dirty="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33</a:t>
            </a:fld>
            <a:endParaRPr lang="fr-CA" dirty="0"/>
          </a:p>
        </p:txBody>
      </p:sp>
    </p:spTree>
    <p:extLst>
      <p:ext uri="{BB962C8B-B14F-4D97-AF65-F5344CB8AC3E}">
        <p14:creationId xmlns:p14="http://schemas.microsoft.com/office/powerpoint/2010/main" val="6388272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29	PROCÉDURE DE GRIEF ET ARBITRAGE </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29.1 	DISCUSSION PRÉLIMINAIRE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Les parties conviennent que toute professionnelle ou tout professionnel de recherche qui se croit lésé(e)  d’une façon quelconque peut, avant de présenter un grief, discuter de son cas avec la chercheuse ou le chercheur concerné(e).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29.2 	PREMIÈRE ÉTAPE : DÉPÔT DU GRIEF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Toute professionnelle ou tout professionnel de recherche, seul(e) ou accompagné(e) d’un(e) représentant(e) du Syndicat, tout groupe de professionnelles ou professionnels de recherche ou le Syndicat, dans les 45 jours ouvrables de la connaissance du fait dont le grief découle, mais dans un délai n’excédant pas 6 mois de l’occurrence du fait qui donne lieu au grief, peut soumettre par écrit un grief au représentant de l’Employeur.</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Malgré le paragraphe précédent, tout grief relatif à une conduite de harcèlement psychologique ou sexuel doit être soumis selon le délai prévu par la </a:t>
            </a:r>
            <a:r>
              <a:rPr lang="fr-CA" sz="1200" i="1" kern="1200" dirty="0" smtClean="0">
                <a:solidFill>
                  <a:schemeClr val="tx1"/>
                </a:solidFill>
                <a:effectLst/>
                <a:latin typeface="+mn-lt"/>
                <a:ea typeface="+mn-ea"/>
                <a:cs typeface="+mn-cs"/>
              </a:rPr>
              <a:t>Loi des normes du travail</a:t>
            </a:r>
            <a:r>
              <a:rPr lang="fr-CA" sz="1200" kern="120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professionnelle ou le professionnel de recherche qui a quitté son emploi conserve le droit de déposer un grief relatif à toutes sommes dues par l’Employeur.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29.3 	DEUXIÈME ÉTAPE : RENCONTRE D’ÉCHANGE D’INFORMATION</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A la suite du dépôt d’un grief, l’Employeur et le Syndicat se rencontrent dans un délai de 30 jours ouvrables afin d’échanger l’information et tentent d’en arriver à un règlement.</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À défaut de règlement, l’Employeur rend sa réponse au grief par écrit dans les 5 jours ouvrables suivant la date de la rencontre d’échange d’information.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29.4 	TROISIÈME ÉTAPE : ARBITRAGE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Dans les 30 jours de la tenue de la rencontre d’échange d’information, le Syndicat ou l’Employeur peut soumettre le grief à l’arbitrage en transmettant à l’autre partie un avis écrit à cet effet.</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29.5 	POUVOIRS DE L’ARBITRE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En aucune circonstance, l’arbitre n’a le pouvoir de modifier ou d’ajouter au texte de la présente convention.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 arbitre peut apprécier les circonstances qui ont entouré la démission d’une professionnelle ou d’un professionnel de recherche et la valeur de ce consentement.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29.6 	FRAIS D’ARBITRAGE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a) La moitié des honoraires et des frais de l’arbitre de grief sont divisés à parts égales entre les parties.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b) L’autre moitié des honoraires et des frais de l’arbitre de grief sont assumés par la partie qui a soumis le grief si celui-ci est rejeté ou par la partie à qui le grief a été soumis si celui-ci est accueilli. Dans le cas où le grief est accueilli en partie, l’arbitre détermine la proportion des honoraires et des frais que doit assumer chacune des parties.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 Dans tous les cas, les honoraires et les frais de l’arbitre relatifs à une remise d’audition ou à un désistement d’un grief sont assumés par la partie qui demande une telle remise ou qui est à l’origine d’un tel désistement. Il en est de même si l’une des parties fait droit au grief.</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29.7 	LIBÉRATIONS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représentante ou le représentant syndical(e) et la plaignante ou le plaignant sont libéré(e)s avec solde par l’Employeur lors d’un arbitrage, mais les témoins du Syndicat sont libérés à la charge de ce dernier. Toutefois, les témoins ne s’absentent de leur travail que pour le temps jugé nécessaire par l’arbitre.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29.8 	DÉLAI DE RIGUEUR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 délai de soumission du grief est de rigueur et entraîne la prescription du grief en cas de non-respect à moins d’une entente écrite à l’effet contraire entre les parties.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Lésé(e)</a:t>
            </a:r>
            <a:endParaRPr lang="en-US" sz="1200" kern="1200" dirty="0" smtClean="0">
              <a:solidFill>
                <a:schemeClr val="tx1"/>
              </a:solidFill>
              <a:effectLst/>
              <a:latin typeface="+mn-lt"/>
              <a:ea typeface="+mn-ea"/>
              <a:cs typeface="+mn-cs"/>
            </a:endParaRPr>
          </a:p>
          <a:p>
            <a:endParaRPr lang="fr-CA" dirty="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34</a:t>
            </a:fld>
            <a:endParaRPr lang="fr-CA" dirty="0"/>
          </a:p>
        </p:txBody>
      </p:sp>
    </p:spTree>
    <p:extLst>
      <p:ext uri="{BB962C8B-B14F-4D97-AF65-F5344CB8AC3E}">
        <p14:creationId xmlns:p14="http://schemas.microsoft.com/office/powerpoint/2010/main" val="17953023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defTabSz="931717">
              <a:defRPr/>
            </a:pPr>
            <a:endParaRPr lang="fr-CA" dirty="0">
              <a:solidFill>
                <a:schemeClr val="tx1"/>
              </a:solidFill>
            </a:endParaRPr>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35</a:t>
            </a:fld>
            <a:endParaRPr lang="fr-CA" dirty="0"/>
          </a:p>
        </p:txBody>
      </p:sp>
    </p:spTree>
    <p:extLst>
      <p:ext uri="{BB962C8B-B14F-4D97-AF65-F5344CB8AC3E}">
        <p14:creationId xmlns:p14="http://schemas.microsoft.com/office/powerpoint/2010/main" val="166964907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36</a:t>
            </a:fld>
            <a:endParaRPr lang="fr-CA"/>
          </a:p>
        </p:txBody>
      </p:sp>
    </p:spTree>
    <p:extLst>
      <p:ext uri="{BB962C8B-B14F-4D97-AF65-F5344CB8AC3E}">
        <p14:creationId xmlns:p14="http://schemas.microsoft.com/office/powerpoint/2010/main" val="2935155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b="1" dirty="0" smtClean="0"/>
              <a:t>REGISTRE DES ENTREPRISES</a:t>
            </a:r>
            <a:r>
              <a:rPr lang="fr-CA" b="1" baseline="0" dirty="0" smtClean="0"/>
              <a:t> DU QUÉBEC</a:t>
            </a:r>
          </a:p>
          <a:p>
            <a:endParaRPr lang="fr-CA" dirty="0" smtClean="0"/>
          </a:p>
          <a:p>
            <a:r>
              <a:rPr lang="fr-FR" sz="1200" b="0" i="0" u="none" strike="noStrike" kern="1200" baseline="0" dirty="0" smtClean="0">
                <a:solidFill>
                  <a:schemeClr val="tx1"/>
                </a:solidFill>
                <a:latin typeface="+mn-lt"/>
                <a:ea typeface="+mn-ea"/>
                <a:cs typeface="+mn-cs"/>
              </a:rPr>
              <a:t>Numéro d'entreprise du Québec (NEQ) 	1169665073</a:t>
            </a:r>
          </a:p>
          <a:p>
            <a:r>
              <a:rPr lang="fr-FR" sz="1200" b="0" i="0" u="none" strike="noStrike" kern="1200" baseline="0" dirty="0" smtClean="0">
                <a:solidFill>
                  <a:schemeClr val="tx1"/>
                </a:solidFill>
                <a:latin typeface="+mn-lt"/>
                <a:ea typeface="+mn-ea"/>
                <a:cs typeface="+mn-cs"/>
              </a:rPr>
              <a:t>Nom 			Société de gestion du personnel du CRCHU de </a:t>
            </a:r>
            <a:r>
              <a:rPr lang="en-US" sz="1200" b="0" i="0" u="none" strike="noStrike" kern="1200" baseline="0" dirty="0" smtClean="0">
                <a:solidFill>
                  <a:schemeClr val="tx1"/>
                </a:solidFill>
                <a:latin typeface="+mn-lt"/>
                <a:ea typeface="+mn-ea"/>
                <a:cs typeface="+mn-cs"/>
              </a:rPr>
              <a:t>Québec</a:t>
            </a:r>
            <a:endParaRPr lang="en-US"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5</a:t>
            </a:fld>
            <a:endParaRPr lang="fr-CA" dirty="0"/>
          </a:p>
        </p:txBody>
      </p:sp>
    </p:spTree>
    <p:extLst>
      <p:ext uri="{BB962C8B-B14F-4D97-AF65-F5344CB8AC3E}">
        <p14:creationId xmlns:p14="http://schemas.microsoft.com/office/powerpoint/2010/main" val="1492146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3	CHAMP D’APPLICATION DE LA CONVENTION COLLECTIVE </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3.1	La convention collective s’applique à toutes les professionnelles et à tous les professionnels de recherche visés par le certificat d’accréditation.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3.2	Les personnes suivantes peuvent effectuer, en totalité ou en partie, des tâches accomplies généralement par des professionnelles et professionnels de recherche:</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l’étudiante ou l’étudiant inscrit(e) à temps complet à la maîtrise pour la durée de ses études n’excédant pas 12 sessions, à moins d’une entente écrite à cette fin avec le Syndicat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l’étudiante ou l’étudiant inscrit(e) à temps complet au doctorat pour la durée de ses études n’excédant pas 21 sessions, à moins d’une entente écrite à cette fin avec le Syndicat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stagiaire postdoctorale ou le stagiaire postdoctoral inscrit(e) à la faculté des études supérieures, pour la durée d’un stage n’excédant pas 5 ans, à moins d’une entente écrite à cette fin avec le Syndicat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la chercheuse et le chercheur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l’étudiante ou l’étudiant inscrit(e) dans une université reconnue et dont le travail s’inscrit dans le cadre de son  propre programme d’études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l’étudiante ou l’étudiant travaillant pendant la session d’été, si elle ou il était inscrit(e) à temps complet dans une université reconnue à la session d’hiver précédente. Il est entendu que cette exclusion s’inscrit dans un contexte de poursuite des études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l’étudiante ou l’étudiant inscrit(e) dans un programme de premier cycle pour un maximum de 15 heures par semaine.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Les personnes prévues aux alinéas a), b), c) et g) ne pourront accomplir, dans le cadre de leur statut et au-delà de la durée qui leur est applicable, des tâches accomplies généralement par des professionnelles et professionnels de recherche, à moins d’être embauchées à titre de professionnelle ou professionnel de recherche conformément aux dispositions de la convention collective.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3.3	Les personnes non visées par le certificat d’accréditation peuvent également effectuer à l’occasion et dans le cadre de leur travail, des tâches de professionnelles et de professionnels de recherche.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leur remplacé par son</a:t>
            </a:r>
            <a:endParaRPr lang="en-US" sz="1200" kern="1200" dirty="0" smtClean="0">
              <a:solidFill>
                <a:schemeClr val="tx1"/>
              </a:solidFill>
              <a:effectLst/>
              <a:latin typeface="+mn-lt"/>
              <a:ea typeface="+mn-ea"/>
              <a:cs typeface="+mn-cs"/>
            </a:endParaRPr>
          </a:p>
          <a:p>
            <a:r>
              <a:rPr lang="fr-CA" sz="1300" dirty="0"/>
              <a:t/>
            </a:r>
            <a:br>
              <a:rPr lang="fr-CA" sz="1300" dirty="0"/>
            </a:br>
            <a:r>
              <a:rPr lang="fr-CA" sz="1300" dirty="0"/>
              <a:t> </a:t>
            </a:r>
            <a:endParaRPr lang="fr-CA" sz="1400" dirty="0"/>
          </a:p>
          <a:p>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6</a:t>
            </a:fld>
            <a:endParaRPr lang="fr-CA" dirty="0"/>
          </a:p>
        </p:txBody>
      </p:sp>
    </p:spTree>
    <p:extLst>
      <p:ext uri="{BB962C8B-B14F-4D97-AF65-F5344CB8AC3E}">
        <p14:creationId xmlns:p14="http://schemas.microsoft.com/office/powerpoint/2010/main" val="28610270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CA" sz="1200" b="1" kern="1200" cap="all" dirty="0" smtClean="0">
                <a:solidFill>
                  <a:schemeClr val="tx1"/>
                </a:solidFill>
                <a:effectLst/>
                <a:latin typeface="+mn-lt"/>
                <a:ea typeface="+mn-ea"/>
                <a:cs typeface="+mn-cs"/>
              </a:rPr>
              <a:t>ARTICLE 5	RÉGIME SYNDICAL </a:t>
            </a:r>
            <a:endParaRPr lang="en-US" sz="1200" b="1" kern="1200" cap="all"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5.1 	OBLIGATION D’ADHÉSION AU SYNDICAT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Toute professionnelle ou professionnel de recherche, membre en règle du Syndicat au moment de la signature de la présente convention, et tous ceux et toutes celles qui le deviendront par la suite doivent maintenir leur adhésion au Syndicat, pour la durée de la convention, comme condition du maintien de leur emploi.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5.2	ADHÉSION OBLIGATOIRE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Toute nouvelle professionnelle ou tout nouveau professionnel de recherche doit devenir membre du Syndicat à compter de son premier jour de travail comme condition du maintien de son emploi.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5.3	EXCEPTION À LA RÈGLE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n’est pas tenu de congédier une professionnelle ou un professionnel de recherche dont le Syndicat refuse l’adhésion ou qu’il expulse de ses rangs.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Cependant, celle-ci ou celui-ci reste soumis aux dispositions concernant la retenue syndicale.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5.4	DÉDUCTION DES COTISATIONS SYNDICALES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L’Employeur retient sur la paie de chaque professionnelle ou professionnel de recherche, la cotisation syndicale fixée par le Syndicat ou un montant égal à celle-ci et remet, mensuellement, les sommes ainsi perçues à l’agent percepteur identifié par le Syndicat ainsi qu’une liste détaillée (papier ou électronique) comprenant : le nom, prénom, numéro d’employé, numéro de contrat, le nombre d’heures, le traitement versé, le montant retenu en cotisation syndicale et la période.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L’Employeur inscrit le montant total des cotisations syndicales versées par une professionnelle ou un professionnel de recherche sur les feuillets T-4 et Relevé 1 de l’année d’imposition.</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5.5	CAS LITIGIEUX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Lorsque l’une ou l’autre des parties soulève un cas litigieux relativement à l’article 39 du Code du travail, à savoir si une personne est comprise dans l’unité de négociation, l’Employeur retient le montant des cotisations syndicales ou son équivalent jusqu’à la décision finale pour la remettre ensuite, en conformité avec cette décision.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r>
            <a:br>
              <a:rPr lang="fr-CA" sz="1200" kern="1200" dirty="0" smtClean="0">
                <a:solidFill>
                  <a:schemeClr val="tx1"/>
                </a:solidFill>
                <a:effectLst/>
                <a:latin typeface="+mn-lt"/>
                <a:ea typeface="+mn-ea"/>
                <a:cs typeface="+mn-cs"/>
              </a:rPr>
            </a:br>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5.6	LOCAL SYNDICAL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 Syndicat bénéficie d’un local selon les politiques en vigueur du CRCHU de Québec-Université Laval.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5.7	UTILISATION DES LOCAUX</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Sauf en cas de grève ou de lock-out et sous réserve de la disponibilité des locaux, le Syndicat peut tenir des réunions avec les professionnelles et les professionnels de recherche dans les locaux du CRCHU de Québec-Université Laval, en dehors des heures de travail. L’utilisation des locaux est sans frais ou aux conditions fixées par le CRCHU de Québec-Université Laval.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5.8	LOCAL DE REPOS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met à la disposition des professionnelles et professionnels de recherche des espaces de repos.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5.9	TABLEAU D’AFFICHAGE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met à la disposition du Syndicat, un tableau servant exclusivement à des fins d’affichage syndical. Les propos affichés ne doivent pas être dirigés contre l’Employeur ou ses représentants.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5.10	REPRÉSENTANTS SYNDICAUX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Liste des représentantes et représentants syndicaux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 Syndicat fournit à l’Employeur la liste des dirigeantes et des dirigeants syndicaux (ales), le nom des déléguées et délégués ainsi que des représentantes et représentants syndicaux(ales), le cas échéant, et avise de toute modification subséquente.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fait de même pour ses représentantes et représentants officiel(le)s face au Syndicat.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Délégué(e)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déléguée ou le délégué peut rencontrer, au besoin, l’Employeur, après avoir pris rendez-vous.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déléguée ou le délégué peut, durant les heures de travail, rencontrer les professionnelles et professionnels de recherche sur les lieux du travail. Dans ces cas, les rencontres sont alors d’une durée maximale d’une heure et ne doivent pas entraîner des heures supplémentaires.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L’approbation de ces rencontres est donnée par l’Employeur. L’Employeur peut refuser que la professionnelle ou le professionnel de recherche assiste à cette rencontre si son absence empêche de façon sérieuse le bon déroulement de son travail. Il doit alors identifier un autre moment approprié.</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Représentant(e)s de la FPPU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représentante ou le représentant de la FPPU peut, durant les heures de travail, rencontrer les professionnelles et professionnels de recherche sur les lieux du travail. Dans ces cas, les rencontres sont alors d’une durée maximale d’une heure et ne doivent pas entraîner d’heures  supplémentaires.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L’approbation de ces rencontres est donnée par l’Employeur. L’Employeur peut refuser que la professionnelle ou le professionnel de recherche assiste à cette rencontre si son absence empêche de façon sérieuse le bon déroulement de son travail. Il doit alors identifier un autre moment approprié.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d’heures, pas des heures</a:t>
            </a:r>
            <a:endParaRPr lang="en-US" sz="1200" kern="1200" dirty="0" smtClean="0">
              <a:solidFill>
                <a:schemeClr val="tx1"/>
              </a:solidFill>
              <a:effectLst/>
              <a:latin typeface="+mn-lt"/>
              <a:ea typeface="+mn-ea"/>
              <a:cs typeface="+mn-cs"/>
            </a:endParaRPr>
          </a:p>
          <a:p>
            <a:pPr algn="l"/>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7</a:t>
            </a:fld>
            <a:endParaRPr lang="fr-CA" dirty="0"/>
          </a:p>
        </p:txBody>
      </p:sp>
    </p:spTree>
    <p:extLst>
      <p:ext uri="{BB962C8B-B14F-4D97-AF65-F5344CB8AC3E}">
        <p14:creationId xmlns:p14="http://schemas.microsoft.com/office/powerpoint/2010/main" val="20348876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r>
              <a:rPr lang="fr-CA" sz="1200" kern="1200" dirty="0" smtClean="0">
                <a:solidFill>
                  <a:schemeClr val="tx1"/>
                </a:solidFill>
                <a:effectLst/>
                <a:latin typeface="+mn-lt"/>
                <a:ea typeface="+mn-ea"/>
                <a:cs typeface="+mn-cs"/>
              </a:rPr>
              <a:t>2.3	CHERCHEUSE OU CHERCHEUR</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Une personne rattachée au CRCHU de Québec-Université Laval (site CHUL) et qui est soit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un(e) professeur(e) de carrière (adjoint(e), agrégé(e), titulaire, invité(e) ou retraité(e)), rattaché(e)  à une faculté universitaire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un(e) professeur(e) sous octroi qui a obtenu une subvention ou une bourse nominative à titre individuel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un(e) professeur(e) sous octroi qui n’a pas obtenu une subvention ou une bourse nominative, mais qui est en demande pour une subvention ou une bourse nominative, et ce, pour une durée n’excédant pas 36 mois ;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un(e) professeur(e) de clinique reconnu(e) par la Faculté de médecine de l’Université Laval et le CRCHU de Québec-Université Laval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un(e) professeur(e) associé(e) qui répond aux critères décrits à la lettre d’entente #  4 ;</a:t>
            </a:r>
            <a:endParaRPr lang="en-US" sz="1200" kern="1200" dirty="0" smtClean="0">
              <a:solidFill>
                <a:schemeClr val="tx1"/>
              </a:solidFill>
              <a:effectLst/>
              <a:latin typeface="+mn-lt"/>
              <a:ea typeface="+mn-ea"/>
              <a:cs typeface="+mn-cs"/>
            </a:endParaRPr>
          </a:p>
          <a:p>
            <a:pPr lvl="0"/>
            <a:r>
              <a:rPr lang="fr-CA" sz="1200" kern="1200" dirty="0" smtClean="0">
                <a:solidFill>
                  <a:schemeClr val="tx1"/>
                </a:solidFill>
                <a:effectLst/>
                <a:latin typeface="+mn-lt"/>
                <a:ea typeface="+mn-ea"/>
                <a:cs typeface="+mn-cs"/>
              </a:rPr>
              <a:t>Une chercheuse ou un chercheur de centre.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2.4	CHERCHEUSE OU CHERCHEUR RESPONSABLE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Chercheuse, chercheur ou groupe de chercheuses ou chercheurs qui embauche et qui assure le financement de la professionnelle ou du professionnel de recherche.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Cette chercheuse  ou chercheur ou groupe de chercheuses ou chercheurs demeure chercheur responsable malgré le fait que la professionnelle ou le professionnel de recherche est payé(e) grâce à une source de financement autre que celle de la chercheuse ou du chercheur ou groupe de chercheuses ou chercheurs pour une période temporaire n’excédant pas 6 mois, à moins d’entente avec le Syndicat.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CHERCHEUSE OU CHERCHEUR DÉSIGNÉ(E)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Chercheuse ou chercheur que la chercheuse ou le chercheur responsable désigne pour superviser, en tout ou en partie, le travail de la professionnelle ou du professionnel de recherche. Le nom de la chercheuse ou du chercheur désigné(e) doit être inscrit au document d’attestation d’embauche prévu au paragraphe 7.7.</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fr-CA" sz="1300" dirty="0"/>
          </a:p>
          <a:p>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8</a:t>
            </a:fld>
            <a:endParaRPr lang="fr-CA" dirty="0"/>
          </a:p>
        </p:txBody>
      </p:sp>
    </p:spTree>
    <p:extLst>
      <p:ext uri="{BB962C8B-B14F-4D97-AF65-F5344CB8AC3E}">
        <p14:creationId xmlns:p14="http://schemas.microsoft.com/office/powerpoint/2010/main" val="1844379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sz="1200" kern="1200" dirty="0" smtClean="0">
                <a:solidFill>
                  <a:schemeClr val="tx1"/>
                </a:solidFill>
                <a:effectLst/>
                <a:latin typeface="+mn-lt"/>
                <a:ea typeface="+mn-ea"/>
                <a:cs typeface="+mn-cs"/>
              </a:rPr>
              <a:t>15.3	INDEXATION DES ÉCHELLES</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restructuration des catégories d’emploi et des échelles salariales pour cette convention collective au 3 janvier 2022 fait en sorte que:</a:t>
            </a:r>
            <a:endParaRPr lang="en-US" sz="1200" kern="1200" dirty="0" smtClean="0">
              <a:solidFill>
                <a:schemeClr val="tx1"/>
              </a:solidFill>
              <a:effectLst/>
              <a:latin typeface="+mn-lt"/>
              <a:ea typeface="+mn-ea"/>
              <a:cs typeface="+mn-cs"/>
            </a:endParaRPr>
          </a:p>
          <a:p>
            <a:pPr lvl="0"/>
            <a:r>
              <a:rPr lang="fr-CA" sz="1200" b="1" kern="1200" dirty="0" smtClean="0">
                <a:solidFill>
                  <a:schemeClr val="tx1"/>
                </a:solidFill>
                <a:effectLst/>
                <a:latin typeface="+mn-lt"/>
                <a:ea typeface="+mn-ea"/>
                <a:cs typeface="+mn-cs"/>
              </a:rPr>
              <a:t>l’écart</a:t>
            </a:r>
            <a:r>
              <a:rPr lang="fr-CA" sz="1200" kern="1200" dirty="0" smtClean="0">
                <a:solidFill>
                  <a:schemeClr val="tx1"/>
                </a:solidFill>
                <a:effectLst/>
                <a:latin typeface="+mn-lt"/>
                <a:ea typeface="+mn-ea"/>
                <a:cs typeface="+mn-cs"/>
              </a:rPr>
              <a:t> </a:t>
            </a:r>
            <a:r>
              <a:rPr lang="fr-CA" sz="1200" b="1" kern="1200" dirty="0" smtClean="0">
                <a:solidFill>
                  <a:schemeClr val="tx1"/>
                </a:solidFill>
                <a:effectLst/>
                <a:latin typeface="+mn-lt"/>
                <a:ea typeface="+mn-ea"/>
                <a:cs typeface="+mn-cs"/>
              </a:rPr>
              <a:t>inter échelon est uniforme à 2,95</a:t>
            </a:r>
            <a:r>
              <a:rPr lang="fr-CA" sz="1200" kern="1200" dirty="0" smtClean="0">
                <a:solidFill>
                  <a:schemeClr val="tx1"/>
                </a:solidFill>
                <a:effectLst/>
                <a:latin typeface="+mn-lt"/>
                <a:ea typeface="+mn-ea"/>
                <a:cs typeface="+mn-cs"/>
              </a:rPr>
              <a:t> % ;</a:t>
            </a:r>
            <a:endParaRPr lang="en-US" sz="1200" kern="1200" dirty="0" smtClean="0">
              <a:solidFill>
                <a:schemeClr val="tx1"/>
              </a:solidFill>
              <a:effectLst/>
              <a:latin typeface="+mn-lt"/>
              <a:ea typeface="+mn-ea"/>
              <a:cs typeface="+mn-cs"/>
            </a:endParaRPr>
          </a:p>
          <a:p>
            <a:pPr lvl="0"/>
            <a:r>
              <a:rPr lang="fr-CA" sz="1200" b="1" kern="1200" dirty="0" smtClean="0">
                <a:solidFill>
                  <a:schemeClr val="tx1"/>
                </a:solidFill>
                <a:effectLst/>
                <a:latin typeface="+mn-lt"/>
                <a:ea typeface="+mn-ea"/>
                <a:cs typeface="+mn-cs"/>
              </a:rPr>
              <a:t>l’écart</a:t>
            </a:r>
            <a:r>
              <a:rPr lang="fr-CA" sz="1200" kern="1200" dirty="0" smtClean="0">
                <a:solidFill>
                  <a:schemeClr val="tx1"/>
                </a:solidFill>
                <a:effectLst/>
                <a:latin typeface="+mn-lt"/>
                <a:ea typeface="+mn-ea"/>
                <a:cs typeface="+mn-cs"/>
              </a:rPr>
              <a:t> </a:t>
            </a:r>
            <a:r>
              <a:rPr lang="fr-CA" sz="1200" b="1" kern="1200" dirty="0" smtClean="0">
                <a:solidFill>
                  <a:schemeClr val="tx1"/>
                </a:solidFill>
                <a:effectLst/>
                <a:latin typeface="+mn-lt"/>
                <a:ea typeface="+mn-ea"/>
                <a:cs typeface="+mn-cs"/>
              </a:rPr>
              <a:t>inter catégorie est de 4 %.</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Au 3 janvier 2022, le salaire de l’échelon 1 de la catégorie 1 est augmenté de 4 %. </a:t>
            </a:r>
            <a:r>
              <a:rPr lang="fr-CA" sz="1200" kern="1200" dirty="0" smtClean="0">
                <a:solidFill>
                  <a:schemeClr val="tx1"/>
                </a:solidFill>
                <a:effectLst/>
                <a:latin typeface="+mn-lt"/>
                <a:ea typeface="+mn-ea"/>
                <a:cs typeface="+mn-cs"/>
              </a:rPr>
              <a:t>Les autres échelons et échelles des autres catégories sont ajustés selon les pourcentages établis ci-dessus, comme indiqué à l’Annexe B.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L’annexe B présente les échelles salariales de chaque catégorie d’emploi et les augmentations prévues. Les échelles salariales de toutes les catégories d’emploi sont augmentées de </a:t>
            </a:r>
          </a:p>
          <a:p>
            <a:r>
              <a:rPr lang="fr-CA" sz="1200" b="1" kern="1200" dirty="0" smtClean="0">
                <a:solidFill>
                  <a:schemeClr val="tx1"/>
                </a:solidFill>
                <a:effectLst/>
                <a:latin typeface="+mn-lt"/>
                <a:ea typeface="+mn-ea"/>
                <a:cs typeface="+mn-cs"/>
              </a:rPr>
              <a:t>1,5 % le 1</a:t>
            </a:r>
            <a:r>
              <a:rPr lang="fr-CA" sz="1200" b="1" kern="1200" baseline="30000" dirty="0" smtClean="0">
                <a:solidFill>
                  <a:schemeClr val="tx1"/>
                </a:solidFill>
                <a:effectLst/>
                <a:latin typeface="+mn-lt"/>
                <a:ea typeface="+mn-ea"/>
                <a:cs typeface="+mn-cs"/>
              </a:rPr>
              <a:t>er</a:t>
            </a:r>
            <a:r>
              <a:rPr lang="fr-CA" sz="1200" b="1" kern="1200" dirty="0" smtClean="0">
                <a:solidFill>
                  <a:schemeClr val="tx1"/>
                </a:solidFill>
                <a:effectLst/>
                <a:latin typeface="+mn-lt"/>
                <a:ea typeface="+mn-ea"/>
                <a:cs typeface="+mn-cs"/>
              </a:rPr>
              <a:t> avril 2022,</a:t>
            </a:r>
          </a:p>
          <a:p>
            <a:r>
              <a:rPr lang="fr-CA" sz="1200" b="1" kern="1200" dirty="0" smtClean="0">
                <a:solidFill>
                  <a:schemeClr val="tx1"/>
                </a:solidFill>
                <a:effectLst/>
                <a:latin typeface="+mn-lt"/>
                <a:ea typeface="+mn-ea"/>
                <a:cs typeface="+mn-cs"/>
              </a:rPr>
              <a:t> 1,5 % le 1</a:t>
            </a:r>
            <a:r>
              <a:rPr lang="fr-CA" sz="1200" b="1" kern="1200" baseline="30000" dirty="0" smtClean="0">
                <a:solidFill>
                  <a:schemeClr val="tx1"/>
                </a:solidFill>
                <a:effectLst/>
                <a:latin typeface="+mn-lt"/>
                <a:ea typeface="+mn-ea"/>
                <a:cs typeface="+mn-cs"/>
              </a:rPr>
              <a:t>er</a:t>
            </a:r>
            <a:r>
              <a:rPr lang="fr-CA" sz="1200" b="1" kern="1200" dirty="0" smtClean="0">
                <a:solidFill>
                  <a:schemeClr val="tx1"/>
                </a:solidFill>
                <a:effectLst/>
                <a:latin typeface="+mn-lt"/>
                <a:ea typeface="+mn-ea"/>
                <a:cs typeface="+mn-cs"/>
              </a:rPr>
              <a:t> avril 2023, </a:t>
            </a:r>
          </a:p>
          <a:p>
            <a:r>
              <a:rPr lang="fr-CA" sz="1200" b="1" kern="1200" dirty="0" smtClean="0">
                <a:solidFill>
                  <a:schemeClr val="tx1"/>
                </a:solidFill>
                <a:effectLst/>
                <a:latin typeface="+mn-lt"/>
                <a:ea typeface="+mn-ea"/>
                <a:cs typeface="+mn-cs"/>
              </a:rPr>
              <a:t>1,5 % le 1</a:t>
            </a:r>
            <a:r>
              <a:rPr lang="fr-CA" sz="1200" b="1" kern="1200" baseline="30000" dirty="0" smtClean="0">
                <a:solidFill>
                  <a:schemeClr val="tx1"/>
                </a:solidFill>
                <a:effectLst/>
                <a:latin typeface="+mn-lt"/>
                <a:ea typeface="+mn-ea"/>
                <a:cs typeface="+mn-cs"/>
              </a:rPr>
              <a:t>er</a:t>
            </a:r>
            <a:r>
              <a:rPr lang="fr-CA" sz="1200" b="1" kern="1200" dirty="0" smtClean="0">
                <a:solidFill>
                  <a:schemeClr val="tx1"/>
                </a:solidFill>
                <a:effectLst/>
                <a:latin typeface="+mn-lt"/>
                <a:ea typeface="+mn-ea"/>
                <a:cs typeface="+mn-cs"/>
              </a:rPr>
              <a:t> avril 2024 et </a:t>
            </a:r>
          </a:p>
          <a:p>
            <a:r>
              <a:rPr lang="fr-CA" sz="1200" b="1" kern="1200" dirty="0" smtClean="0">
                <a:solidFill>
                  <a:schemeClr val="tx1"/>
                </a:solidFill>
                <a:effectLst/>
                <a:latin typeface="+mn-lt"/>
                <a:ea typeface="+mn-ea"/>
                <a:cs typeface="+mn-cs"/>
              </a:rPr>
              <a:t>1,5 % le 1</a:t>
            </a:r>
            <a:r>
              <a:rPr lang="fr-CA" sz="1200" b="1" kern="1200" baseline="30000" dirty="0" smtClean="0">
                <a:solidFill>
                  <a:schemeClr val="tx1"/>
                </a:solidFill>
                <a:effectLst/>
                <a:latin typeface="+mn-lt"/>
                <a:ea typeface="+mn-ea"/>
                <a:cs typeface="+mn-cs"/>
              </a:rPr>
              <a:t>er</a:t>
            </a:r>
            <a:r>
              <a:rPr lang="fr-CA" sz="1200" b="1" kern="1200" dirty="0" smtClean="0">
                <a:solidFill>
                  <a:schemeClr val="tx1"/>
                </a:solidFill>
                <a:effectLst/>
                <a:latin typeface="+mn-lt"/>
                <a:ea typeface="+mn-ea"/>
                <a:cs typeface="+mn-cs"/>
              </a:rPr>
              <a:t> juillet 2025.</a:t>
            </a:r>
            <a:endParaRPr lang="en-US" sz="1200" b="1" kern="1200" dirty="0" smtClean="0">
              <a:solidFill>
                <a:schemeClr val="tx1"/>
              </a:solidFill>
              <a:effectLst/>
              <a:latin typeface="+mn-lt"/>
              <a:ea typeface="+mn-ea"/>
              <a:cs typeface="+mn-cs"/>
            </a:endParaRPr>
          </a:p>
          <a:p>
            <a:endParaRPr lang="en-US"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9</a:t>
            </a:fld>
            <a:endParaRPr lang="fr-CA" dirty="0"/>
          </a:p>
        </p:txBody>
      </p:sp>
    </p:spTree>
    <p:extLst>
      <p:ext uri="{BB962C8B-B14F-4D97-AF65-F5344CB8AC3E}">
        <p14:creationId xmlns:p14="http://schemas.microsoft.com/office/powerpoint/2010/main" val="4210007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311400" y="527050"/>
            <a:ext cx="4673600" cy="2628900"/>
          </a:xfrm>
        </p:spPr>
      </p:sp>
      <p:sp>
        <p:nvSpPr>
          <p:cNvPr id="3" name="Espace réservé des commentaires 2"/>
          <p:cNvSpPr>
            <a:spLocks noGrp="1"/>
          </p:cNvSpPr>
          <p:nvPr>
            <p:ph type="body" idx="1"/>
          </p:nvPr>
        </p:nvSpPr>
        <p:spPr/>
        <p:txBody>
          <a:bodyPr/>
          <a:lstStyle/>
          <a:p>
            <a:pPr lvl="1"/>
            <a:r>
              <a:rPr lang="fr-CA" sz="1300" b="1" dirty="0"/>
              <a:t>Articles 4.6 à 4.10</a:t>
            </a:r>
          </a:p>
          <a:p>
            <a:r>
              <a:rPr lang="fr-CA" sz="1200" kern="1200" dirty="0" smtClean="0">
                <a:solidFill>
                  <a:schemeClr val="tx1"/>
                </a:solidFill>
                <a:effectLst/>
                <a:latin typeface="+mn-lt"/>
                <a:ea typeface="+mn-ea"/>
                <a:cs typeface="+mn-cs"/>
              </a:rPr>
              <a:t>4.6	</a:t>
            </a:r>
            <a:r>
              <a:rPr lang="fr-CA" sz="1200" b="1" kern="1200" dirty="0" smtClean="0">
                <a:solidFill>
                  <a:schemeClr val="tx1"/>
                </a:solidFill>
                <a:effectLst/>
                <a:latin typeface="+mn-lt"/>
                <a:ea typeface="+mn-ea"/>
                <a:cs typeface="+mn-cs"/>
              </a:rPr>
              <a:t>DISCRIMINATION</a:t>
            </a:r>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Les parties conviennent que la professionnelle ou le professionnel de recherche a droit à la reconnaissance et à l’exercice, en pleine égalité, des droits et libertés de la personne, sans distinction, exclusion ou préférence par l’Employeur, le Syndicat ou leurs représentant(e)s, en raison d’un motif prévu à la Charte des droits et libertés de la personne, soit sa race, sa couleur, son sexe, son identité ou son expression de genre, son état de grossesse, son orientation sexuelle, son état civil, sa religion, ses convictions politiques, sa langue, son origine ethnique ou nationale, sa condition sociale, son âge sauf dans la mesure prévue par la loi, son handicap ou pour l’exercice d’un droit que lui reconnaît la présente convention collective.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r>
            <a:br>
              <a:rPr lang="fr-CA" sz="1200" kern="1200" dirty="0" smtClean="0">
                <a:solidFill>
                  <a:schemeClr val="tx1"/>
                </a:solidFill>
                <a:effectLst/>
                <a:latin typeface="+mn-lt"/>
                <a:ea typeface="+mn-ea"/>
                <a:cs typeface="+mn-cs"/>
              </a:rPr>
            </a:br>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4.7	</a:t>
            </a:r>
            <a:r>
              <a:rPr lang="fr-CA" sz="1200" b="1" kern="1200" dirty="0" smtClean="0">
                <a:solidFill>
                  <a:schemeClr val="tx1"/>
                </a:solidFill>
                <a:effectLst/>
                <a:latin typeface="+mn-lt"/>
                <a:ea typeface="+mn-ea"/>
                <a:cs typeface="+mn-cs"/>
              </a:rPr>
              <a:t>HARCÈLEMENT</a:t>
            </a:r>
            <a:r>
              <a:rPr lang="fr-CA" sz="1200" kern="1200" dirty="0" smtClean="0">
                <a:solidFill>
                  <a:schemeClr val="tx1"/>
                </a:solidFill>
                <a:effectLst/>
                <a:latin typeface="+mn-lt"/>
                <a:ea typeface="+mn-ea"/>
                <a:cs typeface="+mn-cs"/>
              </a:rPr>
              <a:t> </a:t>
            </a:r>
            <a:r>
              <a:rPr lang="fr-CA" sz="1200" b="1" kern="1200" dirty="0" smtClean="0">
                <a:solidFill>
                  <a:schemeClr val="tx1"/>
                </a:solidFill>
                <a:effectLst/>
                <a:latin typeface="+mn-lt"/>
                <a:ea typeface="+mn-ea"/>
                <a:cs typeface="+mn-cs"/>
              </a:rPr>
              <a:t>EN MILIEU DE TRAVAIL</a:t>
            </a:r>
            <a:endParaRPr lang="en-US" sz="1200" b="1" kern="1200" dirty="0" smtClean="0">
              <a:solidFill>
                <a:schemeClr val="tx1"/>
              </a:solidFill>
              <a:effectLst/>
              <a:latin typeface="+mn-lt"/>
              <a:ea typeface="+mn-ea"/>
              <a:cs typeface="+mn-cs"/>
            </a:endParaRPr>
          </a:p>
          <a:p>
            <a:r>
              <a:rPr lang="fr-CA" sz="1200" b="1" kern="1200" dirty="0" smtClean="0">
                <a:solidFill>
                  <a:schemeClr val="tx1"/>
                </a:solidFill>
                <a:effectLst/>
                <a:latin typeface="+mn-lt"/>
                <a:ea typeface="+mn-ea"/>
                <a:cs typeface="+mn-cs"/>
              </a:rPr>
              <a:t>Harcèlement psychologique et sexuel</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 harcèlement psychologique se définit comme étant une conduite vexatoire se manifestant par des comportements, des paroles, des actes ou des gestes répétés, qui sont hostiles ou non désirés, laquelle porte atteinte à la dignité ou à l’intégrité psychologique ou physique de la personne et qui entraîne, pour celle-ci, un milieu d’apprentissage ou de travail néfaste.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Cette définition inclut le harcèlement sexuel qui constitue une forme de discrimination fondée sur le sexe et consiste en une pression indue exercée sur une personne, soit pour obtenir des faveurs sexuelles non désirées qui peuvent prendre la forme de sollicitations verbales ou gestuelles.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Une seule conduite grave peut aussi constituer du harcèlement psychologique, si elle porte atteinte à la dignité ou à l’intégrité psychologique ou physique de la personne et produit un effet nocif continu sur elle.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Toute professionnelle ou professionnel de recherche a droit à un milieu de travail exempt de harcèlement psychologique.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doit prendre les moyens raisonnables pour prévenir le harcèlement psychologique et, lorsqu’une telle conduite est portée à sa connaissance, pour la faire cesser. Toute plainte relative à une conduite de harcèlement psychologique doit être déposée dans les 2 ans de la dernière manifestation de cette conduite. À cette fin, la professionnelle ou le professionnel de recherche bénéficie du mécanisme interne de recours contre le harcèlement prévu à la politique en vigueur au CHU de Québec-Université Laval. </a:t>
            </a:r>
            <a:endParaRPr lang="en-US" sz="1200" kern="1200" dirty="0" smtClean="0">
              <a:solidFill>
                <a:schemeClr val="tx1"/>
              </a:solidFill>
              <a:effectLst/>
              <a:latin typeface="+mn-lt"/>
              <a:ea typeface="+mn-ea"/>
              <a:cs typeface="+mn-cs"/>
            </a:endParaRPr>
          </a:p>
          <a:p>
            <a:endParaRPr lang="fr-CA" b="1" dirty="0" smtClean="0"/>
          </a:p>
          <a:p>
            <a:r>
              <a:rPr lang="fr-CA" sz="1200" kern="1200" dirty="0" smtClean="0">
                <a:solidFill>
                  <a:schemeClr val="tx1"/>
                </a:solidFill>
                <a:effectLst/>
                <a:latin typeface="+mn-lt"/>
                <a:ea typeface="+mn-ea"/>
                <a:cs typeface="+mn-cs"/>
              </a:rPr>
              <a:t>4.8	</a:t>
            </a:r>
            <a:r>
              <a:rPr lang="fr-CA" sz="1200" b="1" kern="1200" dirty="0" smtClean="0">
                <a:solidFill>
                  <a:schemeClr val="tx1"/>
                </a:solidFill>
                <a:effectLst/>
                <a:latin typeface="+mn-lt"/>
                <a:ea typeface="+mn-ea"/>
                <a:cs typeface="+mn-cs"/>
              </a:rPr>
              <a:t>SANTÉ ET SÉCURITÉ AU TRAVAIL </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le Syndicat, les chercheuses et chercheurs et les professionnelles et professionnels de recherche se soumettent aux droits et obligations prévues à la </a:t>
            </a:r>
            <a:r>
              <a:rPr lang="fr-CA" sz="1200" i="1" kern="1200" dirty="0" smtClean="0">
                <a:solidFill>
                  <a:schemeClr val="tx1"/>
                </a:solidFill>
                <a:effectLst/>
                <a:latin typeface="+mn-lt"/>
                <a:ea typeface="+mn-ea"/>
                <a:cs typeface="+mn-cs"/>
              </a:rPr>
              <a:t>Loi sur la santé et la sécurité du travail</a:t>
            </a:r>
            <a:r>
              <a:rPr lang="fr-CA" sz="1200" kern="1200" dirty="0" smtClean="0">
                <a:solidFill>
                  <a:schemeClr val="tx1"/>
                </a:solidFill>
                <a:effectLst/>
                <a:latin typeface="+mn-lt"/>
                <a:ea typeface="+mn-ea"/>
                <a:cs typeface="+mn-cs"/>
              </a:rPr>
              <a:t> et à la </a:t>
            </a:r>
            <a:r>
              <a:rPr lang="fr-CA" sz="1200" i="1" kern="1200" dirty="0" smtClean="0">
                <a:solidFill>
                  <a:schemeClr val="tx1"/>
                </a:solidFill>
                <a:effectLst/>
                <a:latin typeface="+mn-lt"/>
                <a:ea typeface="+mn-ea"/>
                <a:cs typeface="+mn-cs"/>
              </a:rPr>
              <a:t>Loi sur les accidents du travail et sur les maladies professionnelles</a:t>
            </a:r>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doit notamment prendre les mesures nécessaires et appropriées pour protéger la santé et assurer la sécurité et l’intégrité physique et psychologique de la professionnelle ou du professionnel de recherche.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r>
            <a:br>
              <a:rPr lang="fr-CA" sz="1200" kern="1200" dirty="0" smtClean="0">
                <a:solidFill>
                  <a:schemeClr val="tx1"/>
                </a:solidFill>
                <a:effectLst/>
                <a:latin typeface="+mn-lt"/>
                <a:ea typeface="+mn-ea"/>
                <a:cs typeface="+mn-cs"/>
              </a:rPr>
            </a:br>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4.9	</a:t>
            </a:r>
            <a:r>
              <a:rPr lang="fr-CA" sz="1200" b="1" kern="1200" dirty="0" smtClean="0">
                <a:solidFill>
                  <a:schemeClr val="tx1"/>
                </a:solidFill>
                <a:effectLst/>
                <a:latin typeface="+mn-lt"/>
                <a:ea typeface="+mn-ea"/>
                <a:cs typeface="+mn-cs"/>
              </a:rPr>
              <a:t>RESPONSABILITÉ CIVILE </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L’Employeur s’engage à prendre fait et cause pour toute professionnelle ou tout professionnel de recherche dont la responsabilité civile est engagée par le fait de l’exercice normal de ses fonctions, dans le cadre des règlements, normes et procédures en vigueur et il convient de n’exercer contre elle ou lui aucune réclamation à cet égard, à moins de faute lourde de la part de la professionnelle ou du professionnel de recherche, dont la preuve incombe à l’Employeur.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4.10	</a:t>
            </a:r>
            <a:r>
              <a:rPr lang="fr-CA" sz="1200" b="1" kern="1200" dirty="0" smtClean="0">
                <a:solidFill>
                  <a:schemeClr val="tx1"/>
                </a:solidFill>
                <a:effectLst/>
                <a:latin typeface="+mn-lt"/>
                <a:ea typeface="+mn-ea"/>
                <a:cs typeface="+mn-cs"/>
              </a:rPr>
              <a:t>RESPONSABILITÉ PROFESSIONNELLE</a:t>
            </a:r>
            <a:endParaRPr lang="en-US" sz="1200" b="1"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professionnelle ou le professionnel de recherche se voit reconnaître l’autonomie professionnelle liée à ses tâches.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Sous réserve des ententes individuelles visant à protéger l’information à caractère confidentiel, la professionnelle ou le professionnel de recherche n’est pas tenu(e) de signer un document, qu’en toute conscience professionnelle, elle ou il ne peut endosser. Elle ou il n’est pas tenu(e) de modifier un document qu’elle ou qu’il a signé et croit exact sur le plan professionnel. Dans de tels cas, aucune mesure disciplinaire ne peut lui être imposée.</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fr-CA" sz="1200" kern="1200" dirty="0" smtClean="0">
                <a:solidFill>
                  <a:schemeClr val="tx1"/>
                </a:solidFill>
                <a:effectLst/>
                <a:latin typeface="+mn-lt"/>
                <a:ea typeface="+mn-ea"/>
                <a:cs typeface="+mn-cs"/>
              </a:rPr>
              <a:t>La professionnelle ou le professionnel de recherche n’est pas tenu(e) d’accomplir des actions qui contreviendraient aux règles édictées par l’ordre professionnel auquel elle ou il appartient.</a:t>
            </a:r>
            <a:endParaRPr lang="en-US" sz="1200" kern="1200" dirty="0" smtClean="0">
              <a:solidFill>
                <a:schemeClr val="tx1"/>
              </a:solidFill>
              <a:effectLst/>
              <a:latin typeface="+mn-lt"/>
              <a:ea typeface="+mn-ea"/>
              <a:cs typeface="+mn-cs"/>
            </a:endParaRPr>
          </a:p>
          <a:p>
            <a:endParaRPr lang="fr-CA" dirty="0"/>
          </a:p>
        </p:txBody>
      </p:sp>
      <p:sp>
        <p:nvSpPr>
          <p:cNvPr id="4" name="Espace réservé du numéro de diapositive 3"/>
          <p:cNvSpPr>
            <a:spLocks noGrp="1"/>
          </p:cNvSpPr>
          <p:nvPr>
            <p:ph type="sldNum" sz="quarter" idx="10"/>
          </p:nvPr>
        </p:nvSpPr>
        <p:spPr/>
        <p:txBody>
          <a:bodyPr/>
          <a:lstStyle/>
          <a:p>
            <a:fld id="{0529A7BF-9BD1-4CED-9B29-4A2BB6788F4B}" type="slidenum">
              <a:rPr lang="fr-CA" smtClean="0"/>
              <a:pPr/>
              <a:t>10</a:t>
            </a:fld>
            <a:endParaRPr lang="fr-CA" dirty="0"/>
          </a:p>
        </p:txBody>
      </p:sp>
    </p:spTree>
    <p:extLst>
      <p:ext uri="{BB962C8B-B14F-4D97-AF65-F5344CB8AC3E}">
        <p14:creationId xmlns:p14="http://schemas.microsoft.com/office/powerpoint/2010/main" val="10238456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Rectangle 13"/>
          <p:cNvSpPr/>
          <p:nvPr userDrawn="1"/>
        </p:nvSpPr>
        <p:spPr>
          <a:xfrm>
            <a:off x="1" y="-29509"/>
            <a:ext cx="12191999" cy="4827285"/>
          </a:xfrm>
          <a:prstGeom prst="rect">
            <a:avLst/>
          </a:prstGeom>
          <a:solidFill>
            <a:srgbClr val="04456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smtClean="0">
              <a:ln>
                <a:noFill/>
              </a:ln>
              <a:solidFill>
                <a:srgbClr val="FFFFFF"/>
              </a:solidFill>
              <a:effectLst/>
              <a:uLnTx/>
              <a:uFillTx/>
              <a:latin typeface="Times New Roman"/>
              <a:ea typeface="+mn-ea"/>
              <a:cs typeface="+mn-cs"/>
            </a:endParaRPr>
          </a:p>
        </p:txBody>
      </p:sp>
      <p:sp>
        <p:nvSpPr>
          <p:cNvPr id="2" name="Titre 1"/>
          <p:cNvSpPr>
            <a:spLocks noGrp="1"/>
          </p:cNvSpPr>
          <p:nvPr>
            <p:ph type="ctrTitle"/>
          </p:nvPr>
        </p:nvSpPr>
        <p:spPr>
          <a:xfrm>
            <a:off x="565216" y="1001754"/>
            <a:ext cx="10363200" cy="1470025"/>
          </a:xfrm>
        </p:spPr>
        <p:txBody>
          <a:bodyPr/>
          <a:lstStyle>
            <a:lvl1pPr algn="l">
              <a:defRPr>
                <a:solidFill>
                  <a:schemeClr val="bg1"/>
                </a:solidFill>
              </a:defRPr>
            </a:lvl1pPr>
          </a:lstStyle>
          <a:p>
            <a:r>
              <a:rPr lang="fr-FR" dirty="0" smtClean="0"/>
              <a:t>Modifiez le style du titre</a:t>
            </a:r>
            <a:endParaRPr lang="fr-CA" dirty="0"/>
          </a:p>
        </p:txBody>
      </p:sp>
      <p:sp>
        <p:nvSpPr>
          <p:cNvPr id="3" name="Sous-titre 2"/>
          <p:cNvSpPr>
            <a:spLocks noGrp="1"/>
          </p:cNvSpPr>
          <p:nvPr>
            <p:ph type="subTitle" idx="1"/>
          </p:nvPr>
        </p:nvSpPr>
        <p:spPr>
          <a:xfrm>
            <a:off x="565216" y="2824960"/>
            <a:ext cx="8172384" cy="1752600"/>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CA"/>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906245" y="2319634"/>
            <a:ext cx="3010568" cy="2257926"/>
          </a:xfrm>
          <a:prstGeom prst="rect">
            <a:avLst/>
          </a:prstGeom>
        </p:spPr>
      </p:pic>
      <p:pic>
        <p:nvPicPr>
          <p:cNvPr id="19" name="Imag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05419" y="5150958"/>
            <a:ext cx="4502549" cy="1350766"/>
          </a:xfrm>
          <a:prstGeom prst="rect">
            <a:avLst/>
          </a:prstGeom>
        </p:spPr>
      </p:pic>
      <p:pic>
        <p:nvPicPr>
          <p:cNvPr id="20" name="Picture 19"/>
          <p:cNvPicPr>
            <a:picLocks noChangeAspect="1"/>
          </p:cNvPicPr>
          <p:nvPr userDrawn="1"/>
        </p:nvPicPr>
        <p:blipFill rotWithShape="1">
          <a:blip r:embed="rId4" cstate="print">
            <a:extLst>
              <a:ext uri="{28A0092B-C50C-407E-A947-70E740481C1C}">
                <a14:useLocalDpi xmlns:a14="http://schemas.microsoft.com/office/drawing/2010/main" val="0"/>
              </a:ext>
            </a:extLst>
          </a:blip>
          <a:srcRect l="6123" t="11852" r="6123" b="9597"/>
          <a:stretch/>
        </p:blipFill>
        <p:spPr>
          <a:xfrm>
            <a:off x="6672064" y="4998086"/>
            <a:ext cx="4748661" cy="1656510"/>
          </a:xfrm>
          <a:prstGeom prst="rect">
            <a:avLst/>
          </a:prstGeom>
        </p:spPr>
      </p:pic>
      <p:sp>
        <p:nvSpPr>
          <p:cNvPr id="8" name="Slide Number Placeholder 13"/>
          <p:cNvSpPr>
            <a:spLocks noGrp="1"/>
          </p:cNvSpPr>
          <p:nvPr>
            <p:ph type="sldNum" sz="quarter" idx="12"/>
          </p:nvPr>
        </p:nvSpPr>
        <p:spPr>
          <a:xfrm>
            <a:off x="9264352" y="6453337"/>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47610683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r>
              <a:rPr lang="fr-FR" smtClean="0"/>
              <a:t>2 mars 2018</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24630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r>
              <a:rPr lang="fr-FR" smtClean="0"/>
              <a:t>2 mars 2018</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5293378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2"/>
          <p:cNvSpPr>
            <a:spLocks noGrp="1"/>
          </p:cNvSpPr>
          <p:nvPr>
            <p:ph type="body"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r>
              <a:rPr lang="fr-FR" smtClean="0"/>
              <a:t>2 mars 2018</a:t>
            </a:r>
            <a:endParaRPr lang="fr-CA" dirty="0"/>
          </a:p>
        </p:txBody>
      </p:sp>
      <p:sp>
        <p:nvSpPr>
          <p:cNvPr id="5" name="Espace réservé du pied de page 4"/>
          <p:cNvSpPr>
            <a:spLocks noGrp="1"/>
          </p:cNvSpPr>
          <p:nvPr>
            <p:ph type="ftr" sz="quarter" idx="11"/>
          </p:nvPr>
        </p:nvSpPr>
        <p:spPr/>
        <p:txBody>
          <a:bodyPr/>
          <a:lstStyle/>
          <a:p>
            <a:endParaRPr lang="fr-CA" dirty="0"/>
          </a:p>
        </p:txBody>
      </p:sp>
      <p:sp>
        <p:nvSpPr>
          <p:cNvPr id="6" name="Espace réservé du numéro de diapositive 5"/>
          <p:cNvSpPr>
            <a:spLocks noGrp="1"/>
          </p:cNvSpPr>
          <p:nvPr>
            <p:ph type="sldNum" sz="quarter" idx="12"/>
          </p:nvPr>
        </p:nvSpPr>
        <p:spPr>
          <a:xfrm>
            <a:off x="8112224" y="5157192"/>
            <a:ext cx="2844800" cy="365125"/>
          </a:xfrm>
          <a:prstGeom prst="rect">
            <a:avLst/>
          </a:prstGeom>
        </p:spPr>
        <p:txBody>
          <a:bodyPr/>
          <a:lstStyle/>
          <a:p>
            <a:fld id="{21F772A9-7938-495B-BB26-80125C1F6A0A}" type="slidenum">
              <a:rPr lang="fr-CA" smtClean="0"/>
              <a:pPr/>
              <a:t>‹N°›</a:t>
            </a:fld>
            <a:endParaRPr lang="fr-CA" dirty="0"/>
          </a:p>
        </p:txBody>
      </p:sp>
    </p:spTree>
    <p:extLst>
      <p:ext uri="{BB962C8B-B14F-4D97-AF65-F5344CB8AC3E}">
        <p14:creationId xmlns:p14="http://schemas.microsoft.com/office/powerpoint/2010/main" val="68571268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116632"/>
            <a:ext cx="10972800" cy="1143000"/>
          </a:xfrm>
        </p:spPr>
        <p:txBody>
          <a:bodyPr>
            <a:normAutofit/>
          </a:bodyPr>
          <a:lstStyle>
            <a:lvl1pPr algn="l">
              <a:defRPr sz="3600"/>
            </a:lvl1pPr>
          </a:lstStyle>
          <a:p>
            <a:r>
              <a:rPr lang="fr-FR" dirty="0" smtClean="0"/>
              <a:t>Modifiez le style du titre</a:t>
            </a:r>
            <a:endParaRPr lang="fr-CA" dirty="0"/>
          </a:p>
        </p:txBody>
      </p:sp>
      <p:sp>
        <p:nvSpPr>
          <p:cNvPr id="3" name="Espace réservé du contenu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e la date 3"/>
          <p:cNvSpPr>
            <a:spLocks noGrp="1"/>
          </p:cNvSpPr>
          <p:nvPr>
            <p:ph type="dt" sz="half" idx="10"/>
          </p:nvPr>
        </p:nvSpPr>
        <p:spPr/>
        <p:txBody>
          <a:bodyPr/>
          <a:lstStyle/>
          <a:p>
            <a:r>
              <a:rPr lang="fr-FR" smtClean="0"/>
              <a:t>2 mars 2018</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1386750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r>
              <a:rPr lang="fr-FR" smtClean="0"/>
              <a:t>2 mars 2018</a:t>
            </a:r>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46591580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Modifiez le style du titre</a:t>
            </a:r>
            <a:endParaRPr lang="fr-CA" dirty="0"/>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r>
              <a:rPr lang="fr-FR" smtClean="0"/>
              <a:t>2 mars 2018</a:t>
            </a:r>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8859781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dirty="0" smtClean="0"/>
              <a:t>Modifiez le style du titre</a:t>
            </a:r>
            <a:endParaRPr lang="fr-CA" dirty="0"/>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r>
              <a:rPr lang="fr-FR" smtClean="0"/>
              <a:t>2 mars 2018</a:t>
            </a:r>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40165469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6" name="Date Placeholder 5"/>
          <p:cNvSpPr>
            <a:spLocks noGrp="1"/>
          </p:cNvSpPr>
          <p:nvPr>
            <p:ph type="dt" sz="half" idx="10"/>
          </p:nvPr>
        </p:nvSpPr>
        <p:spPr/>
        <p:txBody>
          <a:bodyPr/>
          <a:lstStyle/>
          <a:p>
            <a:r>
              <a:rPr lang="fr-FR" smtClean="0"/>
              <a:t>2 mars 2018</a:t>
            </a:r>
            <a:endParaRPr lang="fr-BE" dirty="0"/>
          </a:p>
        </p:txBody>
      </p:sp>
      <p:sp>
        <p:nvSpPr>
          <p:cNvPr id="7" name="Footer Placeholder 6"/>
          <p:cNvSpPr>
            <a:spLocks noGrp="1"/>
          </p:cNvSpPr>
          <p:nvPr>
            <p:ph type="ftr" sz="quarter" idx="11"/>
          </p:nvPr>
        </p:nvSpPr>
        <p:spPr/>
        <p:txBody>
          <a:bodyPr/>
          <a:lstStyle/>
          <a:p>
            <a:endParaRPr lang="fr-BE" dirty="0"/>
          </a:p>
        </p:txBody>
      </p:sp>
      <p:sp>
        <p:nvSpPr>
          <p:cNvPr id="8" name="Slide Number Placeholder 7"/>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202920362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7328" y="6453337"/>
            <a:ext cx="2844800" cy="365125"/>
          </a:xfrm>
        </p:spPr>
        <p:txBody>
          <a:bodyPr/>
          <a:lstStyle/>
          <a:p>
            <a:r>
              <a:rPr lang="fr-FR" smtClean="0"/>
              <a:t>2 mars 2018</a:t>
            </a:r>
            <a:endParaRPr lang="fr-BE" dirty="0"/>
          </a:p>
        </p:txBody>
      </p:sp>
      <p:sp>
        <p:nvSpPr>
          <p:cNvPr id="3" name="Espace réservé du pied de page 2"/>
          <p:cNvSpPr>
            <a:spLocks noGrp="1"/>
          </p:cNvSpPr>
          <p:nvPr>
            <p:ph type="ftr" sz="quarter" idx="11"/>
          </p:nvPr>
        </p:nvSpPr>
        <p:spPr>
          <a:xfrm>
            <a:off x="4165600" y="6453337"/>
            <a:ext cx="3860800" cy="365125"/>
          </a:xfrm>
        </p:spPr>
        <p:txBody>
          <a:bodyPr/>
          <a:lstStyle/>
          <a:p>
            <a:endParaRPr lang="fr-BE" dirty="0"/>
          </a:p>
        </p:txBody>
      </p:sp>
      <p:sp>
        <p:nvSpPr>
          <p:cNvPr id="4" name="Espace réservé du numéro de diapositive 3"/>
          <p:cNvSpPr>
            <a:spLocks noGrp="1"/>
          </p:cNvSpPr>
          <p:nvPr>
            <p:ph type="sldNum" sz="quarter" idx="12"/>
          </p:nvPr>
        </p:nvSpPr>
        <p:spPr>
          <a:xfrm>
            <a:off x="9264352" y="6453337"/>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4975355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2 mars 2018</a:t>
            </a:r>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36077310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dirty="0"/>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r>
              <a:rPr lang="fr-FR" smtClean="0"/>
              <a:t>2 mars 2018</a:t>
            </a:r>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a:xfrm>
            <a:off x="8112224" y="5157192"/>
            <a:ext cx="2844800" cy="365125"/>
          </a:xfrm>
          <a:prstGeom prst="rect">
            <a:avLst/>
          </a:prstGeom>
        </p:spPr>
        <p:txBody>
          <a:bodyPr/>
          <a:lstStyle/>
          <a:p>
            <a:fld id="{CF4668DC-857F-487D-BFFA-8C0CA5037977}" type="slidenum">
              <a:rPr lang="fr-BE" smtClean="0"/>
              <a:pPr/>
              <a:t>‹N°›</a:t>
            </a:fld>
            <a:endParaRPr lang="fr-BE" dirty="0"/>
          </a:p>
        </p:txBody>
      </p:sp>
    </p:spTree>
    <p:extLst>
      <p:ext uri="{BB962C8B-B14F-4D97-AF65-F5344CB8AC3E}">
        <p14:creationId xmlns:p14="http://schemas.microsoft.com/office/powerpoint/2010/main" val="638004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 y="1"/>
            <a:ext cx="12191999" cy="1447147"/>
          </a:xfrm>
          <a:prstGeom prst="rect">
            <a:avLst/>
          </a:prstGeom>
          <a:solidFill>
            <a:srgbClr val="04456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smtClean="0">
              <a:ln>
                <a:noFill/>
              </a:ln>
              <a:solidFill>
                <a:srgbClr val="FFFFFF"/>
              </a:solidFill>
              <a:effectLst/>
              <a:uLnTx/>
              <a:uFillTx/>
              <a:latin typeface="Times New Roman"/>
              <a:ea typeface="+mn-ea"/>
              <a:cs typeface="+mn-cs"/>
            </a:endParaRPr>
          </a:p>
        </p:txBody>
      </p:sp>
      <p:sp>
        <p:nvSpPr>
          <p:cNvPr id="2" name="Espace réservé du titre 1"/>
          <p:cNvSpPr>
            <a:spLocks noGrp="1"/>
          </p:cNvSpPr>
          <p:nvPr>
            <p:ph type="title"/>
          </p:nvPr>
        </p:nvSpPr>
        <p:spPr>
          <a:xfrm>
            <a:off x="801622" y="125760"/>
            <a:ext cx="9710869" cy="1143000"/>
          </a:xfrm>
          <a:prstGeom prst="rect">
            <a:avLst/>
          </a:prstGeom>
        </p:spPr>
        <p:txBody>
          <a:bodyPr vert="horz" lIns="91440" tIns="45720" rIns="91440" bIns="45720" rtlCol="0" anchor="ctr">
            <a:normAutofit/>
          </a:bodyPr>
          <a:lstStyle/>
          <a:p>
            <a:r>
              <a:rPr lang="fr-FR" dirty="0" smtClean="0"/>
              <a:t>Modifiez le style du titre</a:t>
            </a:r>
            <a:endParaRPr lang="fr-CA" dirty="0"/>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CA" dirty="0"/>
          </a:p>
        </p:txBody>
      </p:sp>
      <p:sp>
        <p:nvSpPr>
          <p:cNvPr id="4" name="Espace réservé de la date 3"/>
          <p:cNvSpPr>
            <a:spLocks noGrp="1"/>
          </p:cNvSpPr>
          <p:nvPr>
            <p:ph type="dt" sz="half" idx="2"/>
          </p:nvPr>
        </p:nvSpPr>
        <p:spPr>
          <a:xfrm>
            <a:off x="47328" y="6453337"/>
            <a:ext cx="2844800" cy="365125"/>
          </a:xfrm>
          <a:prstGeom prst="rect">
            <a:avLst/>
          </a:prstGeom>
        </p:spPr>
        <p:txBody>
          <a:bodyPr vert="horz" lIns="91440" tIns="45720" rIns="91440" bIns="45720" rtlCol="0" anchor="ctr"/>
          <a:lstStyle>
            <a:lvl1pPr algn="l">
              <a:defRPr sz="1200">
                <a:solidFill>
                  <a:schemeClr val="tx1">
                    <a:tint val="75000"/>
                  </a:schemeClr>
                </a:solidFill>
                <a:latin typeface="Alte DIN 1451 Mittelschrift" panose="020B0603020202020204" pitchFamily="34" charset="0"/>
              </a:defRPr>
            </a:lvl1pPr>
          </a:lstStyle>
          <a:p>
            <a:r>
              <a:rPr lang="fr-FR" smtClean="0"/>
              <a:t>2 mars 2018</a:t>
            </a:r>
            <a:endParaRPr lang="fr-BE" dirty="0"/>
          </a:p>
        </p:txBody>
      </p:sp>
      <p:sp>
        <p:nvSpPr>
          <p:cNvPr id="5" name="Espace réservé du pied de page 4"/>
          <p:cNvSpPr>
            <a:spLocks noGrp="1"/>
          </p:cNvSpPr>
          <p:nvPr>
            <p:ph type="ftr" sz="quarter" idx="3"/>
          </p:nvPr>
        </p:nvSpPr>
        <p:spPr>
          <a:xfrm>
            <a:off x="4165600" y="6453337"/>
            <a:ext cx="3860800" cy="365125"/>
          </a:xfrm>
          <a:prstGeom prst="rect">
            <a:avLst/>
          </a:prstGeom>
        </p:spPr>
        <p:txBody>
          <a:bodyPr vert="horz" lIns="91440" tIns="45720" rIns="91440" bIns="45720" rtlCol="0" anchor="ctr"/>
          <a:lstStyle>
            <a:lvl1pPr algn="ctr">
              <a:defRPr sz="1200">
                <a:solidFill>
                  <a:schemeClr val="tx1">
                    <a:tint val="75000"/>
                  </a:schemeClr>
                </a:solidFill>
                <a:latin typeface="Alte DIN 1451 Mittelschrift" panose="020B0603020202020204" pitchFamily="34" charset="0"/>
              </a:defRPr>
            </a:lvl1pPr>
          </a:lstStyle>
          <a:p>
            <a:endParaRPr lang="fr-BE" dirty="0"/>
          </a:p>
        </p:txBody>
      </p:sp>
      <p:pic>
        <p:nvPicPr>
          <p:cNvPr id="9" name="Picture 4"/>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828451" y="185298"/>
            <a:ext cx="1076552" cy="1076552"/>
          </a:xfrm>
          <a:prstGeom prst="rect">
            <a:avLst/>
          </a:prstGeom>
        </p:spPr>
      </p:pic>
      <p:sp>
        <p:nvSpPr>
          <p:cNvPr id="10" name="Slide Number Placeholder 13"/>
          <p:cNvSpPr txBox="1">
            <a:spLocks/>
          </p:cNvSpPr>
          <p:nvPr userDrawn="1"/>
        </p:nvSpPr>
        <p:spPr>
          <a:xfrm>
            <a:off x="9264352" y="6453337"/>
            <a:ext cx="2844800" cy="365125"/>
          </a:xfrm>
          <a:prstGeom prst="rect">
            <a:avLst/>
          </a:prstGeom>
        </p:spPr>
        <p:txBody>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CF4668DC-857F-487D-BFFA-8C0CA5037977}" type="slidenum">
              <a:rPr lang="fr-BE" smtClean="0"/>
              <a:pPr algn="r"/>
              <a:t>‹N°›</a:t>
            </a:fld>
            <a:endParaRPr lang="fr-BE" dirty="0"/>
          </a:p>
        </p:txBody>
      </p:sp>
    </p:spTree>
    <p:extLst>
      <p:ext uri="{BB962C8B-B14F-4D97-AF65-F5344CB8AC3E}">
        <p14:creationId xmlns:p14="http://schemas.microsoft.com/office/powerpoint/2010/main" val="3100744403"/>
      </p:ext>
    </p:extLst>
  </p:cSld>
  <p:clrMap bg1="lt1" tx1="dk1" bg2="lt2" tx2="dk2" accent1="accent1" accent2="accent2" accent3="accent3" accent4="accent4" accent5="accent5" accent6="accent6" hlink="hlink" folHlink="folHlink"/>
  <p:sldLayoutIdLst>
    <p:sldLayoutId id="2147484169" r:id="rId1"/>
    <p:sldLayoutId id="2147484170" r:id="rId2"/>
    <p:sldLayoutId id="2147484171" r:id="rId3"/>
    <p:sldLayoutId id="2147484172" r:id="rId4"/>
    <p:sldLayoutId id="2147484173" r:id="rId5"/>
    <p:sldLayoutId id="2147484174" r:id="rId6"/>
    <p:sldLayoutId id="2147484175" r:id="rId7"/>
    <p:sldLayoutId id="2147484176" r:id="rId8"/>
    <p:sldLayoutId id="2147484177" r:id="rId9"/>
    <p:sldLayoutId id="2147484178" r:id="rId10"/>
    <p:sldLayoutId id="2147484179" r:id="rId11"/>
    <p:sldLayoutId id="2147484180" r:id="rId12"/>
  </p:sldLayoutIdLst>
  <p:timing>
    <p:tnLst>
      <p:par>
        <p:cTn id="1" dur="indefinite" restart="never" nodeType="tmRoot"/>
      </p:par>
    </p:tnLst>
  </p:timing>
  <p:hf hdr="0" ftr="0" dt="0"/>
  <p:txStyles>
    <p:titleStyle>
      <a:lvl1pPr algn="l" defTabSz="914400" rtl="0" eaLnBrk="1" latinLnBrk="0" hangingPunct="1">
        <a:spcBef>
          <a:spcPct val="0"/>
        </a:spcBef>
        <a:buNone/>
        <a:defRPr sz="3600" kern="1200">
          <a:solidFill>
            <a:schemeClr val="bg1"/>
          </a:solidFill>
          <a:latin typeface="Alte DIN 1451 Mittelschrift" panose="020B0603020202020204"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Alte DIN 1451 Mittelschrift" panose="020B0603020202020204"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Alte DIN 1451 Mittelschrift" panose="020B0603020202020204"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Alte DIN 1451 Mittelschrift" panose="020B0603020202020204"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lte DIN 1451 Mittelschrift" panose="020B0603020202020204"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lte DIN 1451 Mittelschrift" panose="020B0603020202020204"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3.jpeg"/><Relationship Id="rId5" Type="http://schemas.openxmlformats.org/officeDocument/2006/relationships/image" Target="../media/image1.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5.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8.xml"/><Relationship Id="rId1" Type="http://schemas.openxmlformats.org/officeDocument/2006/relationships/slideLayout" Target="../slideLayouts/slideLayout6.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2.xml"/><Relationship Id="rId1" Type="http://schemas.openxmlformats.org/officeDocument/2006/relationships/slideLayout" Target="../slideLayouts/slideLayout6.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4.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notesSlide" Target="../notesSlides/notesSlide23.xml"/><Relationship Id="rId7" Type="http://schemas.openxmlformats.org/officeDocument/2006/relationships/diagramColors" Target="../diagrams/colors20.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notesSlide" Target="../notesSlides/notesSlide25.xml"/><Relationship Id="rId7" Type="http://schemas.openxmlformats.org/officeDocument/2006/relationships/diagramColors" Target="../diagrams/colors21.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7.xml"/><Relationship Id="rId1" Type="http://schemas.openxmlformats.org/officeDocument/2006/relationships/slideLayout" Target="../slideLayouts/slideLayout6.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9.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notesSlide" Target="../notesSlides/notesSlide28.xml"/><Relationship Id="rId7" Type="http://schemas.openxmlformats.org/officeDocument/2006/relationships/diagramColors" Target="../diagrams/colors23.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diagramData" Target="../diagrams/data24.xml"/><Relationship Id="rId7" Type="http://schemas.microsoft.com/office/2007/relationships/diagramDrawing" Target="../diagrams/drawing24.xml"/><Relationship Id="rId2" Type="http://schemas.openxmlformats.org/officeDocument/2006/relationships/notesSlide" Target="../notesSlides/notesSlide31.xml"/><Relationship Id="rId1" Type="http://schemas.openxmlformats.org/officeDocument/2006/relationships/slideLayout" Target="../slideLayouts/slideLayout6.xml"/><Relationship Id="rId6" Type="http://schemas.openxmlformats.org/officeDocument/2006/relationships/diagramColors" Target="../diagrams/colors24.xml"/><Relationship Id="rId5" Type="http://schemas.openxmlformats.org/officeDocument/2006/relationships/diagramQuickStyle" Target="../diagrams/quickStyle24.xml"/><Relationship Id="rId4" Type="http://schemas.openxmlformats.org/officeDocument/2006/relationships/diagramLayout" Target="../diagrams/layout24.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5.xml"/><Relationship Id="rId7" Type="http://schemas.microsoft.com/office/2007/relationships/diagramDrawing" Target="../diagrams/drawing25.xml"/><Relationship Id="rId2" Type="http://schemas.openxmlformats.org/officeDocument/2006/relationships/notesSlide" Target="../notesSlides/notesSlide32.xml"/><Relationship Id="rId1" Type="http://schemas.openxmlformats.org/officeDocument/2006/relationships/slideLayout" Target="../slideLayouts/slideLayout6.xml"/><Relationship Id="rId6" Type="http://schemas.openxmlformats.org/officeDocument/2006/relationships/diagramColors" Target="../diagrams/colors25.xml"/><Relationship Id="rId5" Type="http://schemas.openxmlformats.org/officeDocument/2006/relationships/diagramQuickStyle" Target="../diagrams/quickStyle25.xml"/><Relationship Id="rId4" Type="http://schemas.openxmlformats.org/officeDocument/2006/relationships/diagramLayout" Target="../diagrams/layout25.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6.xml"/><Relationship Id="rId7" Type="http://schemas.microsoft.com/office/2007/relationships/diagramDrawing" Target="../diagrams/drawing26.xml"/><Relationship Id="rId2" Type="http://schemas.openxmlformats.org/officeDocument/2006/relationships/notesSlide" Target="../notesSlides/notesSlide33.xml"/><Relationship Id="rId1" Type="http://schemas.openxmlformats.org/officeDocument/2006/relationships/slideLayout" Target="../slideLayouts/slideLayout6.xml"/><Relationship Id="rId6" Type="http://schemas.openxmlformats.org/officeDocument/2006/relationships/diagramColors" Target="../diagrams/colors26.xml"/><Relationship Id="rId5" Type="http://schemas.openxmlformats.org/officeDocument/2006/relationships/diagramQuickStyle" Target="../diagrams/quickStyle26.xml"/><Relationship Id="rId4" Type="http://schemas.openxmlformats.org/officeDocument/2006/relationships/diagramLayout" Target="../diagrams/layout26.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27.xml"/><Relationship Id="rId7" Type="http://schemas.microsoft.com/office/2007/relationships/diagramDrawing" Target="../diagrams/drawing27.xml"/><Relationship Id="rId2" Type="http://schemas.openxmlformats.org/officeDocument/2006/relationships/notesSlide" Target="../notesSlides/notesSlide34.xml"/><Relationship Id="rId1" Type="http://schemas.openxmlformats.org/officeDocument/2006/relationships/slideLayout" Target="../slideLayouts/slideLayout6.xml"/><Relationship Id="rId6" Type="http://schemas.openxmlformats.org/officeDocument/2006/relationships/diagramColors" Target="../diagrams/colors27.xml"/><Relationship Id="rId5" Type="http://schemas.openxmlformats.org/officeDocument/2006/relationships/diagramQuickStyle" Target="../diagrams/quickStyle27.xml"/><Relationship Id="rId4" Type="http://schemas.openxmlformats.org/officeDocument/2006/relationships/diagramLayout" Target="../diagrams/layout27.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12.xml"/><Relationship Id="rId1" Type="http://schemas.openxmlformats.org/officeDocument/2006/relationships/tags" Target="../tags/tag7.xml"/><Relationship Id="rId6" Type="http://schemas.openxmlformats.org/officeDocument/2006/relationships/image" Target="../media/image4.png"/><Relationship Id="rId5" Type="http://schemas.openxmlformats.org/officeDocument/2006/relationships/image" Target="../media/image8.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6.png"/><Relationship Id="rId7" Type="http://schemas.openxmlformats.org/officeDocument/2006/relationships/diagramColors" Target="../diagrams/colors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29116"/>
            <a:ext cx="12192000" cy="4827285"/>
          </a:xfrm>
          <a:prstGeom prst="rect">
            <a:avLst/>
          </a:prstGeom>
          <a:solidFill>
            <a:srgbClr val="04456F"/>
          </a:solidFill>
          <a:ln w="6350" cap="flat" cmpd="sng" algn="ctr">
            <a:noFill/>
            <a:prstDash val="solid"/>
            <a:miter lim="800000"/>
          </a:ln>
          <a:effectLst/>
        </p:spPr>
        <p:txBody>
          <a:bodyPr rtlCol="0" anchor="ctr"/>
          <a:lstStyle/>
          <a:p>
            <a:pPr algn="ctr">
              <a:defRPr/>
            </a:pPr>
            <a:endParaRPr lang="fr-FR" kern="0" dirty="0">
              <a:solidFill>
                <a:srgbClr val="FFFFFF"/>
              </a:solidFill>
              <a:latin typeface="Times New Roman"/>
            </a:endParaRPr>
          </a:p>
        </p:txBody>
      </p:sp>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55469" y="1028075"/>
            <a:ext cx="2257926" cy="2257926"/>
          </a:xfrm>
          <a:prstGeom prst="rect">
            <a:avLst/>
          </a:prstGeom>
        </p:spPr>
      </p:pic>
      <p:sp>
        <p:nvSpPr>
          <p:cNvPr id="7" name="Titre 1"/>
          <p:cNvSpPr txBox="1">
            <a:spLocks/>
          </p:cNvSpPr>
          <p:nvPr>
            <p:custDataLst>
              <p:tags r:id="rId1"/>
            </p:custDataLst>
          </p:nvPr>
        </p:nvSpPr>
        <p:spPr>
          <a:xfrm>
            <a:off x="767408" y="946422"/>
            <a:ext cx="7690372" cy="2062892"/>
          </a:xfrm>
          <a:prstGeom prst="rect">
            <a:avLst/>
          </a:prstGeom>
        </p:spPr>
        <p:txBody>
          <a:bodyPr vert="horz" lIns="91440" tIns="45720" rIns="91440" bIns="45720" rtlCol="0" anchor="b">
            <a:noAutofit/>
          </a:bodyPr>
          <a:lstStyle>
            <a:lvl1pPr algn="ctr" defTabSz="685800" rtl="0" eaLnBrk="1" latinLnBrk="0" hangingPunct="1">
              <a:lnSpc>
                <a:spcPct val="90000"/>
              </a:lnSpc>
              <a:spcBef>
                <a:spcPct val="0"/>
              </a:spcBef>
              <a:buNone/>
              <a:defRPr sz="45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lnSpc>
                <a:spcPts val="5500"/>
              </a:lnSpc>
              <a:spcBef>
                <a:spcPts val="50"/>
              </a:spcBef>
              <a:defRPr/>
            </a:pPr>
            <a:endParaRPr lang="fr-CA" sz="4000" b="1" dirty="0" smtClean="0">
              <a:solidFill>
                <a:srgbClr val="FFFFFF"/>
              </a:solidFill>
              <a:latin typeface="Alte DIN 1451 Mittelschrift" panose="020B0603020202020204" pitchFamily="34" charset="0"/>
              <a:ea typeface="Roboto Condensed" charset="0"/>
              <a:cs typeface="Roboto Condensed" charset="0"/>
            </a:endParaRPr>
          </a:p>
          <a:p>
            <a:pPr algn="l">
              <a:lnSpc>
                <a:spcPts val="5500"/>
              </a:lnSpc>
              <a:spcBef>
                <a:spcPts val="50"/>
              </a:spcBef>
              <a:defRPr/>
            </a:pPr>
            <a:r>
              <a:rPr lang="fr-CA" sz="4000" b="1" dirty="0" smtClean="0">
                <a:solidFill>
                  <a:srgbClr val="FFFFFF"/>
                </a:solidFill>
                <a:latin typeface="Alte DIN 1451 Mittelschrift" panose="020B0603020202020204" pitchFamily="34" charset="0"/>
                <a:ea typeface="Roboto Condensed" charset="0"/>
                <a:cs typeface="Roboto Condensed" charset="0"/>
              </a:rPr>
              <a:t>FORMATION</a:t>
            </a:r>
            <a:endParaRPr lang="fr-CA" sz="4000" b="1" dirty="0">
              <a:solidFill>
                <a:srgbClr val="FFFFFF"/>
              </a:solidFill>
              <a:latin typeface="Alte DIN 1451 Mittelschrift" panose="020B0603020202020204" pitchFamily="34" charset="0"/>
              <a:ea typeface="Roboto Condensed" charset="0"/>
              <a:cs typeface="Roboto Condensed" charset="0"/>
            </a:endParaRPr>
          </a:p>
          <a:p>
            <a:pPr algn="l">
              <a:lnSpc>
                <a:spcPts val="5500"/>
              </a:lnSpc>
              <a:spcBef>
                <a:spcPts val="50"/>
              </a:spcBef>
              <a:defRPr/>
            </a:pPr>
            <a:r>
              <a:rPr lang="fr-CA" sz="4000" b="1" dirty="0" smtClean="0">
                <a:solidFill>
                  <a:srgbClr val="FFFFFF"/>
                </a:solidFill>
                <a:latin typeface="Alte DIN 1451 Mittelschrift" panose="020B0603020202020204" pitchFamily="34" charset="0"/>
                <a:ea typeface="Roboto Condensed" charset="0"/>
                <a:cs typeface="Roboto Condensed" charset="0"/>
              </a:rPr>
              <a:t>Connaître </a:t>
            </a:r>
            <a:r>
              <a:rPr lang="fr-CA" sz="4000" b="1" dirty="0">
                <a:solidFill>
                  <a:srgbClr val="FFFFFF"/>
                </a:solidFill>
                <a:latin typeface="Alte DIN 1451 Mittelschrift" panose="020B0603020202020204" pitchFamily="34" charset="0"/>
                <a:ea typeface="Roboto Condensed" charset="0"/>
                <a:cs typeface="Roboto Condensed" charset="0"/>
              </a:rPr>
              <a:t>ma convention collective </a:t>
            </a:r>
            <a:r>
              <a:rPr lang="fr-CA" sz="4000" b="1" dirty="0" smtClean="0">
                <a:solidFill>
                  <a:srgbClr val="FFFFFF"/>
                </a:solidFill>
                <a:latin typeface="Alte DIN 1451 Mittelschrift" panose="020B0603020202020204" pitchFamily="34" charset="0"/>
                <a:ea typeface="Roboto Condensed" charset="0"/>
                <a:cs typeface="Roboto Condensed" charset="0"/>
              </a:rPr>
              <a:t>2020-2025</a:t>
            </a:r>
            <a:endParaRPr lang="fr-CA" sz="4000" b="1" dirty="0">
              <a:solidFill>
                <a:srgbClr val="FFFFFF"/>
              </a:solidFill>
              <a:latin typeface="Alte DIN 1451 Mittelschrift" panose="020B0603020202020204" pitchFamily="34" charset="0"/>
              <a:ea typeface="Roboto Condensed" charset="0"/>
              <a:cs typeface="Roboto Condensed" charset="0"/>
            </a:endParaRPr>
          </a:p>
        </p:txBody>
      </p:sp>
      <p:sp>
        <p:nvSpPr>
          <p:cNvPr id="8" name="Sous-titre 2"/>
          <p:cNvSpPr txBox="1">
            <a:spLocks/>
          </p:cNvSpPr>
          <p:nvPr>
            <p:custDataLst>
              <p:tags r:id="rId2"/>
            </p:custDataLst>
          </p:nvPr>
        </p:nvSpPr>
        <p:spPr>
          <a:xfrm>
            <a:off x="767408" y="3528706"/>
            <a:ext cx="4943724" cy="698851"/>
          </a:xfrm>
          <a:prstGeom prst="rect">
            <a:avLst/>
          </a:prstGeom>
        </p:spPr>
        <p:txBody>
          <a:bodyPr vert="horz" lIns="91440" tIns="45720" rIns="91440" bIns="45720" rtlCol="0">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pPr algn="l">
              <a:spcBef>
                <a:spcPts val="0"/>
              </a:spcBef>
            </a:pPr>
            <a:r>
              <a:rPr lang="en-CA" sz="2400" dirty="0" err="1" smtClean="0">
                <a:solidFill>
                  <a:schemeClr val="bg1"/>
                </a:solidFill>
                <a:latin typeface="Alte DIN 1451 Mittelschrift" panose="020B0603020202020204" pitchFamily="34" charset="0"/>
                <a:ea typeface="Roboto Condensed Light" charset="0"/>
                <a:cs typeface="Roboto Condensed Light" charset="0"/>
              </a:rPr>
              <a:t>Vendredi</a:t>
            </a:r>
            <a:r>
              <a:rPr lang="en-CA" sz="2400" dirty="0" smtClean="0">
                <a:solidFill>
                  <a:schemeClr val="bg1"/>
                </a:solidFill>
                <a:latin typeface="Alte DIN 1451 Mittelschrift" panose="020B0603020202020204" pitchFamily="34" charset="0"/>
                <a:ea typeface="Roboto Condensed Light" charset="0"/>
                <a:cs typeface="Roboto Condensed Light" charset="0"/>
              </a:rPr>
              <a:t> 10 </a:t>
            </a:r>
            <a:r>
              <a:rPr lang="en-CA" sz="2400" dirty="0" err="1" smtClean="0">
                <a:solidFill>
                  <a:schemeClr val="bg1"/>
                </a:solidFill>
                <a:latin typeface="Alte DIN 1451 Mittelschrift" panose="020B0603020202020204" pitchFamily="34" charset="0"/>
                <a:ea typeface="Roboto Condensed Light" charset="0"/>
                <a:cs typeface="Roboto Condensed Light" charset="0"/>
              </a:rPr>
              <a:t>juin</a:t>
            </a:r>
            <a:r>
              <a:rPr lang="en-CA" sz="2400" dirty="0" smtClean="0">
                <a:solidFill>
                  <a:schemeClr val="bg1"/>
                </a:solidFill>
                <a:latin typeface="Alte DIN 1451 Mittelschrift" panose="020B0603020202020204" pitchFamily="34" charset="0"/>
                <a:ea typeface="Roboto Condensed Light" charset="0"/>
                <a:cs typeface="Roboto Condensed Light" charset="0"/>
              </a:rPr>
              <a:t> 2022</a:t>
            </a:r>
            <a:endParaRPr lang="fr-CA" sz="2400" dirty="0">
              <a:solidFill>
                <a:schemeClr val="bg1"/>
              </a:solidFill>
              <a:latin typeface="Alte DIN 1451 Mittelschrift" panose="020B0603020202020204" pitchFamily="34" charset="0"/>
              <a:ea typeface="Roboto Condensed Light" charset="0"/>
              <a:cs typeface="Roboto Condensed Light" charset="0"/>
            </a:endParaRPr>
          </a:p>
        </p:txBody>
      </p:sp>
      <p:pic>
        <p:nvPicPr>
          <p:cNvPr id="11" name="Picture 10"/>
          <p:cNvPicPr>
            <a:picLocks noChangeAspect="1"/>
          </p:cNvPicPr>
          <p:nvPr/>
        </p:nvPicPr>
        <p:blipFill rotWithShape="1">
          <a:blip r:embed="rId6" cstate="print">
            <a:extLst>
              <a:ext uri="{28A0092B-C50C-407E-A947-70E740481C1C}">
                <a14:useLocalDpi xmlns:a14="http://schemas.microsoft.com/office/drawing/2010/main" val="0"/>
              </a:ext>
            </a:extLst>
          </a:blip>
          <a:srcRect l="6123" t="11852" r="6123" b="9597"/>
          <a:stretch/>
        </p:blipFill>
        <p:spPr>
          <a:xfrm>
            <a:off x="6422936" y="5013176"/>
            <a:ext cx="3561496" cy="1656510"/>
          </a:xfrm>
          <a:prstGeom prst="rect">
            <a:avLst/>
          </a:prstGeom>
        </p:spPr>
      </p:pic>
      <p:pic>
        <p:nvPicPr>
          <p:cNvPr id="10" name="Picture 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171944" y="5139935"/>
            <a:ext cx="3420000" cy="1368000"/>
          </a:xfrm>
          <a:prstGeom prst="rect">
            <a:avLst/>
          </a:prstGeom>
        </p:spPr>
      </p:pic>
    </p:spTree>
    <p:extLst>
      <p:ext uri="{BB962C8B-B14F-4D97-AF65-F5344CB8AC3E}">
        <p14:creationId xmlns:p14="http://schemas.microsoft.com/office/powerpoint/2010/main" val="4059566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1277954724"/>
              </p:ext>
            </p:extLst>
          </p:nvPr>
        </p:nvGraphicFramePr>
        <p:xfrm>
          <a:off x="1228564" y="1772816"/>
          <a:ext cx="976398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5375920" y="2420889"/>
            <a:ext cx="4248472" cy="1348061"/>
          </a:xfrm>
          <a:prstGeom prst="rect">
            <a:avLst/>
          </a:prstGeom>
        </p:spPr>
        <p:txBody>
          <a:bodyPr wrap="square">
            <a:spAutoFit/>
          </a:bodyPr>
          <a:lstStyle/>
          <a:p>
            <a:pPr lvl="0">
              <a:spcBef>
                <a:spcPct val="20000"/>
              </a:spcBef>
            </a:pPr>
            <a:endParaRPr lang="fr-CA" sz="2400" dirty="0">
              <a:solidFill>
                <a:srgbClr val="B5AE53">
                  <a:lumMod val="50000"/>
                </a:srgbClr>
              </a:solidFill>
            </a:endParaRPr>
          </a:p>
          <a:p>
            <a:pPr lvl="0">
              <a:spcBef>
                <a:spcPct val="20000"/>
              </a:spcBef>
            </a:pPr>
            <a:endParaRPr lang="fr-CA" sz="2400" dirty="0">
              <a:solidFill>
                <a:srgbClr val="B5AE53">
                  <a:lumMod val="50000"/>
                </a:srgbClr>
              </a:solidFill>
            </a:endParaRPr>
          </a:p>
          <a:p>
            <a:pPr lvl="0" algn="just">
              <a:spcBef>
                <a:spcPct val="20000"/>
              </a:spcBef>
            </a:pPr>
            <a:endParaRPr lang="fr-CA" sz="2400" dirty="0">
              <a:solidFill>
                <a:srgbClr val="B5AE53">
                  <a:lumMod val="50000"/>
                </a:srgbClr>
              </a:solidFill>
            </a:endParaRPr>
          </a:p>
        </p:txBody>
      </p:sp>
      <p:sp>
        <p:nvSpPr>
          <p:cNvPr id="6" name="Title 2"/>
          <p:cNvSpPr>
            <a:spLocks noGrp="1"/>
          </p:cNvSpPr>
          <p:nvPr>
            <p:ph type="title"/>
          </p:nvPr>
        </p:nvSpPr>
        <p:spPr>
          <a:xfrm>
            <a:off x="695400" y="125760"/>
            <a:ext cx="9710869" cy="1143000"/>
          </a:xfrm>
        </p:spPr>
        <p:txBody>
          <a:bodyPr>
            <a:normAutofit/>
          </a:bodyPr>
          <a:lstStyle/>
          <a:p>
            <a:r>
              <a:rPr lang="fr-CA" sz="4000" b="1" cap="all" dirty="0" smtClean="0"/>
              <a:t>3.</a:t>
            </a:r>
            <a:r>
              <a:rPr lang="fr-CA" b="1" cap="all" dirty="0" smtClean="0"/>
              <a:t> </a:t>
            </a:r>
            <a:r>
              <a:rPr lang="fr-CA" b="1" cap="all" dirty="0"/>
              <a:t>droits et obligations des parties</a:t>
            </a:r>
            <a:endParaRPr lang="fr-CA" dirty="0"/>
          </a:p>
        </p:txBody>
      </p:sp>
    </p:spTree>
    <p:extLst>
      <p:ext uri="{BB962C8B-B14F-4D97-AF65-F5344CB8AC3E}">
        <p14:creationId xmlns:p14="http://schemas.microsoft.com/office/powerpoint/2010/main" val="2303355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Espace réservé du contenu 23"/>
          <p:cNvGraphicFramePr>
            <a:graphicFrameLocks noGrp="1"/>
          </p:cNvGraphicFramePr>
          <p:nvPr>
            <p:ph idx="4294967295"/>
            <p:extLst>
              <p:ext uri="{D42A27DB-BD31-4B8C-83A1-F6EECF244321}">
                <p14:modId xmlns:p14="http://schemas.microsoft.com/office/powerpoint/2010/main" val="2860143196"/>
              </p:ext>
            </p:extLst>
          </p:nvPr>
        </p:nvGraphicFramePr>
        <p:xfrm>
          <a:off x="2847976" y="1844676"/>
          <a:ext cx="7820025"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ectangle à coins arrondis 2"/>
          <p:cNvSpPr/>
          <p:nvPr/>
        </p:nvSpPr>
        <p:spPr>
          <a:xfrm>
            <a:off x="263352" y="1771164"/>
            <a:ext cx="3960440" cy="4682172"/>
          </a:xfrm>
          <a:prstGeom prst="roundRect">
            <a:avLst/>
          </a:prstGeom>
          <a:solidFill>
            <a:srgbClr val="007D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fr-CA" sz="2400" b="1" dirty="0">
                <a:solidFill>
                  <a:schemeClr val="bg1"/>
                </a:solidFill>
                <a:latin typeface="Alte DIN 1451 Mittelschrift" panose="020B0603020202020204" pitchFamily="34" charset="0"/>
              </a:rPr>
              <a:t>Vous êtes responsables de connaître les règlements et les politiques de l’Employeur et de </a:t>
            </a:r>
            <a:r>
              <a:rPr lang="fr-CA" sz="2400" b="1" dirty="0" smtClean="0">
                <a:solidFill>
                  <a:schemeClr val="bg1"/>
                </a:solidFill>
                <a:latin typeface="Alte DIN 1451 Mittelschrift" panose="020B0603020202020204" pitchFamily="34" charset="0"/>
              </a:rPr>
              <a:t/>
            </a:r>
            <a:br>
              <a:rPr lang="fr-CA" sz="2400" b="1" dirty="0" smtClean="0">
                <a:solidFill>
                  <a:schemeClr val="bg1"/>
                </a:solidFill>
                <a:latin typeface="Alte DIN 1451 Mittelschrift" panose="020B0603020202020204" pitchFamily="34" charset="0"/>
              </a:rPr>
            </a:br>
            <a:r>
              <a:rPr lang="fr-CA" sz="2400" b="1" dirty="0" smtClean="0">
                <a:solidFill>
                  <a:schemeClr val="bg1"/>
                </a:solidFill>
                <a:latin typeface="Alte DIN 1451 Mittelschrift" panose="020B0603020202020204" pitchFamily="34" charset="0"/>
              </a:rPr>
              <a:t>vous </a:t>
            </a:r>
            <a:r>
              <a:rPr lang="fr-CA" sz="2400" b="1" dirty="0">
                <a:solidFill>
                  <a:schemeClr val="bg1"/>
                </a:solidFill>
                <a:latin typeface="Alte DIN 1451 Mittelschrift" panose="020B0603020202020204" pitchFamily="34" charset="0"/>
              </a:rPr>
              <a:t>y conformer </a:t>
            </a:r>
            <a:endParaRPr lang="fr-CA" dirty="0">
              <a:solidFill>
                <a:schemeClr val="bg1"/>
              </a:solidFill>
              <a:latin typeface="Alte DIN 1451 Mittelschrift" panose="020B0603020202020204" pitchFamily="34" charset="0"/>
            </a:endParaRPr>
          </a:p>
        </p:txBody>
      </p:sp>
      <p:sp>
        <p:nvSpPr>
          <p:cNvPr id="8" name="Rectangle 7"/>
          <p:cNvSpPr/>
          <p:nvPr/>
        </p:nvSpPr>
        <p:spPr>
          <a:xfrm rot="5400000">
            <a:off x="6055506" y="759285"/>
            <a:ext cx="4727214" cy="6696745"/>
          </a:xfrm>
          <a:prstGeom prst="wedgeRectCallout">
            <a:avLst/>
          </a:prstGeom>
          <a:solidFill>
            <a:srgbClr val="DCDEE0">
              <a:alpha val="8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latin typeface="Alte DIN 1451 Mittelschrift" panose="020B0603020202020204" pitchFamily="34" charset="0"/>
            </a:endParaRPr>
          </a:p>
        </p:txBody>
      </p:sp>
      <p:sp>
        <p:nvSpPr>
          <p:cNvPr id="9" name="ZoneTexte 8"/>
          <p:cNvSpPr txBox="1"/>
          <p:nvPr/>
        </p:nvSpPr>
        <p:spPr>
          <a:xfrm>
            <a:off x="5087888" y="1844676"/>
            <a:ext cx="6696745" cy="4939814"/>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fr-CA" dirty="0" smtClean="0">
                <a:solidFill>
                  <a:srgbClr val="04456F"/>
                </a:solidFill>
                <a:latin typeface="Alte DIN 1451 Mittelschrift" panose="020B0603020202020204" pitchFamily="34" charset="0"/>
              </a:rPr>
              <a:t>Politique </a:t>
            </a:r>
            <a:r>
              <a:rPr lang="fr-CA" dirty="0">
                <a:solidFill>
                  <a:srgbClr val="04456F"/>
                </a:solidFill>
                <a:latin typeface="Alte DIN 1451 Mittelschrift" panose="020B0603020202020204" pitchFamily="34" charset="0"/>
              </a:rPr>
              <a:t>en matière de promotion de la civilité et de prévention du harcèlement et de la violence en milieu de </a:t>
            </a:r>
            <a:r>
              <a:rPr lang="fr-CA" dirty="0" smtClean="0">
                <a:solidFill>
                  <a:srgbClr val="04456F"/>
                </a:solidFill>
                <a:latin typeface="Alte DIN 1451 Mittelschrift" panose="020B0603020202020204" pitchFamily="34" charset="0"/>
              </a:rPr>
              <a:t>travail</a:t>
            </a:r>
          </a:p>
          <a:p>
            <a:pPr marL="285750" indent="-285750">
              <a:lnSpc>
                <a:spcPct val="150000"/>
              </a:lnSpc>
              <a:buFont typeface="Arial" panose="020B0604020202020204" pitchFamily="34" charset="0"/>
              <a:buChar char="•"/>
            </a:pPr>
            <a:r>
              <a:rPr lang="fr-FR" dirty="0">
                <a:solidFill>
                  <a:srgbClr val="04456F"/>
                </a:solidFill>
                <a:latin typeface="Alte DIN 1451 Mittelschrift" panose="020B0603020202020204" pitchFamily="34" charset="0"/>
              </a:rPr>
              <a:t>Conduite responsable et éthique en </a:t>
            </a:r>
            <a:r>
              <a:rPr lang="fr-FR" dirty="0" smtClean="0">
                <a:solidFill>
                  <a:srgbClr val="04456F"/>
                </a:solidFill>
                <a:latin typeface="Alte DIN 1451 Mittelschrift" panose="020B0603020202020204" pitchFamily="34" charset="0"/>
              </a:rPr>
              <a:t>recherche</a:t>
            </a:r>
            <a:endParaRPr lang="fr-CA" dirty="0">
              <a:solidFill>
                <a:srgbClr val="04456F"/>
              </a:solidFill>
              <a:latin typeface="Alte DIN 1451 Mittelschrift" panose="020B0603020202020204" pitchFamily="34" charset="0"/>
            </a:endParaRPr>
          </a:p>
          <a:p>
            <a:pPr marL="285750" indent="-285750">
              <a:lnSpc>
                <a:spcPct val="150000"/>
              </a:lnSpc>
              <a:buFont typeface="Arial" panose="020B0604020202020204" pitchFamily="34" charset="0"/>
              <a:buChar char="•"/>
            </a:pPr>
            <a:r>
              <a:rPr lang="fr-CA" dirty="0">
                <a:solidFill>
                  <a:srgbClr val="04456F"/>
                </a:solidFill>
                <a:latin typeface="Alte DIN 1451 Mittelschrift" panose="020B0603020202020204" pitchFamily="34" charset="0"/>
              </a:rPr>
              <a:t>Politique de sécurité de l’information du CHU de Québec-UL</a:t>
            </a:r>
          </a:p>
          <a:p>
            <a:pPr marL="285750" indent="-285750">
              <a:lnSpc>
                <a:spcPct val="150000"/>
              </a:lnSpc>
              <a:buFont typeface="Arial" panose="020B0604020202020204" pitchFamily="34" charset="0"/>
              <a:buChar char="•"/>
            </a:pPr>
            <a:r>
              <a:rPr lang="fr-CA" dirty="0">
                <a:solidFill>
                  <a:srgbClr val="04456F"/>
                </a:solidFill>
                <a:latin typeface="Alte DIN 1451 Mittelschrift" panose="020B0603020202020204" pitchFamily="34" charset="0"/>
              </a:rPr>
              <a:t>Formations à suivre pour pouvoir travailler en laboratoire – SIMDUT; Radioprotection, Biosécurité, Déversement, etc.</a:t>
            </a:r>
          </a:p>
          <a:p>
            <a:pPr marL="285750" indent="-285750">
              <a:buFont typeface="Arial" panose="020B0604020202020204" pitchFamily="34" charset="0"/>
              <a:buChar char="•"/>
            </a:pPr>
            <a:endParaRPr lang="fr-CA" dirty="0">
              <a:solidFill>
                <a:srgbClr val="04456F"/>
              </a:solidFill>
              <a:latin typeface="Alte DIN 1451 Mittelschrift" panose="020B0603020202020204" pitchFamily="34" charset="0"/>
            </a:endParaRPr>
          </a:p>
          <a:p>
            <a:r>
              <a:rPr lang="fr-CA" dirty="0">
                <a:solidFill>
                  <a:srgbClr val="04456F"/>
                </a:solidFill>
                <a:latin typeface="Alte DIN 1451 Mittelschrift" panose="020B0603020202020204" pitchFamily="34" charset="0"/>
              </a:rPr>
              <a:t>https://www.chudequebec.ca/a-propos-de-nous/qui-sommes-nous/politiques,-</a:t>
            </a:r>
            <a:r>
              <a:rPr lang="fr-CA" dirty="0" smtClean="0">
                <a:solidFill>
                  <a:srgbClr val="04456F"/>
                </a:solidFill>
                <a:latin typeface="Alte DIN 1451 Mittelschrift" panose="020B0603020202020204" pitchFamily="34" charset="0"/>
              </a:rPr>
              <a:t>procedures-et-reglements.aspx</a:t>
            </a:r>
          </a:p>
          <a:p>
            <a:endParaRPr lang="fr-CA" dirty="0" smtClean="0">
              <a:solidFill>
                <a:srgbClr val="04456F"/>
              </a:solidFill>
              <a:latin typeface="Alte DIN 1451 Mittelschrift" panose="020B0603020202020204" pitchFamily="34" charset="0"/>
            </a:endParaRPr>
          </a:p>
          <a:p>
            <a:r>
              <a:rPr lang="fr-CA" dirty="0">
                <a:solidFill>
                  <a:srgbClr val="04456F"/>
                </a:solidFill>
                <a:latin typeface="Alte DIN 1451 Mittelschrift" panose="020B0603020202020204" pitchFamily="34" charset="0"/>
              </a:rPr>
              <a:t>https://www.ulaval.ca/conduite-responsable-et-ethique-en-recherche</a:t>
            </a:r>
            <a:endParaRPr lang="fr-CA" dirty="0" smtClean="0">
              <a:solidFill>
                <a:srgbClr val="04456F"/>
              </a:solidFill>
              <a:latin typeface="Alte DIN 1451 Mittelschrift" panose="020B0603020202020204" pitchFamily="34" charset="0"/>
            </a:endParaRPr>
          </a:p>
          <a:p>
            <a:pPr marL="285750" indent="-285750">
              <a:buFont typeface="Arial" panose="020B0604020202020204" pitchFamily="34" charset="0"/>
              <a:buChar char="•"/>
            </a:pPr>
            <a:endParaRPr lang="fr-CA" dirty="0">
              <a:solidFill>
                <a:srgbClr val="04456F"/>
              </a:solidFill>
              <a:latin typeface="Alte DIN 1451 Mittelschrift" panose="020B0603020202020204" pitchFamily="34" charset="0"/>
            </a:endParaRPr>
          </a:p>
        </p:txBody>
      </p:sp>
      <p:sp>
        <p:nvSpPr>
          <p:cNvPr id="10" name="Title 2"/>
          <p:cNvSpPr>
            <a:spLocks noGrp="1"/>
          </p:cNvSpPr>
          <p:nvPr>
            <p:ph type="title"/>
          </p:nvPr>
        </p:nvSpPr>
        <p:spPr>
          <a:xfrm>
            <a:off x="695400" y="125760"/>
            <a:ext cx="9710869" cy="1143000"/>
          </a:xfrm>
        </p:spPr>
        <p:txBody>
          <a:bodyPr>
            <a:normAutofit/>
          </a:bodyPr>
          <a:lstStyle/>
          <a:p>
            <a:r>
              <a:rPr lang="fr-CA" sz="4000" b="1" cap="all" dirty="0" smtClean="0"/>
              <a:t>3.</a:t>
            </a:r>
            <a:r>
              <a:rPr lang="fr-CA" b="1" cap="all" dirty="0" smtClean="0"/>
              <a:t> </a:t>
            </a:r>
            <a:r>
              <a:rPr lang="fr-CA" b="1" cap="all" dirty="0"/>
              <a:t>droits et obligations des parties</a:t>
            </a:r>
            <a:endParaRPr lang="fr-CA" dirty="0"/>
          </a:p>
        </p:txBody>
      </p:sp>
    </p:spTree>
    <p:extLst>
      <p:ext uri="{BB962C8B-B14F-4D97-AF65-F5344CB8AC3E}">
        <p14:creationId xmlns:p14="http://schemas.microsoft.com/office/powerpoint/2010/main" val="2545685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1387929536"/>
              </p:ext>
            </p:extLst>
          </p:nvPr>
        </p:nvGraphicFramePr>
        <p:xfrm>
          <a:off x="1235460" y="1916832"/>
          <a:ext cx="972108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smtClean="0"/>
              <a:t>4. CONDITIONS DE TRAVAIL</a:t>
            </a:r>
            <a:endParaRPr lang="fr-CA" dirty="0"/>
          </a:p>
        </p:txBody>
      </p:sp>
    </p:spTree>
    <p:extLst>
      <p:ext uri="{BB962C8B-B14F-4D97-AF65-F5344CB8AC3E}">
        <p14:creationId xmlns:p14="http://schemas.microsoft.com/office/powerpoint/2010/main" val="3194260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2916590223"/>
              </p:ext>
            </p:extLst>
          </p:nvPr>
        </p:nvGraphicFramePr>
        <p:xfrm>
          <a:off x="479376" y="1628800"/>
          <a:ext cx="11233248"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a:t>4. CONDITIONS DE TRAVAIL</a:t>
            </a:r>
            <a:endParaRPr lang="fr-CA" dirty="0"/>
          </a:p>
        </p:txBody>
      </p:sp>
    </p:spTree>
    <p:extLst>
      <p:ext uri="{BB962C8B-B14F-4D97-AF65-F5344CB8AC3E}">
        <p14:creationId xmlns:p14="http://schemas.microsoft.com/office/powerpoint/2010/main" val="310229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3257332203"/>
              </p:ext>
            </p:extLst>
          </p:nvPr>
        </p:nvGraphicFramePr>
        <p:xfrm>
          <a:off x="609600" y="1700808"/>
          <a:ext cx="11319048"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smtClean="0"/>
              <a:t>4</a:t>
            </a:r>
            <a:r>
              <a:rPr lang="fr-CA" b="1" cap="all" dirty="0"/>
              <a:t>. CONDITIONS DE TRAVAIL</a:t>
            </a:r>
            <a:endParaRPr lang="fr-CA" dirty="0"/>
          </a:p>
        </p:txBody>
      </p:sp>
    </p:spTree>
    <p:extLst>
      <p:ext uri="{BB962C8B-B14F-4D97-AF65-F5344CB8AC3E}">
        <p14:creationId xmlns:p14="http://schemas.microsoft.com/office/powerpoint/2010/main" val="499393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3748910083"/>
              </p:ext>
            </p:extLst>
          </p:nvPr>
        </p:nvGraphicFramePr>
        <p:xfrm>
          <a:off x="119336" y="1723170"/>
          <a:ext cx="10887000"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smtClean="0"/>
              <a:t>4</a:t>
            </a:r>
            <a:r>
              <a:rPr lang="fr-CA" b="1" cap="all" dirty="0"/>
              <a:t>. CONDITIONS DE TRAVAIL</a:t>
            </a:r>
            <a:endParaRPr lang="fr-CA" dirty="0"/>
          </a:p>
        </p:txBody>
      </p:sp>
      <p:pic>
        <p:nvPicPr>
          <p:cNvPr id="3" name="Image 2"/>
          <p:cNvPicPr>
            <a:picLocks noChangeAspect="1"/>
          </p:cNvPicPr>
          <p:nvPr/>
        </p:nvPicPr>
        <p:blipFill>
          <a:blip r:embed="rId8"/>
          <a:stretch>
            <a:fillRect/>
          </a:stretch>
        </p:blipFill>
        <p:spPr>
          <a:xfrm>
            <a:off x="3719737" y="1795178"/>
            <a:ext cx="8064896" cy="4658158"/>
          </a:xfrm>
          <a:prstGeom prst="rect">
            <a:avLst/>
          </a:prstGeom>
        </p:spPr>
      </p:pic>
    </p:spTree>
    <p:extLst>
      <p:ext uri="{BB962C8B-B14F-4D97-AF65-F5344CB8AC3E}">
        <p14:creationId xmlns:p14="http://schemas.microsoft.com/office/powerpoint/2010/main" val="23703152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394116813"/>
              </p:ext>
            </p:extLst>
          </p:nvPr>
        </p:nvGraphicFramePr>
        <p:xfrm>
          <a:off x="839416" y="1608528"/>
          <a:ext cx="10225136" cy="52616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a:t>4. CONDITIONS DE TRAVAIL</a:t>
            </a:r>
            <a:endParaRPr lang="fr-CA" dirty="0"/>
          </a:p>
        </p:txBody>
      </p:sp>
    </p:spTree>
    <p:extLst>
      <p:ext uri="{BB962C8B-B14F-4D97-AF65-F5344CB8AC3E}">
        <p14:creationId xmlns:p14="http://schemas.microsoft.com/office/powerpoint/2010/main" val="364639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688403088"/>
              </p:ext>
            </p:extLst>
          </p:nvPr>
        </p:nvGraphicFramePr>
        <p:xfrm>
          <a:off x="263352" y="1700808"/>
          <a:ext cx="11233248"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a:t>4. CONDITIONS DE TRAVAIL</a:t>
            </a:r>
            <a:endParaRPr lang="fr-CA" dirty="0"/>
          </a:p>
        </p:txBody>
      </p:sp>
    </p:spTree>
    <p:extLst>
      <p:ext uri="{BB962C8B-B14F-4D97-AF65-F5344CB8AC3E}">
        <p14:creationId xmlns:p14="http://schemas.microsoft.com/office/powerpoint/2010/main" val="2625012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3239087330"/>
              </p:ext>
            </p:extLst>
          </p:nvPr>
        </p:nvGraphicFramePr>
        <p:xfrm>
          <a:off x="2063552" y="1916833"/>
          <a:ext cx="9073008"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a:t>4. CONDITIONS DE TRAVAIL</a:t>
            </a:r>
            <a:endParaRPr lang="fr-CA" dirty="0"/>
          </a:p>
        </p:txBody>
      </p:sp>
    </p:spTree>
    <p:extLst>
      <p:ext uri="{BB962C8B-B14F-4D97-AF65-F5344CB8AC3E}">
        <p14:creationId xmlns:p14="http://schemas.microsoft.com/office/powerpoint/2010/main" val="2329046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3192254560"/>
              </p:ext>
            </p:extLst>
          </p:nvPr>
        </p:nvGraphicFramePr>
        <p:xfrm>
          <a:off x="1775520" y="1772816"/>
          <a:ext cx="845522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5375920" y="2420889"/>
            <a:ext cx="4248472" cy="1348061"/>
          </a:xfrm>
          <a:prstGeom prst="rect">
            <a:avLst/>
          </a:prstGeom>
        </p:spPr>
        <p:txBody>
          <a:bodyPr wrap="square">
            <a:spAutoFit/>
          </a:bodyPr>
          <a:lstStyle/>
          <a:p>
            <a:pPr lvl="0">
              <a:spcBef>
                <a:spcPct val="20000"/>
              </a:spcBef>
            </a:pPr>
            <a:endParaRPr lang="fr-CA" sz="2400" dirty="0">
              <a:solidFill>
                <a:srgbClr val="B5AE53">
                  <a:lumMod val="50000"/>
                </a:srgbClr>
              </a:solidFill>
            </a:endParaRPr>
          </a:p>
          <a:p>
            <a:pPr lvl="0">
              <a:spcBef>
                <a:spcPct val="20000"/>
              </a:spcBef>
            </a:pPr>
            <a:endParaRPr lang="fr-CA" sz="2400" dirty="0">
              <a:solidFill>
                <a:srgbClr val="B5AE53">
                  <a:lumMod val="50000"/>
                </a:srgbClr>
              </a:solidFill>
            </a:endParaRPr>
          </a:p>
          <a:p>
            <a:pPr lvl="0" algn="just">
              <a:spcBef>
                <a:spcPct val="20000"/>
              </a:spcBef>
            </a:pPr>
            <a:endParaRPr lang="fr-CA" sz="2400" dirty="0">
              <a:solidFill>
                <a:srgbClr val="B5AE53">
                  <a:lumMod val="50000"/>
                </a:srgbClr>
              </a:solidFill>
            </a:endParaRPr>
          </a:p>
        </p:txBody>
      </p:sp>
      <p:sp>
        <p:nvSpPr>
          <p:cNvPr id="6" name="Title 1"/>
          <p:cNvSpPr>
            <a:spLocks noGrp="1"/>
          </p:cNvSpPr>
          <p:nvPr>
            <p:ph type="title"/>
          </p:nvPr>
        </p:nvSpPr>
        <p:spPr>
          <a:xfrm>
            <a:off x="609600" y="116632"/>
            <a:ext cx="10972800" cy="1143000"/>
          </a:xfrm>
        </p:spPr>
        <p:txBody>
          <a:bodyPr/>
          <a:lstStyle/>
          <a:p>
            <a:r>
              <a:rPr lang="fr-CA" b="1" cap="all" dirty="0"/>
              <a:t>4. CONDITIONS DE TRAVAIL</a:t>
            </a:r>
            <a:endParaRPr lang="fr-CA" dirty="0"/>
          </a:p>
        </p:txBody>
      </p:sp>
    </p:spTree>
    <p:extLst>
      <p:ext uri="{BB962C8B-B14F-4D97-AF65-F5344CB8AC3E}">
        <p14:creationId xmlns:p14="http://schemas.microsoft.com/office/powerpoint/2010/main" val="115505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cap="all" dirty="0">
                <a:cs typeface="Helvetica" panose="020B0604020202020204" pitchFamily="34" charset="0"/>
              </a:rPr>
              <a:t>PLAN DE FORMATION</a:t>
            </a:r>
          </a:p>
        </p:txBody>
      </p:sp>
      <p:sp>
        <p:nvSpPr>
          <p:cNvPr id="7" name="Espace réservé du contenu 2"/>
          <p:cNvSpPr>
            <a:spLocks noGrp="1"/>
          </p:cNvSpPr>
          <p:nvPr>
            <p:ph idx="1"/>
            <p:custDataLst>
              <p:tags r:id="rId1"/>
            </p:custDataLst>
          </p:nvPr>
        </p:nvSpPr>
        <p:spPr>
          <a:xfrm>
            <a:off x="479376" y="1844824"/>
            <a:ext cx="11449272" cy="4176464"/>
          </a:xfrm>
        </p:spPr>
        <p:txBody>
          <a:bodyPr numCol="2">
            <a:noAutofit/>
          </a:bodyPr>
          <a:lstStyle/>
          <a:p>
            <a:pPr marL="539750" indent="-363538">
              <a:lnSpc>
                <a:spcPct val="150000"/>
              </a:lnSpc>
              <a:spcBef>
                <a:spcPts val="600"/>
              </a:spcBef>
              <a:spcAft>
                <a:spcPts val="600"/>
              </a:spcAft>
              <a:buFont typeface="+mj-lt"/>
              <a:buAutoNum type="arabicPeriod"/>
            </a:pPr>
            <a:r>
              <a:rPr lang="fr-CA" sz="2400" dirty="0">
                <a:solidFill>
                  <a:srgbClr val="21407A"/>
                </a:solidFill>
              </a:rPr>
              <a:t>Portrait du </a:t>
            </a:r>
            <a:r>
              <a:rPr lang="fr-CA" sz="2400" dirty="0" smtClean="0">
                <a:solidFill>
                  <a:srgbClr val="21407A"/>
                </a:solidFill>
              </a:rPr>
              <a:t>SPPROC</a:t>
            </a:r>
            <a:endParaRPr lang="fr-CA" sz="2400" dirty="0">
              <a:solidFill>
                <a:srgbClr val="21407A"/>
              </a:solidFill>
            </a:endParaRPr>
          </a:p>
          <a:p>
            <a:pPr marL="539750" indent="-363538">
              <a:lnSpc>
                <a:spcPct val="150000"/>
              </a:lnSpc>
              <a:spcBef>
                <a:spcPts val="600"/>
              </a:spcBef>
              <a:spcAft>
                <a:spcPts val="600"/>
              </a:spcAft>
              <a:buFont typeface="+mj-lt"/>
              <a:buAutoNum type="arabicPeriod"/>
            </a:pPr>
            <a:r>
              <a:rPr lang="fr-CA" sz="2400" dirty="0">
                <a:solidFill>
                  <a:srgbClr val="21407A"/>
                </a:solidFill>
              </a:rPr>
              <a:t>Autour de la table</a:t>
            </a:r>
          </a:p>
          <a:p>
            <a:pPr marL="576262" lvl="1" indent="0">
              <a:lnSpc>
                <a:spcPct val="150000"/>
              </a:lnSpc>
              <a:spcBef>
                <a:spcPts val="600"/>
              </a:spcBef>
              <a:spcAft>
                <a:spcPts val="600"/>
              </a:spcAft>
              <a:buNone/>
            </a:pPr>
            <a:r>
              <a:rPr lang="fr-CA" dirty="0" smtClean="0">
                <a:solidFill>
                  <a:srgbClr val="21407A"/>
                </a:solidFill>
              </a:rPr>
              <a:t>- Qui</a:t>
            </a:r>
            <a:r>
              <a:rPr lang="fr-CA" dirty="0">
                <a:solidFill>
                  <a:srgbClr val="21407A"/>
                </a:solidFill>
              </a:rPr>
              <a:t>?</a:t>
            </a:r>
          </a:p>
          <a:p>
            <a:pPr marL="576262" lvl="1" indent="0">
              <a:lnSpc>
                <a:spcPct val="150000"/>
              </a:lnSpc>
              <a:spcBef>
                <a:spcPts val="600"/>
              </a:spcBef>
              <a:spcAft>
                <a:spcPts val="600"/>
              </a:spcAft>
              <a:buNone/>
            </a:pPr>
            <a:r>
              <a:rPr lang="fr-CA" dirty="0" smtClean="0">
                <a:solidFill>
                  <a:srgbClr val="21407A"/>
                </a:solidFill>
              </a:rPr>
              <a:t>- Quoi</a:t>
            </a:r>
            <a:r>
              <a:rPr lang="fr-CA" dirty="0">
                <a:solidFill>
                  <a:srgbClr val="21407A"/>
                </a:solidFill>
              </a:rPr>
              <a:t>?</a:t>
            </a:r>
          </a:p>
          <a:p>
            <a:pPr marL="539750" indent="-363538">
              <a:lnSpc>
                <a:spcPct val="150000"/>
              </a:lnSpc>
              <a:spcBef>
                <a:spcPts val="600"/>
              </a:spcBef>
              <a:spcAft>
                <a:spcPts val="600"/>
              </a:spcAft>
              <a:buFont typeface="+mj-lt"/>
              <a:buAutoNum type="arabicPeriod"/>
            </a:pPr>
            <a:r>
              <a:rPr lang="fr-CA" sz="2400" dirty="0">
                <a:solidFill>
                  <a:srgbClr val="21407A"/>
                </a:solidFill>
              </a:rPr>
              <a:t>Droits et obligations des parties</a:t>
            </a:r>
          </a:p>
          <a:p>
            <a:pPr marL="539750" indent="-363538">
              <a:lnSpc>
                <a:spcPct val="150000"/>
              </a:lnSpc>
              <a:spcBef>
                <a:spcPts val="600"/>
              </a:spcBef>
              <a:spcAft>
                <a:spcPts val="600"/>
              </a:spcAft>
              <a:buFont typeface="+mj-lt"/>
              <a:buAutoNum type="arabicPeriod"/>
            </a:pPr>
            <a:r>
              <a:rPr lang="fr-CA" sz="2400" dirty="0" smtClean="0">
                <a:solidFill>
                  <a:srgbClr val="21407A"/>
                </a:solidFill>
              </a:rPr>
              <a:t>Conditions de travail</a:t>
            </a:r>
          </a:p>
          <a:p>
            <a:pPr marL="539750" indent="-363538">
              <a:lnSpc>
                <a:spcPct val="150000"/>
              </a:lnSpc>
              <a:spcBef>
                <a:spcPts val="600"/>
              </a:spcBef>
              <a:spcAft>
                <a:spcPts val="600"/>
              </a:spcAft>
              <a:buFont typeface="+mj-lt"/>
              <a:buAutoNum type="arabicPeriod"/>
            </a:pPr>
            <a:endParaRPr lang="fr-CA" sz="2400" dirty="0">
              <a:solidFill>
                <a:srgbClr val="21407A"/>
              </a:solidFill>
            </a:endParaRPr>
          </a:p>
          <a:p>
            <a:pPr marL="931863" lvl="1" indent="-531813">
              <a:lnSpc>
                <a:spcPct val="150000"/>
              </a:lnSpc>
              <a:spcBef>
                <a:spcPts val="600"/>
              </a:spcBef>
              <a:spcAft>
                <a:spcPts val="600"/>
              </a:spcAft>
              <a:buFont typeface="+mj-lt"/>
              <a:buAutoNum type="arabicPeriod" startAt="5"/>
            </a:pPr>
            <a:r>
              <a:rPr lang="fr-CA" dirty="0" smtClean="0">
                <a:solidFill>
                  <a:srgbClr val="21407A"/>
                </a:solidFill>
              </a:rPr>
              <a:t>Avantages </a:t>
            </a:r>
            <a:r>
              <a:rPr lang="fr-CA" dirty="0">
                <a:solidFill>
                  <a:srgbClr val="21407A"/>
                </a:solidFill>
              </a:rPr>
              <a:t>sociaux </a:t>
            </a:r>
            <a:br>
              <a:rPr lang="fr-CA" dirty="0">
                <a:solidFill>
                  <a:srgbClr val="21407A"/>
                </a:solidFill>
              </a:rPr>
            </a:br>
            <a:r>
              <a:rPr lang="fr-CA" dirty="0" smtClean="0">
                <a:solidFill>
                  <a:srgbClr val="21407A"/>
                </a:solidFill>
              </a:rPr>
              <a:t>- Vacances </a:t>
            </a:r>
            <a:r>
              <a:rPr lang="fr-CA" dirty="0">
                <a:solidFill>
                  <a:srgbClr val="21407A"/>
                </a:solidFill>
              </a:rPr>
              <a:t>et congés </a:t>
            </a:r>
            <a:r>
              <a:rPr lang="fr-CA" dirty="0" smtClean="0">
                <a:solidFill>
                  <a:srgbClr val="21407A"/>
                </a:solidFill>
              </a:rPr>
              <a:t>spéciaux</a:t>
            </a:r>
            <a:br>
              <a:rPr lang="fr-CA" dirty="0" smtClean="0">
                <a:solidFill>
                  <a:srgbClr val="21407A"/>
                </a:solidFill>
              </a:rPr>
            </a:br>
            <a:r>
              <a:rPr lang="fr-CA" dirty="0" smtClean="0">
                <a:solidFill>
                  <a:srgbClr val="21407A"/>
                </a:solidFill>
              </a:rPr>
              <a:t>- Retraite et congés sans solde</a:t>
            </a:r>
            <a:endParaRPr lang="fr-CA" dirty="0">
              <a:solidFill>
                <a:srgbClr val="21407A"/>
              </a:solidFill>
            </a:endParaRPr>
          </a:p>
          <a:p>
            <a:pPr marL="931863" lvl="1" indent="-531813">
              <a:lnSpc>
                <a:spcPct val="150000"/>
              </a:lnSpc>
              <a:spcBef>
                <a:spcPts val="600"/>
              </a:spcBef>
              <a:spcAft>
                <a:spcPts val="600"/>
              </a:spcAft>
              <a:buFont typeface="+mj-lt"/>
              <a:buAutoNum type="arabicPeriod" startAt="5"/>
            </a:pPr>
            <a:r>
              <a:rPr lang="fr-CA" dirty="0">
                <a:solidFill>
                  <a:srgbClr val="21407A"/>
                </a:solidFill>
              </a:rPr>
              <a:t>Mesures disciplinaires et </a:t>
            </a:r>
            <a:r>
              <a:rPr lang="fr-CA" dirty="0" smtClean="0">
                <a:solidFill>
                  <a:srgbClr val="21407A"/>
                </a:solidFill>
              </a:rPr>
              <a:t>administratives, griefs, </a:t>
            </a:r>
            <a:br>
              <a:rPr lang="fr-CA" dirty="0" smtClean="0">
                <a:solidFill>
                  <a:srgbClr val="21407A"/>
                </a:solidFill>
              </a:rPr>
            </a:br>
            <a:r>
              <a:rPr lang="fr-CA" dirty="0" smtClean="0">
                <a:solidFill>
                  <a:srgbClr val="21407A"/>
                </a:solidFill>
              </a:rPr>
              <a:t>arbitrage et CRT</a:t>
            </a:r>
          </a:p>
          <a:p>
            <a:pPr marL="931863" lvl="1" indent="-531813">
              <a:lnSpc>
                <a:spcPct val="150000"/>
              </a:lnSpc>
              <a:spcBef>
                <a:spcPts val="600"/>
              </a:spcBef>
              <a:spcAft>
                <a:spcPts val="600"/>
              </a:spcAft>
              <a:buFont typeface="+mj-lt"/>
              <a:buAutoNum type="arabicPeriod" startAt="5"/>
            </a:pPr>
            <a:r>
              <a:rPr lang="fr-CA" dirty="0" smtClean="0">
                <a:solidFill>
                  <a:srgbClr val="21407A"/>
                </a:solidFill>
              </a:rPr>
              <a:t>Ressources </a:t>
            </a:r>
            <a:r>
              <a:rPr lang="fr-CA" dirty="0">
                <a:solidFill>
                  <a:srgbClr val="21407A"/>
                </a:solidFill>
              </a:rPr>
              <a:t>syndicales</a:t>
            </a:r>
          </a:p>
          <a:p>
            <a:pPr marL="939800" lvl="1" indent="-363538">
              <a:spcBef>
                <a:spcPts val="600"/>
              </a:spcBef>
              <a:spcAft>
                <a:spcPts val="600"/>
              </a:spcAft>
              <a:buFont typeface="+mj-lt"/>
              <a:buAutoNum type="alphaLcParenR"/>
            </a:pPr>
            <a:endParaRPr lang="fr-CA" sz="1200" dirty="0">
              <a:solidFill>
                <a:schemeClr val="tx1">
                  <a:lumMod val="65000"/>
                  <a:lumOff val="35000"/>
                </a:schemeClr>
              </a:solidFill>
              <a:latin typeface="Roboto" pitchFamily="2" charset="0"/>
              <a:ea typeface="Roboto" pitchFamily="2" charset="0"/>
            </a:endParaRPr>
          </a:p>
        </p:txBody>
      </p:sp>
    </p:spTree>
    <p:extLst>
      <p:ext uri="{BB962C8B-B14F-4D97-AF65-F5344CB8AC3E}">
        <p14:creationId xmlns:p14="http://schemas.microsoft.com/office/powerpoint/2010/main" val="23646461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1196236406"/>
              </p:ext>
            </p:extLst>
          </p:nvPr>
        </p:nvGraphicFramePr>
        <p:xfrm>
          <a:off x="767408" y="1628800"/>
          <a:ext cx="10441160"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a:t>4. CONDITIONS DE TRAVAIL</a:t>
            </a:r>
            <a:endParaRPr lang="fr-CA" dirty="0"/>
          </a:p>
        </p:txBody>
      </p:sp>
    </p:spTree>
    <p:extLst>
      <p:ext uri="{BB962C8B-B14F-4D97-AF65-F5344CB8AC3E}">
        <p14:creationId xmlns:p14="http://schemas.microsoft.com/office/powerpoint/2010/main" val="1443212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164852321"/>
              </p:ext>
            </p:extLst>
          </p:nvPr>
        </p:nvGraphicFramePr>
        <p:xfrm>
          <a:off x="609600" y="1700808"/>
          <a:ext cx="11175032"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a:t>4. CONDITIONS DE TRAVAIL</a:t>
            </a:r>
            <a:endParaRPr lang="fr-CA" dirty="0"/>
          </a:p>
        </p:txBody>
      </p:sp>
    </p:spTree>
    <p:extLst>
      <p:ext uri="{BB962C8B-B14F-4D97-AF65-F5344CB8AC3E}">
        <p14:creationId xmlns:p14="http://schemas.microsoft.com/office/powerpoint/2010/main" val="3407645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1404748559"/>
              </p:ext>
            </p:extLst>
          </p:nvPr>
        </p:nvGraphicFramePr>
        <p:xfrm>
          <a:off x="1121606" y="1628800"/>
          <a:ext cx="10230977" cy="48860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lstStyle/>
          <a:p>
            <a:r>
              <a:rPr lang="fr-CA" b="1" cap="all" dirty="0"/>
              <a:t>4. CONDITIONS DE TRAVAIL</a:t>
            </a:r>
            <a:endParaRPr lang="fr-CA" dirty="0"/>
          </a:p>
        </p:txBody>
      </p:sp>
    </p:spTree>
    <p:extLst>
      <p:ext uri="{BB962C8B-B14F-4D97-AF65-F5344CB8AC3E}">
        <p14:creationId xmlns:p14="http://schemas.microsoft.com/office/powerpoint/2010/main" val="2179444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1294709833"/>
              </p:ext>
            </p:extLst>
          </p:nvPr>
        </p:nvGraphicFramePr>
        <p:xfrm>
          <a:off x="479376" y="1628800"/>
          <a:ext cx="11491242" cy="51020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609600" y="116632"/>
            <a:ext cx="10972800" cy="1143000"/>
          </a:xfrm>
        </p:spPr>
        <p:txBody>
          <a:bodyPr/>
          <a:lstStyle/>
          <a:p>
            <a:r>
              <a:rPr lang="fr-CA" b="1" cap="all" dirty="0"/>
              <a:t>4. CONDITIONS DE TRAVAIL</a:t>
            </a:r>
            <a:endParaRPr lang="fr-CA" dirty="0"/>
          </a:p>
        </p:txBody>
      </p:sp>
    </p:spTree>
    <p:extLst>
      <p:ext uri="{BB962C8B-B14F-4D97-AF65-F5344CB8AC3E}">
        <p14:creationId xmlns:p14="http://schemas.microsoft.com/office/powerpoint/2010/main" val="104991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3"/>
          <p:cNvGraphicFramePr/>
          <p:nvPr>
            <p:custDataLst>
              <p:tags r:id="rId1"/>
            </p:custDataLst>
            <p:extLst>
              <p:ext uri="{D42A27DB-BD31-4B8C-83A1-F6EECF244321}">
                <p14:modId xmlns:p14="http://schemas.microsoft.com/office/powerpoint/2010/main" val="2531149376"/>
              </p:ext>
            </p:extLst>
          </p:nvPr>
        </p:nvGraphicFramePr>
        <p:xfrm>
          <a:off x="1775520" y="1556792"/>
          <a:ext cx="8907640" cy="51845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p:txBody>
          <a:bodyPr>
            <a:normAutofit fontScale="90000"/>
          </a:bodyPr>
          <a:lstStyle/>
          <a:p>
            <a:r>
              <a:rPr lang="fr-CA" b="1" cap="all" dirty="0" smtClean="0">
                <a:solidFill>
                  <a:prstClr val="white"/>
                </a:solidFill>
              </a:rPr>
              <a:t>5. </a:t>
            </a:r>
            <a:r>
              <a:rPr lang="fr-CA" b="1" cap="all" dirty="0">
                <a:solidFill>
                  <a:prstClr val="white"/>
                </a:solidFill>
              </a:rPr>
              <a:t>Avantages sociaux </a:t>
            </a:r>
            <a:r>
              <a:rPr lang="fr-CA" b="1" cap="all" dirty="0" smtClean="0">
                <a:solidFill>
                  <a:prstClr val="white"/>
                </a:solidFill>
              </a:rPr>
              <a:t/>
            </a:r>
            <a:br>
              <a:rPr lang="fr-CA" b="1" cap="all" dirty="0" smtClean="0">
                <a:solidFill>
                  <a:prstClr val="white"/>
                </a:solidFill>
              </a:rPr>
            </a:br>
            <a:r>
              <a:rPr lang="fr-CA" b="1" cap="all" dirty="0" smtClean="0">
                <a:solidFill>
                  <a:prstClr val="white"/>
                </a:solidFill>
              </a:rPr>
              <a:t>	</a:t>
            </a:r>
            <a:r>
              <a:rPr lang="fr-CA" sz="3100" b="1" cap="all" dirty="0" smtClean="0">
                <a:solidFill>
                  <a:prstClr val="white"/>
                </a:solidFill>
              </a:rPr>
              <a:t>Vacances </a:t>
            </a:r>
            <a:r>
              <a:rPr lang="fr-CA" sz="3100" b="1" cap="all" dirty="0">
                <a:solidFill>
                  <a:prstClr val="white"/>
                </a:solidFill>
              </a:rPr>
              <a:t>et congés spéciaux </a:t>
            </a:r>
            <a:endParaRPr lang="fr-CA" dirty="0"/>
          </a:p>
        </p:txBody>
      </p:sp>
    </p:spTree>
    <p:extLst>
      <p:ext uri="{BB962C8B-B14F-4D97-AF65-F5344CB8AC3E}">
        <p14:creationId xmlns:p14="http://schemas.microsoft.com/office/powerpoint/2010/main" val="3239419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7"/>
          <p:cNvGraphicFramePr>
            <a:graphicFrameLocks/>
          </p:cNvGraphicFramePr>
          <p:nvPr>
            <p:extLst>
              <p:ext uri="{D42A27DB-BD31-4B8C-83A1-F6EECF244321}">
                <p14:modId xmlns:p14="http://schemas.microsoft.com/office/powerpoint/2010/main" val="3290222653"/>
              </p:ext>
            </p:extLst>
          </p:nvPr>
        </p:nvGraphicFramePr>
        <p:xfrm>
          <a:off x="335360" y="1628800"/>
          <a:ext cx="11449272" cy="4771135"/>
        </p:xfrm>
        <a:graphic>
          <a:graphicData uri="http://schemas.openxmlformats.org/drawingml/2006/table">
            <a:tbl>
              <a:tblPr firstRow="1" bandRow="1">
                <a:tableStyleId>{5C22544A-7EE6-4342-B048-85BDC9FD1C3A}</a:tableStyleId>
              </a:tblPr>
              <a:tblGrid>
                <a:gridCol w="1340177">
                  <a:extLst>
                    <a:ext uri="{9D8B030D-6E8A-4147-A177-3AD203B41FA5}">
                      <a16:colId xmlns:a16="http://schemas.microsoft.com/office/drawing/2014/main" val="139841064"/>
                    </a:ext>
                  </a:extLst>
                </a:gridCol>
                <a:gridCol w="3556367">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3168352">
                  <a:extLst>
                    <a:ext uri="{9D8B030D-6E8A-4147-A177-3AD203B41FA5}">
                      <a16:colId xmlns:a16="http://schemas.microsoft.com/office/drawing/2014/main" val="20002"/>
                    </a:ext>
                  </a:extLst>
                </a:gridCol>
              </a:tblGrid>
              <a:tr h="586401">
                <a:tc>
                  <a:txBody>
                    <a:bodyPr/>
                    <a:lstStyle/>
                    <a:p>
                      <a:pPr algn="ctr"/>
                      <a:r>
                        <a:rPr lang="fr-CA" dirty="0" smtClean="0">
                          <a:latin typeface="Alte DIN 1451 Mittelschrift" panose="020B0603020202020204" pitchFamily="34" charset="0"/>
                        </a:rPr>
                        <a:t>Article</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Rubrique</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Temps</a:t>
                      </a:r>
                      <a:r>
                        <a:rPr lang="fr-CA" baseline="0" dirty="0" smtClean="0">
                          <a:latin typeface="Alte DIN 1451 Mittelschrift" panose="020B0603020202020204" pitchFamily="34" charset="0"/>
                        </a:rPr>
                        <a:t> plein</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baseline="0" dirty="0" smtClean="0">
                          <a:latin typeface="Alte DIN 1451 Mittelschrift" panose="020B0603020202020204" pitchFamily="34" charset="0"/>
                        </a:rPr>
                        <a:t> Moins de 35 heures</a:t>
                      </a:r>
                      <a:endParaRPr lang="fr-CA" dirty="0">
                        <a:latin typeface="Alte DIN 1451 Mittelschrift" panose="020B0603020202020204" pitchFamily="34" charset="0"/>
                      </a:endParaRPr>
                    </a:p>
                  </a:txBody>
                  <a:tcPr anchor="ctr">
                    <a:solidFill>
                      <a:srgbClr val="007DC5"/>
                    </a:solidFill>
                  </a:tcPr>
                </a:tc>
                <a:extLst>
                  <a:ext uri="{0D108BD9-81ED-4DB2-BD59-A6C34878D82A}">
                    <a16:rowId xmlns:a16="http://schemas.microsoft.com/office/drawing/2014/main" val="10000"/>
                  </a:ext>
                </a:extLst>
              </a:tr>
              <a:tr h="1032525">
                <a:tc>
                  <a:txBody>
                    <a:bodyPr/>
                    <a:lstStyle/>
                    <a:p>
                      <a:pPr algn="ctr"/>
                      <a:r>
                        <a:rPr lang="fr-CA" sz="1600" b="0" dirty="0" smtClean="0">
                          <a:latin typeface="Alte DIN 1451 Mittelschrift" panose="020B0603020202020204" pitchFamily="34" charset="0"/>
                        </a:rPr>
                        <a:t>16</a:t>
                      </a:r>
                      <a:endParaRPr lang="fr-CA" sz="1600" b="0" dirty="0">
                        <a:latin typeface="Alte DIN 1451 Mittelschrift" panose="020B0603020202020204" pitchFamily="34" charset="0"/>
                      </a:endParaRPr>
                    </a:p>
                  </a:txBody>
                  <a:tcPr anchor="ctr"/>
                </a:tc>
                <a:tc>
                  <a:txBody>
                    <a:bodyPr/>
                    <a:lstStyle/>
                    <a:p>
                      <a:r>
                        <a:rPr lang="fr-CA" sz="1600" b="1" dirty="0" smtClean="0">
                          <a:latin typeface="Alte DIN 1451 Mittelschrift" panose="020B0603020202020204" pitchFamily="34" charset="0"/>
                        </a:rPr>
                        <a:t>Vacances</a:t>
                      </a:r>
                      <a:r>
                        <a:rPr lang="fr-CA" sz="1600" b="1" baseline="0" dirty="0" smtClean="0">
                          <a:latin typeface="Alte DIN 1451 Mittelschrift" panose="020B0603020202020204" pitchFamily="34" charset="0"/>
                        </a:rPr>
                        <a:t> annuelles</a:t>
                      </a:r>
                    </a:p>
                    <a:p>
                      <a:r>
                        <a:rPr lang="fr-CA" sz="1600" baseline="0" dirty="0" smtClean="0">
                          <a:latin typeface="Alte DIN 1451 Mittelschrift" panose="020B0603020202020204" pitchFamily="34" charset="0"/>
                        </a:rPr>
                        <a:t>Cumul du 1</a:t>
                      </a:r>
                      <a:r>
                        <a:rPr lang="fr-CA" sz="1600" baseline="30000" dirty="0" smtClean="0">
                          <a:latin typeface="Alte DIN 1451 Mittelschrift" panose="020B0603020202020204" pitchFamily="34" charset="0"/>
                        </a:rPr>
                        <a:t>er</a:t>
                      </a:r>
                      <a:r>
                        <a:rPr lang="fr-CA" sz="1600" baseline="0" dirty="0" smtClean="0">
                          <a:latin typeface="Alte DIN 1451 Mittelschrift" panose="020B0603020202020204" pitchFamily="34" charset="0"/>
                        </a:rPr>
                        <a:t> mai au 30 avril de l’année suivante</a:t>
                      </a:r>
                      <a:endParaRPr lang="fr-CA" sz="1600" b="1" dirty="0">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-15 ans service cumulé = 20 jours</a:t>
                      </a:r>
                    </a:p>
                    <a:p>
                      <a:r>
                        <a:rPr lang="fr-CA" sz="1600" dirty="0" smtClean="0">
                          <a:latin typeface="Alte DIN 1451 Mittelschrift" panose="020B0603020202020204" pitchFamily="34" charset="0"/>
                        </a:rPr>
                        <a:t>+15 et –18 ans service = 23 jours</a:t>
                      </a:r>
                    </a:p>
                    <a:p>
                      <a:r>
                        <a:rPr lang="fr-CA" sz="1600" dirty="0" smtClean="0">
                          <a:latin typeface="Alte DIN 1451 Mittelschrift" panose="020B0603020202020204" pitchFamily="34" charset="0"/>
                        </a:rPr>
                        <a:t>+18 ans service </a:t>
                      </a:r>
                      <a:r>
                        <a:rPr lang="fr-CA" sz="1600" baseline="0" dirty="0" smtClean="0">
                          <a:latin typeface="Alte DIN 1451 Mittelschrift" panose="020B0603020202020204" pitchFamily="34" charset="0"/>
                        </a:rPr>
                        <a:t>= </a:t>
                      </a:r>
                      <a:r>
                        <a:rPr lang="fr-CA" sz="1600" dirty="0" smtClean="0">
                          <a:latin typeface="Alte DIN 1451 Mittelschrift" panose="020B0603020202020204" pitchFamily="34" charset="0"/>
                        </a:rPr>
                        <a:t>25 jours</a:t>
                      </a: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sz="1600" dirty="0" smtClean="0">
                          <a:latin typeface="Alte DIN 1451 Mittelschrift" panose="020B0603020202020204" pitchFamily="34" charset="0"/>
                        </a:rPr>
                        <a:t>Au prorata des heures travaillées et du service cumulé</a:t>
                      </a:r>
                      <a:endParaRPr lang="fr-CA" sz="1600" dirty="0">
                        <a:latin typeface="Alte DIN 1451 Mittelschrift" panose="020B0603020202020204" pitchFamily="34" charset="0"/>
                      </a:endParaRPr>
                    </a:p>
                  </a:txBody>
                  <a:tcPr anchor="ctr"/>
                </a:tc>
                <a:extLst>
                  <a:ext uri="{0D108BD9-81ED-4DB2-BD59-A6C34878D82A}">
                    <a16:rowId xmlns:a16="http://schemas.microsoft.com/office/drawing/2014/main" val="10001"/>
                  </a:ext>
                </a:extLst>
              </a:tr>
              <a:tr h="560514">
                <a:tc>
                  <a:txBody>
                    <a:bodyPr/>
                    <a:lstStyle/>
                    <a:p>
                      <a:pPr algn="ctr"/>
                      <a:r>
                        <a:rPr lang="fr-CA" sz="1600" b="0" dirty="0" smtClean="0">
                          <a:latin typeface="Alte DIN 1451 Mittelschrift" panose="020B0603020202020204" pitchFamily="34" charset="0"/>
                        </a:rPr>
                        <a:t>17</a:t>
                      </a:r>
                      <a:endParaRPr lang="fr-CA" sz="1600" b="0" dirty="0">
                        <a:latin typeface="Alte DIN 1451 Mittelschrift" panose="020B0603020202020204" pitchFamily="34" charset="0"/>
                      </a:endParaRPr>
                    </a:p>
                  </a:txBody>
                  <a:tcPr anchor="ctr"/>
                </a:tc>
                <a:tc>
                  <a:txBody>
                    <a:bodyPr/>
                    <a:lstStyle/>
                    <a:p>
                      <a:pPr algn="l"/>
                      <a:r>
                        <a:rPr lang="fr-CA" sz="1600" b="1" dirty="0" smtClean="0">
                          <a:latin typeface="Alte DIN 1451 Mittelschrift" panose="020B0603020202020204" pitchFamily="34" charset="0"/>
                        </a:rPr>
                        <a:t>Congés fériés </a:t>
                      </a:r>
                      <a:endParaRPr lang="fr-CA" sz="1600" b="1" baseline="0" dirty="0" smtClean="0">
                        <a:latin typeface="Alte DIN 1451 Mittelschrift" panose="020B0603020202020204" pitchFamily="34" charset="0"/>
                      </a:endParaRPr>
                    </a:p>
                    <a:p>
                      <a:pPr algn="l"/>
                      <a:r>
                        <a:rPr lang="fr-CA" sz="1600" b="1" baseline="0" dirty="0" smtClean="0">
                          <a:latin typeface="Alte DIN 1451 Mittelschrift" panose="020B0603020202020204" pitchFamily="34" charset="0"/>
                        </a:rPr>
                        <a:t>Congés mobiles</a:t>
                      </a:r>
                      <a:endParaRPr lang="fr-CA" sz="1600" b="1" dirty="0">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13 jours</a:t>
                      </a:r>
                    </a:p>
                    <a:p>
                      <a:r>
                        <a:rPr lang="fr-CA" sz="1600" dirty="0" smtClean="0">
                          <a:latin typeface="Alte DIN 1451 Mittelschrift" panose="020B0603020202020204" pitchFamily="34" charset="0"/>
                        </a:rPr>
                        <a:t>2 jours</a:t>
                      </a:r>
                      <a:endParaRPr lang="fr-CA" sz="1600" dirty="0">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Avantages sociaux de 6,64 % du salaire brut à chaque paie</a:t>
                      </a:r>
                      <a:endParaRPr lang="fr-CA" sz="1600" dirty="0">
                        <a:latin typeface="Alte DIN 1451 Mittelschrift" panose="020B0603020202020204" pitchFamily="34" charset="0"/>
                      </a:endParaRPr>
                    </a:p>
                  </a:txBody>
                  <a:tcPr anchor="ctr"/>
                </a:tc>
                <a:extLst>
                  <a:ext uri="{0D108BD9-81ED-4DB2-BD59-A6C34878D82A}">
                    <a16:rowId xmlns:a16="http://schemas.microsoft.com/office/drawing/2014/main" val="10002"/>
                  </a:ext>
                </a:extLst>
              </a:tr>
              <a:tr h="11658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1600" b="0" dirty="0" smtClean="0">
                          <a:latin typeface="Alte DIN 1451 Mittelschrift" panose="020B0603020202020204" pitchFamily="34" charset="0"/>
                        </a:rPr>
                        <a:t>21</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600" b="1" dirty="0" smtClean="0">
                          <a:latin typeface="Alte DIN 1451 Mittelschrift" panose="020B0603020202020204" pitchFamily="34" charset="0"/>
                        </a:rPr>
                        <a:t>Congés</a:t>
                      </a:r>
                      <a:r>
                        <a:rPr lang="fr-CA" sz="1600" b="1" baseline="0" dirty="0" smtClean="0">
                          <a:latin typeface="Alte DIN 1451 Mittelschrift" panose="020B0603020202020204" pitchFamily="34" charset="0"/>
                        </a:rPr>
                        <a:t> pour raisons médicales </a:t>
                      </a:r>
                      <a:br>
                        <a:rPr lang="fr-CA" sz="1600" b="1" baseline="0" dirty="0" smtClean="0">
                          <a:latin typeface="Alte DIN 1451 Mittelschrift" panose="020B0603020202020204" pitchFamily="34" charset="0"/>
                        </a:rPr>
                      </a:br>
                      <a:r>
                        <a:rPr lang="fr-CA" sz="1600" b="1" baseline="0" dirty="0" smtClean="0">
                          <a:latin typeface="Alte DIN 1451 Mittelschrift" panose="020B0603020202020204" pitchFamily="34" charset="0"/>
                        </a:rPr>
                        <a:t>et familiales </a:t>
                      </a:r>
                    </a:p>
                    <a:p>
                      <a:pPr marL="0" marR="0" lvl="0" indent="0" algn="l" defTabSz="914400" rtl="0" eaLnBrk="1" fontAlgn="auto" latinLnBrk="0" hangingPunct="1">
                        <a:lnSpc>
                          <a:spcPct val="100000"/>
                        </a:lnSpc>
                        <a:spcBef>
                          <a:spcPts val="0"/>
                        </a:spcBef>
                        <a:spcAft>
                          <a:spcPts val="0"/>
                        </a:spcAft>
                        <a:buClrTx/>
                        <a:buSzTx/>
                        <a:buFontTx/>
                        <a:buNone/>
                        <a:tabLst/>
                        <a:defRPr/>
                      </a:pPr>
                      <a:r>
                        <a:rPr lang="fr-CA" sz="1600" baseline="0" dirty="0" smtClean="0">
                          <a:latin typeface="Alte DIN 1451 Mittelschrift" panose="020B0603020202020204" pitchFamily="34" charset="0"/>
                        </a:rPr>
                        <a:t>Cumul du 1</a:t>
                      </a:r>
                      <a:r>
                        <a:rPr lang="fr-CA" sz="1600" baseline="30000" dirty="0" smtClean="0">
                          <a:latin typeface="Alte DIN 1451 Mittelschrift" panose="020B0603020202020204" pitchFamily="34" charset="0"/>
                        </a:rPr>
                        <a:t>er</a:t>
                      </a:r>
                      <a:r>
                        <a:rPr lang="fr-CA" sz="1600" baseline="0" dirty="0" smtClean="0">
                          <a:latin typeface="Alte DIN 1451 Mittelschrift" panose="020B0603020202020204" pitchFamily="34" charset="0"/>
                        </a:rPr>
                        <a:t> déc. au 30 nov. de l’année suivante</a:t>
                      </a:r>
                      <a:endParaRPr lang="fr-CA" sz="1600" b="1" dirty="0" smtClean="0">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Cumul 10/12</a:t>
                      </a:r>
                      <a:r>
                        <a:rPr lang="fr-CA" sz="1600" baseline="30000" dirty="0" smtClean="0">
                          <a:latin typeface="Alte DIN 1451 Mittelschrift" panose="020B0603020202020204" pitchFamily="34" charset="0"/>
                        </a:rPr>
                        <a:t>ème</a:t>
                      </a:r>
                      <a:r>
                        <a:rPr lang="fr-CA" sz="1600" dirty="0" smtClean="0">
                          <a:latin typeface="Alte DIN 1451 Mittelschrift" panose="020B0603020202020204" pitchFamily="34" charset="0"/>
                        </a:rPr>
                        <a:t> (0,833) jour par mois travaillé dès l’embauche</a:t>
                      </a:r>
                    </a:p>
                    <a:p>
                      <a:r>
                        <a:rPr lang="fr-CA" sz="1600" dirty="0" smtClean="0">
                          <a:latin typeface="Alte DIN 1451 Mittelschrift" panose="020B0603020202020204" pitchFamily="34" charset="0"/>
                        </a:rPr>
                        <a:t>Maximum 10 jours ouvrables, fractionnables, non</a:t>
                      </a:r>
                      <a:r>
                        <a:rPr lang="fr-CA" sz="1600" baseline="0" dirty="0" smtClean="0">
                          <a:latin typeface="Alte DIN 1451 Mittelschrift" panose="020B0603020202020204" pitchFamily="34" charset="0"/>
                        </a:rPr>
                        <a:t> </a:t>
                      </a:r>
                      <a:r>
                        <a:rPr lang="fr-CA" sz="1600" dirty="0" smtClean="0">
                          <a:latin typeface="Alte DIN 1451 Mittelschrift" panose="020B0603020202020204" pitchFamily="34" charset="0"/>
                        </a:rPr>
                        <a:t>reportables</a:t>
                      </a:r>
                      <a:endParaRPr lang="fr-CA" sz="1600" dirty="0">
                        <a:latin typeface="Alte DIN 1451 Mittelschrift" panose="020B0603020202020204" pitchFamily="34" charset="0"/>
                      </a:endParaRPr>
                    </a:p>
                  </a:txBody>
                  <a:tcPr anchor="ctr"/>
                </a:tc>
                <a:tc>
                  <a:txBody>
                    <a:bodyPr/>
                    <a:lstStyle/>
                    <a:p>
                      <a:r>
                        <a:rPr lang="fr-CA" sz="1600" strike="noStrike" dirty="0" smtClean="0">
                          <a:latin typeface="Alte DIN 1451 Mittelschrift" panose="020B0603020202020204" pitchFamily="34" charset="0"/>
                        </a:rPr>
                        <a:t>Cumul au</a:t>
                      </a:r>
                      <a:r>
                        <a:rPr lang="fr-CA" sz="1600" strike="noStrike" baseline="0" dirty="0" smtClean="0">
                          <a:latin typeface="Alte DIN 1451 Mittelschrift" panose="020B0603020202020204" pitchFamily="34" charset="0"/>
                        </a:rPr>
                        <a:t> prorata des heures travaillées, mêmes conditions que temps plein</a:t>
                      </a:r>
                      <a:endParaRPr lang="fr-CA" sz="1600" strike="noStrike" dirty="0">
                        <a:latin typeface="Alte DIN 1451 Mittelschrift" panose="020B0603020202020204" pitchFamily="34" charset="0"/>
                      </a:endParaRPr>
                    </a:p>
                  </a:txBody>
                  <a:tcPr anchor="ctr"/>
                </a:tc>
                <a:extLst>
                  <a:ext uri="{0D108BD9-81ED-4DB2-BD59-A6C34878D82A}">
                    <a16:rowId xmlns:a16="http://schemas.microsoft.com/office/drawing/2014/main" val="10003"/>
                  </a:ext>
                </a:extLst>
              </a:tr>
              <a:tr h="627250">
                <a:tc>
                  <a:txBody>
                    <a:bodyPr/>
                    <a:lstStyle/>
                    <a:p>
                      <a:pPr algn="ctr"/>
                      <a:r>
                        <a:rPr lang="fr-CA" sz="1600" b="0" dirty="0" smtClean="0">
                          <a:latin typeface="Alte DIN 1451 Mittelschrift" panose="020B0603020202020204" pitchFamily="34" charset="0"/>
                        </a:rPr>
                        <a:t>22</a:t>
                      </a:r>
                    </a:p>
                  </a:txBody>
                  <a:tcPr anchor="ctr"/>
                </a:tc>
                <a:tc>
                  <a:txBody>
                    <a:bodyPr/>
                    <a:lstStyle/>
                    <a:p>
                      <a:r>
                        <a:rPr lang="fr-CA" sz="1600" b="1" dirty="0" smtClean="0">
                          <a:latin typeface="Alte DIN 1451 Mittelschrift" panose="020B0603020202020204" pitchFamily="34" charset="0"/>
                        </a:rPr>
                        <a:t>Congés sociaux</a:t>
                      </a:r>
                    </a:p>
                    <a:p>
                      <a:r>
                        <a:rPr lang="fr-CA" sz="1600" b="0" dirty="0" smtClean="0">
                          <a:latin typeface="Alte DIN 1451 Mittelschrift" panose="020B0603020202020204" pitchFamily="34" charset="0"/>
                        </a:rPr>
                        <a:t>(décès, mariage, divorce)</a:t>
                      </a:r>
                    </a:p>
                  </a:txBody>
                  <a:tcPr anchor="ctr"/>
                </a:tc>
                <a:tc>
                  <a:txBody>
                    <a:bodyPr/>
                    <a:lstStyle/>
                    <a:p>
                      <a:r>
                        <a:rPr lang="fr-CA" sz="1600" dirty="0" smtClean="0">
                          <a:latin typeface="Alte DIN 1451 Mittelschrift" panose="020B0603020202020204" pitchFamily="34" charset="0"/>
                        </a:rPr>
                        <a:t>7, 3 ou 1 jour calendrier selon la situation</a:t>
                      </a:r>
                      <a:endParaRPr lang="fr-CA" sz="1600" dirty="0">
                        <a:latin typeface="Alte DIN 1451 Mittelschrift" panose="020B0603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600" dirty="0" smtClean="0">
                          <a:latin typeface="Alte DIN 1451 Mittelschrift" panose="020B0603020202020204" pitchFamily="34" charset="0"/>
                        </a:rPr>
                        <a:t>7, 3 ou 1 jour calendrier selon la situation</a:t>
                      </a:r>
                      <a:endParaRPr lang="fr-CA" sz="1600" strike="sngStrike" dirty="0">
                        <a:latin typeface="Alte DIN 1451 Mittelschrift" panose="020B0603020202020204" pitchFamily="34" charset="0"/>
                      </a:endParaRPr>
                    </a:p>
                  </a:txBody>
                  <a:tcPr anchor="ctr"/>
                </a:tc>
                <a:extLst>
                  <a:ext uri="{0D108BD9-81ED-4DB2-BD59-A6C34878D82A}">
                    <a16:rowId xmlns:a16="http://schemas.microsoft.com/office/drawing/2014/main" val="10004"/>
                  </a:ext>
                </a:extLst>
              </a:tr>
              <a:tr h="779943">
                <a:tc>
                  <a:txBody>
                    <a:bodyPr/>
                    <a:lstStyle/>
                    <a:p>
                      <a:pPr algn="ctr"/>
                      <a:r>
                        <a:rPr lang="fr-CA" sz="1600" b="0" dirty="0" smtClean="0">
                          <a:latin typeface="Alte DIN 1451 Mittelschrift" panose="020B0603020202020204" pitchFamily="34" charset="0"/>
                        </a:rPr>
                        <a:t>22</a:t>
                      </a:r>
                    </a:p>
                  </a:txBody>
                  <a:tcPr anchor="ctr"/>
                </a:tc>
                <a:tc>
                  <a:txBody>
                    <a:bodyPr/>
                    <a:lstStyle/>
                    <a:p>
                      <a:r>
                        <a:rPr lang="fr-CA" sz="1600" b="1" dirty="0" smtClean="0">
                          <a:latin typeface="Alte DIN 1451 Mittelschrift" panose="020B0603020202020204" pitchFamily="34" charset="0"/>
                        </a:rPr>
                        <a:t>Congés jurés,</a:t>
                      </a:r>
                      <a:r>
                        <a:rPr lang="fr-CA" sz="1600" b="1" baseline="0" dirty="0" smtClean="0">
                          <a:latin typeface="Alte DIN 1451 Mittelschrift" panose="020B0603020202020204" pitchFamily="34" charset="0"/>
                        </a:rPr>
                        <a:t> témoin</a:t>
                      </a:r>
                      <a:endParaRPr lang="fr-CA" sz="1600" b="1" dirty="0" smtClean="0">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Reçoit le différentiel entre salaire et indemnité de la cour*</a:t>
                      </a:r>
                      <a:endParaRPr lang="fr-CA" sz="1600" dirty="0">
                        <a:latin typeface="Alte DIN 1451 Mittelschrift" panose="020B0603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600" dirty="0" smtClean="0">
                          <a:latin typeface="Alte DIN 1451 Mittelschrift" panose="020B0603020202020204" pitchFamily="34" charset="0"/>
                        </a:rPr>
                        <a:t>Reçoit le différentiel entre salaire et indemnité de la cour</a:t>
                      </a:r>
                      <a:endParaRPr lang="fr-CA" sz="1600" strike="sngStrike" dirty="0">
                        <a:latin typeface="Alte DIN 1451 Mittelschrift" panose="020B0603020202020204" pitchFamily="34" charset="0"/>
                      </a:endParaRPr>
                    </a:p>
                  </a:txBody>
                  <a:tcPr anchor="ctr"/>
                </a:tc>
                <a:extLst>
                  <a:ext uri="{0D108BD9-81ED-4DB2-BD59-A6C34878D82A}">
                    <a16:rowId xmlns:a16="http://schemas.microsoft.com/office/drawing/2014/main" val="10005"/>
                  </a:ext>
                </a:extLst>
              </a:tr>
            </a:tbl>
          </a:graphicData>
        </a:graphic>
      </p:graphicFrame>
      <p:sp>
        <p:nvSpPr>
          <p:cNvPr id="6" name="Title 1"/>
          <p:cNvSpPr>
            <a:spLocks noGrp="1"/>
          </p:cNvSpPr>
          <p:nvPr>
            <p:ph type="title"/>
          </p:nvPr>
        </p:nvSpPr>
        <p:spPr>
          <a:xfrm>
            <a:off x="609600" y="116632"/>
            <a:ext cx="10972800" cy="1143000"/>
          </a:xfrm>
        </p:spPr>
        <p:txBody>
          <a:bodyPr>
            <a:normAutofit fontScale="90000"/>
          </a:bodyPr>
          <a:lstStyle/>
          <a:p>
            <a:r>
              <a:rPr lang="fr-CA" b="1" cap="all" dirty="0" smtClean="0">
                <a:solidFill>
                  <a:prstClr val="white"/>
                </a:solidFill>
              </a:rPr>
              <a:t>5. </a:t>
            </a:r>
            <a:r>
              <a:rPr lang="fr-CA" b="1" cap="all" dirty="0">
                <a:solidFill>
                  <a:prstClr val="white"/>
                </a:solidFill>
              </a:rPr>
              <a:t>Avantages sociaux </a:t>
            </a:r>
            <a:r>
              <a:rPr lang="fr-CA" b="1" cap="all" dirty="0" smtClean="0">
                <a:solidFill>
                  <a:prstClr val="white"/>
                </a:solidFill>
              </a:rPr>
              <a:t/>
            </a:r>
            <a:br>
              <a:rPr lang="fr-CA" b="1" cap="all" dirty="0" smtClean="0">
                <a:solidFill>
                  <a:prstClr val="white"/>
                </a:solidFill>
              </a:rPr>
            </a:br>
            <a:r>
              <a:rPr lang="fr-CA" b="1" cap="all" dirty="0" smtClean="0">
                <a:solidFill>
                  <a:prstClr val="white"/>
                </a:solidFill>
              </a:rPr>
              <a:t>	</a:t>
            </a:r>
            <a:r>
              <a:rPr lang="fr-CA" sz="3100" b="1" cap="all" dirty="0" smtClean="0">
                <a:solidFill>
                  <a:prstClr val="white"/>
                </a:solidFill>
              </a:rPr>
              <a:t>Vacances </a:t>
            </a:r>
            <a:r>
              <a:rPr lang="fr-CA" sz="3100" b="1" cap="all" dirty="0">
                <a:solidFill>
                  <a:prstClr val="white"/>
                </a:solidFill>
              </a:rPr>
              <a:t>et congés spéciaux </a:t>
            </a:r>
            <a:endParaRPr lang="fr-CA" dirty="0"/>
          </a:p>
        </p:txBody>
      </p:sp>
    </p:spTree>
    <p:extLst>
      <p:ext uri="{BB962C8B-B14F-4D97-AF65-F5344CB8AC3E}">
        <p14:creationId xmlns:p14="http://schemas.microsoft.com/office/powerpoint/2010/main" val="93174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Diagram 3"/>
          <p:cNvGraphicFramePr/>
          <p:nvPr>
            <p:custDataLst>
              <p:tags r:id="rId1"/>
            </p:custDataLst>
            <p:extLst>
              <p:ext uri="{D42A27DB-BD31-4B8C-83A1-F6EECF244321}">
                <p14:modId xmlns:p14="http://schemas.microsoft.com/office/powerpoint/2010/main" val="2193730779"/>
              </p:ext>
            </p:extLst>
          </p:nvPr>
        </p:nvGraphicFramePr>
        <p:xfrm>
          <a:off x="1775520" y="1556792"/>
          <a:ext cx="8907640" cy="518457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p:txBody>
          <a:bodyPr>
            <a:normAutofit fontScale="90000"/>
          </a:bodyPr>
          <a:lstStyle/>
          <a:p>
            <a:r>
              <a:rPr lang="fr-CA" b="1" cap="all" dirty="0" smtClean="0">
                <a:solidFill>
                  <a:prstClr val="white"/>
                </a:solidFill>
              </a:rPr>
              <a:t>5. </a:t>
            </a:r>
            <a:r>
              <a:rPr lang="fr-CA" b="1" cap="all" dirty="0">
                <a:solidFill>
                  <a:prstClr val="white"/>
                </a:solidFill>
              </a:rPr>
              <a:t>Avantages sociaux </a:t>
            </a:r>
            <a:r>
              <a:rPr lang="fr-CA" b="1" cap="all" dirty="0" smtClean="0">
                <a:solidFill>
                  <a:prstClr val="white"/>
                </a:solidFill>
              </a:rPr>
              <a:t/>
            </a:r>
            <a:br>
              <a:rPr lang="fr-CA" b="1" cap="all" dirty="0" smtClean="0">
                <a:solidFill>
                  <a:prstClr val="white"/>
                </a:solidFill>
              </a:rPr>
            </a:br>
            <a:r>
              <a:rPr lang="fr-CA" b="1" cap="all" dirty="0" smtClean="0">
                <a:solidFill>
                  <a:prstClr val="white"/>
                </a:solidFill>
              </a:rPr>
              <a:t>	</a:t>
            </a:r>
            <a:r>
              <a:rPr lang="fr-CA" sz="3100" b="1" cap="all" dirty="0" smtClean="0">
                <a:solidFill>
                  <a:prstClr val="white"/>
                </a:solidFill>
              </a:rPr>
              <a:t>Vacances </a:t>
            </a:r>
            <a:r>
              <a:rPr lang="fr-CA" sz="3100" b="1" cap="all" dirty="0">
                <a:solidFill>
                  <a:prstClr val="white"/>
                </a:solidFill>
              </a:rPr>
              <a:t>et congés spéciaux </a:t>
            </a:r>
            <a:endParaRPr lang="fr-CA" dirty="0"/>
          </a:p>
        </p:txBody>
      </p:sp>
    </p:spTree>
    <p:extLst>
      <p:ext uri="{BB962C8B-B14F-4D97-AF65-F5344CB8AC3E}">
        <p14:creationId xmlns:p14="http://schemas.microsoft.com/office/powerpoint/2010/main" val="3704368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b="1" cap="all" dirty="0" smtClean="0">
                <a:solidFill>
                  <a:prstClr val="white"/>
                </a:solidFill>
              </a:rPr>
              <a:t>5. </a:t>
            </a:r>
            <a:r>
              <a:rPr lang="fr-CA" b="1" cap="all" dirty="0">
                <a:solidFill>
                  <a:prstClr val="white"/>
                </a:solidFill>
              </a:rPr>
              <a:t>Avantages sociaux </a:t>
            </a:r>
            <a:r>
              <a:rPr lang="fr-CA" b="1" cap="all" dirty="0" smtClean="0">
                <a:solidFill>
                  <a:prstClr val="white"/>
                </a:solidFill>
              </a:rPr>
              <a:t/>
            </a:r>
            <a:br>
              <a:rPr lang="fr-CA" b="1" cap="all" dirty="0" smtClean="0">
                <a:solidFill>
                  <a:prstClr val="white"/>
                </a:solidFill>
              </a:rPr>
            </a:br>
            <a:r>
              <a:rPr lang="fr-CA" b="1" cap="all" dirty="0" smtClean="0">
                <a:solidFill>
                  <a:prstClr val="white"/>
                </a:solidFill>
              </a:rPr>
              <a:t>	</a:t>
            </a:r>
            <a:r>
              <a:rPr lang="fr-CA" sz="3100" b="1" cap="all" dirty="0" smtClean="0">
                <a:solidFill>
                  <a:prstClr val="white"/>
                </a:solidFill>
              </a:rPr>
              <a:t>Vacances </a:t>
            </a:r>
            <a:r>
              <a:rPr lang="fr-CA" sz="3100" b="1" cap="all" dirty="0">
                <a:solidFill>
                  <a:prstClr val="white"/>
                </a:solidFill>
              </a:rPr>
              <a:t>et congés spéciaux </a:t>
            </a:r>
            <a:endParaRPr lang="fr-CA" dirty="0"/>
          </a:p>
        </p:txBody>
      </p:sp>
      <p:grpSp>
        <p:nvGrpSpPr>
          <p:cNvPr id="5" name="Groupe 4"/>
          <p:cNvGrpSpPr/>
          <p:nvPr/>
        </p:nvGrpSpPr>
        <p:grpSpPr>
          <a:xfrm>
            <a:off x="649086" y="1535805"/>
            <a:ext cx="2997483" cy="2397987"/>
            <a:chOff x="6317891" y="3113905"/>
            <a:chExt cx="2097383" cy="1677907"/>
          </a:xfrm>
        </p:grpSpPr>
        <p:sp>
          <p:nvSpPr>
            <p:cNvPr id="7" name="Rectangle à coins arrondis 6"/>
            <p:cNvSpPr/>
            <p:nvPr/>
          </p:nvSpPr>
          <p:spPr>
            <a:xfrm>
              <a:off x="6317891" y="3113905"/>
              <a:ext cx="2097383" cy="1677907"/>
            </a:xfrm>
            <a:prstGeom prst="roundRect">
              <a:avLst>
                <a:gd name="adj" fmla="val 10000"/>
              </a:avLst>
            </a:prstGeom>
            <a:solidFill>
              <a:srgbClr val="007DC5"/>
            </a:solidFill>
          </p:spPr>
          <p:style>
            <a:lnRef idx="2">
              <a:schemeClr val="lt1">
                <a:hueOff val="0"/>
                <a:satOff val="0"/>
                <a:lumOff val="0"/>
                <a:alphaOff val="0"/>
              </a:schemeClr>
            </a:lnRef>
            <a:fillRef idx="1">
              <a:scrgbClr r="0" g="0" b="0"/>
            </a:fillRef>
            <a:effectRef idx="0">
              <a:schemeClr val="accent1">
                <a:shade val="80000"/>
                <a:hueOff val="-31013"/>
                <a:satOff val="383"/>
                <a:lumOff val="20646"/>
                <a:alphaOff val="0"/>
              </a:schemeClr>
            </a:effectRef>
            <a:fontRef idx="minor">
              <a:schemeClr val="lt1"/>
            </a:fontRef>
          </p:style>
        </p:sp>
        <p:sp>
          <p:nvSpPr>
            <p:cNvPr id="8" name="ZoneTexte 7"/>
            <p:cNvSpPr txBox="1"/>
            <p:nvPr/>
          </p:nvSpPr>
          <p:spPr>
            <a:xfrm>
              <a:off x="6367035" y="3163049"/>
              <a:ext cx="1999095" cy="15796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2400" b="1" kern="1200" noProof="0" dirty="0" smtClean="0">
                  <a:ln>
                    <a:noFill/>
                  </a:ln>
                  <a:solidFill>
                    <a:schemeClr val="bg1"/>
                  </a:solidFill>
                  <a:latin typeface="Alte DIN 1451 Mittelschrift" panose="020B0603020202020204" pitchFamily="34" charset="0"/>
                </a:rPr>
                <a:t>CONGÉ </a:t>
              </a:r>
            </a:p>
            <a:p>
              <a:pPr lvl="0" algn="ctr" defTabSz="800100">
                <a:lnSpc>
                  <a:spcPct val="150000"/>
                </a:lnSpc>
                <a:spcBef>
                  <a:spcPct val="0"/>
                </a:spcBef>
                <a:spcAft>
                  <a:spcPts val="0"/>
                </a:spcAft>
              </a:pPr>
              <a:r>
                <a:rPr lang="fr-CA" sz="2400" b="1" kern="1200" noProof="0" dirty="0" smtClean="0">
                  <a:ln>
                    <a:noFill/>
                  </a:ln>
                  <a:solidFill>
                    <a:schemeClr val="bg1"/>
                  </a:solidFill>
                  <a:latin typeface="Alte DIN 1451 Mittelschrift" panose="020B0603020202020204" pitchFamily="34" charset="0"/>
                </a:rPr>
                <a:t>SANS SOLDE </a:t>
              </a:r>
            </a:p>
            <a:p>
              <a:pPr lvl="0" algn="ctr" defTabSz="800100">
                <a:lnSpc>
                  <a:spcPct val="150000"/>
                </a:lnSpc>
                <a:spcBef>
                  <a:spcPct val="0"/>
                </a:spcBef>
                <a:spcAft>
                  <a:spcPts val="0"/>
                </a:spcAft>
              </a:pPr>
              <a:r>
                <a:rPr lang="fr-CA" sz="2400" b="1" kern="1200" noProof="0" dirty="0" smtClean="0">
                  <a:ln>
                    <a:noFill/>
                  </a:ln>
                  <a:solidFill>
                    <a:schemeClr val="bg1"/>
                  </a:solidFill>
                  <a:latin typeface="Alte DIN 1451 Mittelschrift" panose="020B0603020202020204" pitchFamily="34" charset="0"/>
                </a:rPr>
                <a:t>(24.1) </a:t>
              </a:r>
              <a:endParaRPr lang="fr-CA" sz="2400" b="1" kern="1200" noProof="0" dirty="0">
                <a:ln>
                  <a:noFill/>
                </a:ln>
                <a:solidFill>
                  <a:schemeClr val="bg1"/>
                </a:solidFill>
                <a:latin typeface="Alte DIN 1451 Mittelschrift" panose="020B0603020202020204" pitchFamily="34" charset="0"/>
              </a:endParaRPr>
            </a:p>
          </p:txBody>
        </p:sp>
      </p:grpSp>
      <p:grpSp>
        <p:nvGrpSpPr>
          <p:cNvPr id="9" name="Groupe 8"/>
          <p:cNvGrpSpPr/>
          <p:nvPr/>
        </p:nvGrpSpPr>
        <p:grpSpPr>
          <a:xfrm>
            <a:off x="3646568" y="1599482"/>
            <a:ext cx="8475063" cy="2308092"/>
            <a:chOff x="2839448" y="68172"/>
            <a:chExt cx="8475063" cy="2308092"/>
          </a:xfrm>
        </p:grpSpPr>
        <p:sp>
          <p:nvSpPr>
            <p:cNvPr id="10" name="Rectangle avec coins arrondis du même côté 9"/>
            <p:cNvSpPr/>
            <p:nvPr/>
          </p:nvSpPr>
          <p:spPr>
            <a:xfrm rot="5400000">
              <a:off x="5922934" y="-3015314"/>
              <a:ext cx="2308092" cy="8475063"/>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1" name="ZoneTexte 10"/>
            <p:cNvSpPr txBox="1"/>
            <p:nvPr/>
          </p:nvSpPr>
          <p:spPr>
            <a:xfrm>
              <a:off x="2839449" y="180843"/>
              <a:ext cx="8362391" cy="208274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defTabSz="889000">
                <a:lnSpc>
                  <a:spcPct val="90000"/>
                </a:lnSpc>
                <a:spcBef>
                  <a:spcPct val="0"/>
                </a:spcBef>
                <a:spcAft>
                  <a:spcPct val="15000"/>
                </a:spcAft>
              </a:pPr>
              <a:r>
                <a:rPr lang="fr-CA" sz="2000" b="1" dirty="0" smtClean="0">
                  <a:solidFill>
                    <a:srgbClr val="21407A"/>
                  </a:solidFill>
                  <a:latin typeface="Alte DIN 1451 Mittelschrift" panose="020B0603020202020204" pitchFamily="34" charset="0"/>
                </a:rPr>
                <a:t>Service cumulé</a:t>
              </a:r>
              <a:r>
                <a:rPr lang="fr-CA" sz="2000" dirty="0" smtClean="0">
                  <a:solidFill>
                    <a:srgbClr val="21407A"/>
                  </a:solidFill>
                  <a:latin typeface="Alte DIN 1451 Mittelschrift" panose="020B0603020202020204" pitchFamily="34" charset="0"/>
                </a:rPr>
                <a:t>	</a:t>
              </a:r>
              <a:r>
                <a:rPr lang="fr-CA" sz="2000" b="1" dirty="0" smtClean="0">
                  <a:solidFill>
                    <a:srgbClr val="21407A"/>
                  </a:solidFill>
                  <a:latin typeface="Alte DIN 1451 Mittelschrift" panose="020B0603020202020204" pitchFamily="34" charset="0"/>
                </a:rPr>
                <a:t>Durée du congé</a:t>
              </a:r>
              <a:r>
                <a:rPr lang="fr-CA" sz="2000" dirty="0" smtClean="0">
                  <a:solidFill>
                    <a:srgbClr val="21407A"/>
                  </a:solidFill>
                  <a:latin typeface="Alte DIN 1451 Mittelschrift" panose="020B0603020202020204" pitchFamily="34" charset="0"/>
                </a:rPr>
                <a:t>	</a:t>
              </a:r>
              <a:r>
                <a:rPr lang="fr-CA" sz="2000" b="1" dirty="0" smtClean="0">
                  <a:solidFill>
                    <a:srgbClr val="21407A"/>
                  </a:solidFill>
                  <a:latin typeface="Alte DIN 1451 Mittelschrift" panose="020B0603020202020204" pitchFamily="34" charset="0"/>
                </a:rPr>
                <a:t>Fréquence</a:t>
              </a:r>
            </a:p>
            <a:p>
              <a:pPr marL="0" lvl="1" defTabSz="7808913">
                <a:lnSpc>
                  <a:spcPct val="90000"/>
                </a:lnSpc>
                <a:spcBef>
                  <a:spcPct val="0"/>
                </a:spcBef>
                <a:spcAft>
                  <a:spcPct val="15000"/>
                </a:spcAft>
                <a:tabLst>
                  <a:tab pos="803275" algn="ctr"/>
                  <a:tab pos="3582988" algn="ctr"/>
                  <a:tab pos="5918200" algn="ctr"/>
                </a:tabLst>
              </a:pPr>
              <a:r>
                <a:rPr lang="fr-CA" sz="2000" kern="1200" dirty="0">
                  <a:solidFill>
                    <a:srgbClr val="21407A"/>
                  </a:solidFill>
                  <a:latin typeface="Alte DIN 1451 Mittelschrift" panose="020B0603020202020204" pitchFamily="34" charset="0"/>
                </a:rPr>
                <a:t>	</a:t>
              </a:r>
              <a:r>
                <a:rPr lang="fr-CA" sz="2000" kern="1200" dirty="0" smtClean="0">
                  <a:solidFill>
                    <a:srgbClr val="21407A"/>
                  </a:solidFill>
                  <a:latin typeface="Alte DIN 1451 Mittelschrift" panose="020B0603020202020204" pitchFamily="34" charset="0"/>
                </a:rPr>
                <a:t>1 an	4 semaines	1/an</a:t>
              </a:r>
            </a:p>
            <a:p>
              <a:pPr marL="0" lvl="1" defTabSz="7808913">
                <a:lnSpc>
                  <a:spcPct val="90000"/>
                </a:lnSpc>
                <a:spcBef>
                  <a:spcPct val="0"/>
                </a:spcBef>
                <a:spcAft>
                  <a:spcPct val="15000"/>
                </a:spcAft>
                <a:tabLst>
                  <a:tab pos="803275" algn="ctr"/>
                  <a:tab pos="3582988" algn="ctr"/>
                  <a:tab pos="5918200" algn="ctr"/>
                </a:tabLst>
              </a:pPr>
              <a:r>
                <a:rPr lang="fr-CA" sz="2000" dirty="0">
                  <a:solidFill>
                    <a:srgbClr val="21407A"/>
                  </a:solidFill>
                  <a:latin typeface="Alte DIN 1451 Mittelschrift" panose="020B0603020202020204" pitchFamily="34" charset="0"/>
                </a:rPr>
                <a:t>	</a:t>
              </a:r>
              <a:r>
                <a:rPr lang="fr-CA" sz="2000" dirty="0" smtClean="0">
                  <a:solidFill>
                    <a:srgbClr val="21407A"/>
                  </a:solidFill>
                  <a:latin typeface="Alte DIN 1451 Mittelschrift" panose="020B0603020202020204" pitchFamily="34" charset="0"/>
                </a:rPr>
                <a:t>5 ans	12 mois	1/4 ans</a:t>
              </a:r>
              <a:endParaRPr lang="fr-CA" sz="2000" kern="1200" dirty="0">
                <a:solidFill>
                  <a:srgbClr val="21407A"/>
                </a:solidFill>
                <a:latin typeface="Alte DIN 1451 Mittelschrift" panose="020B0603020202020204" pitchFamily="34" charset="0"/>
              </a:endParaRPr>
            </a:p>
            <a:p>
              <a:pPr marL="228600" lvl="1" indent="-228600" defTabSz="889000">
                <a:lnSpc>
                  <a:spcPct val="90000"/>
                </a:lnSpc>
                <a:spcBef>
                  <a:spcPct val="0"/>
                </a:spcBef>
                <a:spcAft>
                  <a:spcPct val="15000"/>
                </a:spcAft>
                <a:buChar char="••"/>
              </a:pPr>
              <a:r>
                <a:rPr lang="fr-CA" sz="2000" dirty="0">
                  <a:solidFill>
                    <a:srgbClr val="21407A"/>
                  </a:solidFill>
                  <a:latin typeface="Alte DIN 1451 Mittelschrift" panose="020B0603020202020204" pitchFamily="34" charset="0"/>
                </a:rPr>
                <a:t>D</a:t>
              </a:r>
              <a:r>
                <a:rPr lang="fr-CA" sz="2000" dirty="0" smtClean="0">
                  <a:solidFill>
                    <a:srgbClr val="21407A"/>
                  </a:solidFill>
                  <a:latin typeface="Alte DIN 1451 Mittelschrift" panose="020B0603020202020204" pitchFamily="34" charset="0"/>
                </a:rPr>
                <a:t>emande </a:t>
              </a:r>
              <a:r>
                <a:rPr lang="fr-CA" sz="2000" dirty="0">
                  <a:solidFill>
                    <a:srgbClr val="21407A"/>
                  </a:solidFill>
                  <a:latin typeface="Alte DIN 1451 Mittelschrift" panose="020B0603020202020204" pitchFamily="34" charset="0"/>
                </a:rPr>
                <a:t>par écrit à l’Employeur au moins 60 jours avant la date prévue du début du </a:t>
              </a:r>
              <a:r>
                <a:rPr lang="fr-CA" sz="2000" dirty="0" smtClean="0">
                  <a:solidFill>
                    <a:srgbClr val="21407A"/>
                  </a:solidFill>
                  <a:latin typeface="Alte DIN 1451 Mittelschrift" panose="020B0603020202020204" pitchFamily="34" charset="0"/>
                </a:rPr>
                <a:t>congé avec dates et durée</a:t>
              </a:r>
              <a:r>
                <a:rPr lang="fr-CA" sz="2000" kern="1200" dirty="0" smtClean="0">
                  <a:solidFill>
                    <a:srgbClr val="21407A"/>
                  </a:solidFill>
                  <a:latin typeface="Alte DIN 1451 Mittelschrift" panose="020B0603020202020204" pitchFamily="34" charset="0"/>
                </a:rPr>
                <a:t>.</a:t>
              </a:r>
              <a:endParaRPr lang="fr-CA" sz="2000" kern="1200" dirty="0">
                <a:solidFill>
                  <a:srgbClr val="21407A"/>
                </a:solidFill>
                <a:latin typeface="Alte DIN 1451 Mittelschrift" panose="020B0603020202020204" pitchFamily="34" charset="0"/>
              </a:endParaRPr>
            </a:p>
            <a:p>
              <a:pPr marL="228600" lvl="1" indent="-228600" defTabSz="889000">
                <a:lnSpc>
                  <a:spcPct val="90000"/>
                </a:lnSpc>
                <a:spcBef>
                  <a:spcPct val="0"/>
                </a:spcBef>
                <a:spcAft>
                  <a:spcPct val="15000"/>
                </a:spcAft>
                <a:buChar char="••"/>
              </a:pPr>
              <a:r>
                <a:rPr lang="fr-CA" sz="2000" dirty="0" smtClean="0">
                  <a:solidFill>
                    <a:srgbClr val="21407A"/>
                  </a:solidFill>
                  <a:latin typeface="Alte DIN 1451 Mittelschrift" panose="020B0603020202020204" pitchFamily="34" charset="0"/>
                </a:rPr>
                <a:t>PPR peut </a:t>
              </a:r>
              <a:r>
                <a:rPr lang="fr-CA" sz="2000" dirty="0">
                  <a:solidFill>
                    <a:srgbClr val="21407A"/>
                  </a:solidFill>
                  <a:latin typeface="Alte DIN 1451 Mittelschrift" panose="020B0603020202020204" pitchFamily="34" charset="0"/>
                </a:rPr>
                <a:t>mettre fin à son congé sans solde avant la date prévue, moyennant un préavis d’au moins 30 </a:t>
              </a:r>
              <a:r>
                <a:rPr lang="fr-CA" sz="2000" dirty="0" smtClean="0">
                  <a:solidFill>
                    <a:srgbClr val="21407A"/>
                  </a:solidFill>
                  <a:latin typeface="Alte DIN 1451 Mittelschrift" panose="020B0603020202020204" pitchFamily="34" charset="0"/>
                </a:rPr>
                <a:t>jours au chercheur.</a:t>
              </a:r>
              <a:endParaRPr lang="fr-CA" sz="2000" dirty="0">
                <a:solidFill>
                  <a:srgbClr val="21407A"/>
                </a:solidFill>
                <a:latin typeface="Alte DIN 1451 Mittelschrift" panose="020B0603020202020204" pitchFamily="34" charset="0"/>
              </a:endParaRPr>
            </a:p>
          </p:txBody>
        </p:sp>
      </p:grpSp>
      <p:grpSp>
        <p:nvGrpSpPr>
          <p:cNvPr id="12" name="Groupe 11"/>
          <p:cNvGrpSpPr/>
          <p:nvPr/>
        </p:nvGrpSpPr>
        <p:grpSpPr>
          <a:xfrm>
            <a:off x="609600" y="4293096"/>
            <a:ext cx="2997483" cy="2397987"/>
            <a:chOff x="6317891" y="3113905"/>
            <a:chExt cx="2097383" cy="1677907"/>
          </a:xfrm>
        </p:grpSpPr>
        <p:sp>
          <p:nvSpPr>
            <p:cNvPr id="13" name="Rectangle à coins arrondis 12"/>
            <p:cNvSpPr/>
            <p:nvPr/>
          </p:nvSpPr>
          <p:spPr>
            <a:xfrm>
              <a:off x="6317891" y="3113905"/>
              <a:ext cx="2097383" cy="1677907"/>
            </a:xfrm>
            <a:prstGeom prst="roundRect">
              <a:avLst>
                <a:gd name="adj" fmla="val 10000"/>
              </a:avLst>
            </a:prstGeom>
            <a:solidFill>
              <a:srgbClr val="007DC5"/>
            </a:solidFill>
          </p:spPr>
          <p:style>
            <a:lnRef idx="2">
              <a:schemeClr val="lt1">
                <a:hueOff val="0"/>
                <a:satOff val="0"/>
                <a:lumOff val="0"/>
                <a:alphaOff val="0"/>
              </a:schemeClr>
            </a:lnRef>
            <a:fillRef idx="1">
              <a:scrgbClr r="0" g="0" b="0"/>
            </a:fillRef>
            <a:effectRef idx="0">
              <a:schemeClr val="accent1">
                <a:shade val="80000"/>
                <a:hueOff val="-31013"/>
                <a:satOff val="383"/>
                <a:lumOff val="20646"/>
                <a:alphaOff val="0"/>
              </a:schemeClr>
            </a:effectRef>
            <a:fontRef idx="minor">
              <a:schemeClr val="lt1"/>
            </a:fontRef>
          </p:style>
        </p:sp>
        <p:sp>
          <p:nvSpPr>
            <p:cNvPr id="15" name="ZoneTexte 14"/>
            <p:cNvSpPr txBox="1"/>
            <p:nvPr/>
          </p:nvSpPr>
          <p:spPr>
            <a:xfrm>
              <a:off x="6367035" y="3163049"/>
              <a:ext cx="1999095" cy="15796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4290" tIns="34290" rIns="34290" bIns="34290" numCol="1" spcCol="1270" anchor="ctr" anchorCtr="0">
              <a:noAutofit/>
            </a:bodyPr>
            <a:lstStyle/>
            <a:p>
              <a:pPr lvl="0" algn="ctr" defTabSz="800100">
                <a:lnSpc>
                  <a:spcPct val="150000"/>
                </a:lnSpc>
                <a:spcBef>
                  <a:spcPct val="0"/>
                </a:spcBef>
                <a:spcAft>
                  <a:spcPts val="0"/>
                </a:spcAft>
              </a:pPr>
              <a:r>
                <a:rPr lang="fr-CA" sz="2400" b="1" kern="1200" noProof="0" dirty="0" smtClean="0">
                  <a:ln>
                    <a:noFill/>
                  </a:ln>
                  <a:solidFill>
                    <a:schemeClr val="bg1"/>
                  </a:solidFill>
                  <a:latin typeface="Alte DIN 1451 Mittelschrift" panose="020B0603020202020204" pitchFamily="34" charset="0"/>
                </a:rPr>
                <a:t>CONGÉ PARTIEL </a:t>
              </a:r>
            </a:p>
            <a:p>
              <a:pPr lvl="0" algn="ctr" defTabSz="800100">
                <a:lnSpc>
                  <a:spcPct val="150000"/>
                </a:lnSpc>
                <a:spcBef>
                  <a:spcPct val="0"/>
                </a:spcBef>
                <a:spcAft>
                  <a:spcPts val="0"/>
                </a:spcAft>
              </a:pPr>
              <a:r>
                <a:rPr lang="fr-CA" sz="2400" b="1" kern="1200" noProof="0" dirty="0" smtClean="0">
                  <a:ln>
                    <a:noFill/>
                  </a:ln>
                  <a:solidFill>
                    <a:schemeClr val="bg1"/>
                  </a:solidFill>
                  <a:latin typeface="Alte DIN 1451 Mittelschrift" panose="020B0603020202020204" pitchFamily="34" charset="0"/>
                </a:rPr>
                <a:t>SANS SOLDE </a:t>
              </a:r>
            </a:p>
            <a:p>
              <a:pPr lvl="0" algn="ctr" defTabSz="800100">
                <a:lnSpc>
                  <a:spcPct val="150000"/>
                </a:lnSpc>
                <a:spcBef>
                  <a:spcPct val="0"/>
                </a:spcBef>
                <a:spcAft>
                  <a:spcPts val="0"/>
                </a:spcAft>
              </a:pPr>
              <a:r>
                <a:rPr lang="fr-CA" sz="2400" b="1" kern="1200" noProof="0" dirty="0" smtClean="0">
                  <a:ln>
                    <a:noFill/>
                  </a:ln>
                  <a:solidFill>
                    <a:schemeClr val="bg1"/>
                  </a:solidFill>
                  <a:latin typeface="Alte DIN 1451 Mittelschrift" panose="020B0603020202020204" pitchFamily="34" charset="0"/>
                </a:rPr>
                <a:t>(24.2) </a:t>
              </a:r>
              <a:endParaRPr lang="fr-CA" sz="2400" b="1" kern="1200" noProof="0" dirty="0">
                <a:ln>
                  <a:noFill/>
                </a:ln>
                <a:solidFill>
                  <a:schemeClr val="bg1"/>
                </a:solidFill>
                <a:latin typeface="Alte DIN 1451 Mittelschrift" panose="020B0603020202020204" pitchFamily="34" charset="0"/>
              </a:endParaRPr>
            </a:p>
          </p:txBody>
        </p:sp>
      </p:grpSp>
      <p:grpSp>
        <p:nvGrpSpPr>
          <p:cNvPr id="16" name="Groupe 15"/>
          <p:cNvGrpSpPr/>
          <p:nvPr/>
        </p:nvGrpSpPr>
        <p:grpSpPr>
          <a:xfrm>
            <a:off x="3646568" y="4013684"/>
            <a:ext cx="8475063" cy="2844315"/>
            <a:chOff x="2839448" y="68172"/>
            <a:chExt cx="8475063" cy="2308092"/>
          </a:xfrm>
        </p:grpSpPr>
        <p:sp>
          <p:nvSpPr>
            <p:cNvPr id="17" name="Rectangle avec coins arrondis du même côté 16"/>
            <p:cNvSpPr/>
            <p:nvPr/>
          </p:nvSpPr>
          <p:spPr>
            <a:xfrm rot="5400000">
              <a:off x="5922934" y="-3015314"/>
              <a:ext cx="2308092" cy="8475063"/>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8" name="ZoneTexte 17"/>
            <p:cNvSpPr txBox="1"/>
            <p:nvPr/>
          </p:nvSpPr>
          <p:spPr>
            <a:xfrm>
              <a:off x="2839449" y="116059"/>
              <a:ext cx="8362391" cy="223200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lvl="1" defTabSz="611188">
                <a:lnSpc>
                  <a:spcPct val="90000"/>
                </a:lnSpc>
                <a:spcBef>
                  <a:spcPct val="0"/>
                </a:spcBef>
                <a:spcAft>
                  <a:spcPct val="15000"/>
                </a:spcAft>
              </a:pPr>
              <a:r>
                <a:rPr lang="fr-CA" sz="2000" b="1" dirty="0">
                  <a:solidFill>
                    <a:srgbClr val="21407A"/>
                  </a:solidFill>
                  <a:latin typeface="Alte DIN 1451 Mittelschrift" panose="020B0603020202020204" pitchFamily="34" charset="0"/>
                </a:rPr>
                <a:t>Service cumulé</a:t>
              </a:r>
              <a:r>
                <a:rPr lang="fr-CA" sz="2000" dirty="0">
                  <a:solidFill>
                    <a:srgbClr val="21407A"/>
                  </a:solidFill>
                  <a:latin typeface="Alte DIN 1451 Mittelschrift" panose="020B0603020202020204" pitchFamily="34" charset="0"/>
                </a:rPr>
                <a:t>	</a:t>
              </a:r>
              <a:r>
                <a:rPr lang="fr-CA" sz="2000" dirty="0" smtClean="0">
                  <a:solidFill>
                    <a:srgbClr val="21407A"/>
                  </a:solidFill>
                  <a:latin typeface="Alte DIN 1451 Mittelschrift" panose="020B0603020202020204" pitchFamily="34" charset="0"/>
                </a:rPr>
                <a:t>		</a:t>
              </a:r>
              <a:r>
                <a:rPr lang="fr-CA" sz="2000" b="1" dirty="0" smtClean="0">
                  <a:solidFill>
                    <a:srgbClr val="21407A"/>
                  </a:solidFill>
                  <a:latin typeface="Alte DIN 1451 Mittelschrift" panose="020B0603020202020204" pitchFamily="34" charset="0"/>
                </a:rPr>
                <a:t>Durée </a:t>
              </a:r>
              <a:r>
                <a:rPr lang="fr-CA" sz="2000" b="1" dirty="0">
                  <a:solidFill>
                    <a:srgbClr val="21407A"/>
                  </a:solidFill>
                  <a:latin typeface="Alte DIN 1451 Mittelschrift" panose="020B0603020202020204" pitchFamily="34" charset="0"/>
                </a:rPr>
                <a:t>du congé</a:t>
              </a:r>
              <a:r>
                <a:rPr lang="fr-CA" sz="2000" dirty="0">
                  <a:solidFill>
                    <a:srgbClr val="21407A"/>
                  </a:solidFill>
                  <a:latin typeface="Alte DIN 1451 Mittelschrift" panose="020B0603020202020204" pitchFamily="34" charset="0"/>
                </a:rPr>
                <a:t>	</a:t>
              </a:r>
              <a:r>
                <a:rPr lang="fr-CA" sz="2000" dirty="0" smtClean="0">
                  <a:solidFill>
                    <a:srgbClr val="21407A"/>
                  </a:solidFill>
                  <a:latin typeface="Alte DIN 1451 Mittelschrift" panose="020B0603020202020204" pitchFamily="34" charset="0"/>
                </a:rPr>
                <a:t>	</a:t>
              </a:r>
              <a:r>
                <a:rPr lang="fr-CA" sz="2000" b="1" dirty="0" smtClean="0">
                  <a:solidFill>
                    <a:srgbClr val="21407A"/>
                  </a:solidFill>
                  <a:latin typeface="Alte DIN 1451 Mittelschrift" panose="020B0603020202020204" pitchFamily="34" charset="0"/>
                </a:rPr>
                <a:t>Fréquence</a:t>
              </a:r>
              <a:endParaRPr lang="fr-CA" sz="2000" b="1" dirty="0">
                <a:solidFill>
                  <a:srgbClr val="21407A"/>
                </a:solidFill>
                <a:latin typeface="Alte DIN 1451 Mittelschrift" panose="020B0603020202020204" pitchFamily="34" charset="0"/>
              </a:endParaRPr>
            </a:p>
            <a:p>
              <a:pPr marL="0" lvl="1" defTabSz="7808913">
                <a:lnSpc>
                  <a:spcPct val="90000"/>
                </a:lnSpc>
                <a:spcBef>
                  <a:spcPct val="0"/>
                </a:spcBef>
                <a:spcAft>
                  <a:spcPct val="15000"/>
                </a:spcAft>
                <a:tabLst>
                  <a:tab pos="803275" algn="ctr"/>
                  <a:tab pos="4127500" algn="ctr"/>
                  <a:tab pos="6721475" algn="ctr"/>
                </a:tabLst>
              </a:pPr>
              <a:r>
                <a:rPr lang="fr-CA" sz="2000" kern="1200" dirty="0">
                  <a:solidFill>
                    <a:srgbClr val="21407A"/>
                  </a:solidFill>
                  <a:latin typeface="Alte DIN 1451 Mittelschrift" panose="020B0603020202020204" pitchFamily="34" charset="0"/>
                </a:rPr>
                <a:t>	</a:t>
              </a:r>
              <a:r>
                <a:rPr lang="fr-CA" sz="2000" kern="1200" dirty="0" smtClean="0">
                  <a:solidFill>
                    <a:srgbClr val="21407A"/>
                  </a:solidFill>
                  <a:latin typeface="Alte DIN 1451 Mittelschrift" panose="020B0603020202020204" pitchFamily="34" charset="0"/>
                </a:rPr>
                <a:t>3 ans	entre 2 et 12 mois, 3 jrs/sem.	1X</a:t>
              </a:r>
            </a:p>
            <a:p>
              <a:pPr marL="228600" lvl="1" indent="-228600" defTabSz="889000">
                <a:lnSpc>
                  <a:spcPct val="90000"/>
                </a:lnSpc>
                <a:spcBef>
                  <a:spcPct val="0"/>
                </a:spcBef>
                <a:spcAft>
                  <a:spcPct val="15000"/>
                </a:spcAft>
                <a:buChar char="••"/>
                <a:tabLst>
                  <a:tab pos="803275" algn="ctr"/>
                  <a:tab pos="3582988" algn="ctr"/>
                  <a:tab pos="5918200" algn="ctr"/>
                </a:tabLst>
              </a:pPr>
              <a:r>
                <a:rPr lang="fr-CA" sz="2000" dirty="0">
                  <a:solidFill>
                    <a:srgbClr val="21407A"/>
                  </a:solidFill>
                  <a:latin typeface="Alte DIN 1451 Mittelschrift" panose="020B0603020202020204" pitchFamily="34" charset="0"/>
                </a:rPr>
                <a:t>Demande par écrit à l’Employeur au moins 30 jours avant la date prévue du début du congé avec dates et durée</a:t>
              </a:r>
              <a:r>
                <a:rPr lang="fr-CA" sz="2000" dirty="0" smtClean="0">
                  <a:solidFill>
                    <a:srgbClr val="21407A"/>
                  </a:solidFill>
                  <a:latin typeface="Alte DIN 1451 Mittelschrift" panose="020B0603020202020204" pitchFamily="34" charset="0"/>
                </a:rPr>
                <a:t>.</a:t>
              </a:r>
            </a:p>
            <a:p>
              <a:pPr marL="228600" lvl="1" indent="-228600" defTabSz="889000">
                <a:lnSpc>
                  <a:spcPct val="90000"/>
                </a:lnSpc>
                <a:spcBef>
                  <a:spcPct val="0"/>
                </a:spcBef>
                <a:spcAft>
                  <a:spcPct val="15000"/>
                </a:spcAft>
                <a:buChar char="••"/>
                <a:tabLst>
                  <a:tab pos="803275" algn="ctr"/>
                  <a:tab pos="3582988" algn="ctr"/>
                  <a:tab pos="5918200" algn="ctr"/>
                </a:tabLst>
              </a:pPr>
              <a:r>
                <a:rPr lang="fr-CA" sz="2000" dirty="0" smtClean="0">
                  <a:solidFill>
                    <a:srgbClr val="21407A"/>
                  </a:solidFill>
                  <a:latin typeface="Alte DIN 1451 Mittelschrift" panose="020B0603020202020204" pitchFamily="34" charset="0"/>
                </a:rPr>
                <a:t>Ne peut </a:t>
              </a:r>
              <a:r>
                <a:rPr lang="fr-CA" sz="2000" dirty="0">
                  <a:solidFill>
                    <a:srgbClr val="21407A"/>
                  </a:solidFill>
                  <a:latin typeface="Alte DIN 1451 Mittelschrift" panose="020B0603020202020204" pitchFamily="34" charset="0"/>
                </a:rPr>
                <a:t>précéder ou suivre </a:t>
              </a:r>
              <a:r>
                <a:rPr lang="fr-CA" sz="2000" dirty="0" smtClean="0">
                  <a:solidFill>
                    <a:srgbClr val="21407A"/>
                  </a:solidFill>
                  <a:latin typeface="Alte DIN 1451 Mittelschrift" panose="020B0603020202020204" pitchFamily="34" charset="0"/>
                </a:rPr>
                <a:t>un </a:t>
              </a:r>
              <a:r>
                <a:rPr lang="fr-CA" sz="2000" dirty="0">
                  <a:solidFill>
                    <a:srgbClr val="21407A"/>
                  </a:solidFill>
                  <a:latin typeface="Alte DIN 1451 Mittelschrift" panose="020B0603020202020204" pitchFamily="34" charset="0"/>
                </a:rPr>
                <a:t>autre congé sans solde, autre qu’un congé sans solde ou partiel sans solde suite à un congé de maternité, parental, de paternité ou d’adoption</a:t>
              </a:r>
            </a:p>
            <a:p>
              <a:pPr marL="228600" lvl="1" indent="-228600" defTabSz="889000">
                <a:lnSpc>
                  <a:spcPct val="90000"/>
                </a:lnSpc>
                <a:spcBef>
                  <a:spcPct val="0"/>
                </a:spcBef>
                <a:spcAft>
                  <a:spcPct val="15000"/>
                </a:spcAft>
                <a:buChar char="••"/>
              </a:pPr>
              <a:r>
                <a:rPr lang="fr-CA" sz="2000" dirty="0" smtClean="0">
                  <a:solidFill>
                    <a:srgbClr val="21407A"/>
                  </a:solidFill>
                  <a:latin typeface="Alte DIN 1451 Mittelschrift" panose="020B0603020202020204" pitchFamily="34" charset="0"/>
                </a:rPr>
                <a:t>PPR peut </a:t>
              </a:r>
              <a:r>
                <a:rPr lang="fr-CA" sz="2000" dirty="0">
                  <a:solidFill>
                    <a:srgbClr val="21407A"/>
                  </a:solidFill>
                  <a:latin typeface="Alte DIN 1451 Mittelschrift" panose="020B0603020202020204" pitchFamily="34" charset="0"/>
                </a:rPr>
                <a:t>mettre fin à son congé sans solde avant la date prévue, moyennant un préavis d’au moins 30 </a:t>
              </a:r>
              <a:r>
                <a:rPr lang="fr-CA" sz="2000" dirty="0" smtClean="0">
                  <a:solidFill>
                    <a:srgbClr val="21407A"/>
                  </a:solidFill>
                  <a:latin typeface="Alte DIN 1451 Mittelschrift" panose="020B0603020202020204" pitchFamily="34" charset="0"/>
                </a:rPr>
                <a:t>jours au chercheur.</a:t>
              </a:r>
              <a:endParaRPr lang="fr-CA" sz="2000" dirty="0">
                <a:solidFill>
                  <a:srgbClr val="21407A"/>
                </a:solidFill>
                <a:latin typeface="Alte DIN 1451 Mittelschrift" panose="020B0603020202020204" pitchFamily="34" charset="0"/>
              </a:endParaRPr>
            </a:p>
          </p:txBody>
        </p:sp>
      </p:grpSp>
    </p:spTree>
    <p:extLst>
      <p:ext uri="{BB962C8B-B14F-4D97-AF65-F5344CB8AC3E}">
        <p14:creationId xmlns:p14="http://schemas.microsoft.com/office/powerpoint/2010/main" val="680208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fr-CA" b="1" cap="all" dirty="0" smtClean="0">
                <a:solidFill>
                  <a:prstClr val="white"/>
                </a:solidFill>
              </a:rPr>
              <a:t>5. </a:t>
            </a:r>
            <a:r>
              <a:rPr lang="fr-CA" b="1" cap="all" dirty="0">
                <a:solidFill>
                  <a:prstClr val="white"/>
                </a:solidFill>
              </a:rPr>
              <a:t>Avantages sociaux </a:t>
            </a:r>
            <a:r>
              <a:rPr lang="fr-CA" b="1" cap="all" dirty="0" smtClean="0">
                <a:solidFill>
                  <a:prstClr val="white"/>
                </a:solidFill>
              </a:rPr>
              <a:t/>
            </a:r>
            <a:br>
              <a:rPr lang="fr-CA" b="1" cap="all" dirty="0" smtClean="0">
                <a:solidFill>
                  <a:prstClr val="white"/>
                </a:solidFill>
              </a:rPr>
            </a:br>
            <a:r>
              <a:rPr lang="fr-CA" b="1" cap="all" dirty="0" smtClean="0">
                <a:solidFill>
                  <a:prstClr val="white"/>
                </a:solidFill>
              </a:rPr>
              <a:t>	</a:t>
            </a:r>
            <a:r>
              <a:rPr lang="fr-CA" sz="3100" b="1" cap="all" dirty="0" smtClean="0">
                <a:solidFill>
                  <a:prstClr val="white"/>
                </a:solidFill>
              </a:rPr>
              <a:t>RETRAITE - CONGÉ PARTIEL SANS SOLDE </a:t>
            </a:r>
            <a:endParaRPr lang="fr-CA" dirty="0"/>
          </a:p>
        </p:txBody>
      </p:sp>
      <p:graphicFrame>
        <p:nvGraphicFramePr>
          <p:cNvPr id="5" name="Espace réservé du contenu 4"/>
          <p:cNvGraphicFramePr>
            <a:graphicFrameLocks noGrp="1"/>
          </p:cNvGraphicFramePr>
          <p:nvPr>
            <p:ph idx="4294967295"/>
            <p:extLst>
              <p:ext uri="{D42A27DB-BD31-4B8C-83A1-F6EECF244321}">
                <p14:modId xmlns:p14="http://schemas.microsoft.com/office/powerpoint/2010/main" val="2383182756"/>
              </p:ext>
            </p:extLst>
          </p:nvPr>
        </p:nvGraphicFramePr>
        <p:xfrm>
          <a:off x="1289043" y="1772816"/>
          <a:ext cx="9217024" cy="4641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1432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pPr>
              <a:defRPr/>
            </a:pPr>
            <a:fld id="{DCF0E664-E382-45D9-BA04-B8E4CA650ADF}" type="slidenum">
              <a:rPr lang="fr-CA">
                <a:solidFill>
                  <a:prstClr val="black">
                    <a:tint val="75000"/>
                  </a:prstClr>
                </a:solidFill>
              </a:rPr>
              <a:pPr>
                <a:defRPr/>
              </a:pPr>
              <a:t>29</a:t>
            </a:fld>
            <a:endParaRPr lang="fr-CA" dirty="0">
              <a:solidFill>
                <a:prstClr val="black">
                  <a:tint val="75000"/>
                </a:prstClr>
              </a:solidFill>
            </a:endParaRPr>
          </a:p>
        </p:txBody>
      </p:sp>
      <p:graphicFrame>
        <p:nvGraphicFramePr>
          <p:cNvPr id="14" name="Diagram 3"/>
          <p:cNvGraphicFramePr/>
          <p:nvPr>
            <p:custDataLst>
              <p:tags r:id="rId1"/>
            </p:custDataLst>
            <p:extLst>
              <p:ext uri="{D42A27DB-BD31-4B8C-83A1-F6EECF244321}">
                <p14:modId xmlns:p14="http://schemas.microsoft.com/office/powerpoint/2010/main" val="1525882581"/>
              </p:ext>
            </p:extLst>
          </p:nvPr>
        </p:nvGraphicFramePr>
        <p:xfrm>
          <a:off x="1646783" y="1196975"/>
          <a:ext cx="9016417" cy="597644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3" name="Title 2"/>
          <p:cNvSpPr>
            <a:spLocks noGrp="1"/>
          </p:cNvSpPr>
          <p:nvPr>
            <p:ph type="title"/>
          </p:nvPr>
        </p:nvSpPr>
        <p:spPr/>
        <p:txBody>
          <a:bodyPr>
            <a:normAutofit fontScale="90000"/>
          </a:bodyPr>
          <a:lstStyle/>
          <a:p>
            <a:r>
              <a:rPr lang="fr-CA" b="1" cap="all" dirty="0" smtClean="0">
                <a:solidFill>
                  <a:prstClr val="white"/>
                </a:solidFill>
              </a:rPr>
              <a:t>5. </a:t>
            </a:r>
            <a:r>
              <a:rPr lang="fr-CA" b="1" cap="all" dirty="0">
                <a:solidFill>
                  <a:prstClr val="white"/>
                </a:solidFill>
              </a:rPr>
              <a:t>Avantages </a:t>
            </a:r>
            <a:r>
              <a:rPr lang="fr-CA" b="1" cap="all" dirty="0" smtClean="0">
                <a:solidFill>
                  <a:prstClr val="white"/>
                </a:solidFill>
              </a:rPr>
              <a:t>sociaux</a:t>
            </a:r>
            <a:br>
              <a:rPr lang="fr-CA" b="1" cap="all" dirty="0" smtClean="0">
                <a:solidFill>
                  <a:prstClr val="white"/>
                </a:solidFill>
              </a:rPr>
            </a:br>
            <a:r>
              <a:rPr lang="fr-CA" b="1" cap="all" dirty="0" smtClean="0">
                <a:solidFill>
                  <a:prstClr val="white"/>
                </a:solidFill>
              </a:rPr>
              <a:t>	</a:t>
            </a:r>
            <a:r>
              <a:rPr lang="fr-CA" sz="3100" b="1" cap="all" dirty="0" smtClean="0">
                <a:solidFill>
                  <a:prstClr val="white"/>
                </a:solidFill>
              </a:rPr>
              <a:t>AUTRES AVANTAGES </a:t>
            </a:r>
            <a:endParaRPr lang="fr-CA" dirty="0"/>
          </a:p>
        </p:txBody>
      </p:sp>
    </p:spTree>
    <p:extLst>
      <p:ext uri="{BB962C8B-B14F-4D97-AF65-F5344CB8AC3E}">
        <p14:creationId xmlns:p14="http://schemas.microsoft.com/office/powerpoint/2010/main" val="4105380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cap="all" dirty="0">
                <a:cs typeface="Helvetica" panose="020B0604020202020204" pitchFamily="34" charset="0"/>
              </a:rPr>
              <a:t>OBJECTIF DE LA FORMATION</a:t>
            </a:r>
          </a:p>
        </p:txBody>
      </p:sp>
      <p:pic>
        <p:nvPicPr>
          <p:cNvPr id="6" name="Picture 2" descr="ttps://n6-img-fp.akamaized.net/free-photo/index-finger-pressing-something_1232-763.jpg?size=338&amp;ex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5400000">
            <a:off x="1877122" y="2535310"/>
            <a:ext cx="3118292" cy="3609529"/>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à coins arrondis 7"/>
          <p:cNvSpPr/>
          <p:nvPr/>
        </p:nvSpPr>
        <p:spPr>
          <a:xfrm>
            <a:off x="4943872" y="2924944"/>
            <a:ext cx="4356000" cy="2470588"/>
          </a:xfrm>
          <a:prstGeom prst="roundRect">
            <a:avLst/>
          </a:prstGeom>
          <a:ln w="38100">
            <a:solidFill>
              <a:srgbClr val="007DC5"/>
            </a:solidFill>
          </a:ln>
        </p:spPr>
        <p:style>
          <a:lnRef idx="2">
            <a:schemeClr val="dk1"/>
          </a:lnRef>
          <a:fillRef idx="1">
            <a:schemeClr val="lt1"/>
          </a:fillRef>
          <a:effectRef idx="0">
            <a:schemeClr val="dk1"/>
          </a:effectRef>
          <a:fontRef idx="minor">
            <a:schemeClr val="dk1"/>
          </a:fontRef>
        </p:style>
        <p:txBody>
          <a:bodyPr anchor="ctr"/>
          <a:lstStyle/>
          <a:p>
            <a:pPr algn="ctr">
              <a:defRPr/>
            </a:pPr>
            <a:r>
              <a:rPr lang="fr-CA" sz="3200" i="1" dirty="0" smtClean="0">
                <a:solidFill>
                  <a:srgbClr val="21407A"/>
                </a:solidFill>
              </a:rPr>
              <a:t>Vous </a:t>
            </a:r>
            <a:r>
              <a:rPr lang="fr-CA" sz="3200" i="1" dirty="0">
                <a:solidFill>
                  <a:srgbClr val="21407A"/>
                </a:solidFill>
              </a:rPr>
              <a:t>sensibiliser à vos droits en vertu de votre C</a:t>
            </a:r>
            <a:r>
              <a:rPr lang="fr-CA" sz="3200" i="1" dirty="0" smtClean="0">
                <a:solidFill>
                  <a:srgbClr val="21407A"/>
                </a:solidFill>
              </a:rPr>
              <a:t>onvention collective ! </a:t>
            </a:r>
            <a:endParaRPr lang="fr-CA" sz="3200" i="1" dirty="0">
              <a:solidFill>
                <a:srgbClr val="21407A"/>
              </a:solidFill>
            </a:endParaRPr>
          </a:p>
        </p:txBody>
      </p:sp>
    </p:spTree>
    <p:extLst>
      <p:ext uri="{BB962C8B-B14F-4D97-AF65-F5344CB8AC3E}">
        <p14:creationId xmlns:p14="http://schemas.microsoft.com/office/powerpoint/2010/main" val="2893019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Espace réservé du contenu 7"/>
          <p:cNvGraphicFramePr>
            <a:graphicFrameLocks noGrp="1"/>
          </p:cNvGraphicFramePr>
          <p:nvPr>
            <p:ph idx="4294967295"/>
            <p:extLst>
              <p:ext uri="{D42A27DB-BD31-4B8C-83A1-F6EECF244321}">
                <p14:modId xmlns:p14="http://schemas.microsoft.com/office/powerpoint/2010/main" val="262868604"/>
              </p:ext>
            </p:extLst>
          </p:nvPr>
        </p:nvGraphicFramePr>
        <p:xfrm>
          <a:off x="551382" y="1584950"/>
          <a:ext cx="11031018" cy="4651658"/>
        </p:xfrm>
        <a:graphic>
          <a:graphicData uri="http://schemas.openxmlformats.org/drawingml/2006/table">
            <a:tbl>
              <a:tblPr firstRow="1" bandRow="1">
                <a:tableStyleId>{5C22544A-7EE6-4342-B048-85BDC9FD1C3A}</a:tableStyleId>
              </a:tblPr>
              <a:tblGrid>
                <a:gridCol w="1152130">
                  <a:extLst>
                    <a:ext uri="{9D8B030D-6E8A-4147-A177-3AD203B41FA5}">
                      <a16:colId xmlns:a16="http://schemas.microsoft.com/office/drawing/2014/main" val="1799700112"/>
                    </a:ext>
                  </a:extLst>
                </a:gridCol>
                <a:gridCol w="3312368">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gridCol w="2822104">
                  <a:extLst>
                    <a:ext uri="{9D8B030D-6E8A-4147-A177-3AD203B41FA5}">
                      <a16:colId xmlns:a16="http://schemas.microsoft.com/office/drawing/2014/main" val="20002"/>
                    </a:ext>
                  </a:extLst>
                </a:gridCol>
              </a:tblGrid>
              <a:tr h="475898">
                <a:tc>
                  <a:txBody>
                    <a:bodyPr/>
                    <a:lstStyle/>
                    <a:p>
                      <a:pPr algn="ctr"/>
                      <a:r>
                        <a:rPr lang="fr-CA" dirty="0" smtClean="0">
                          <a:latin typeface="Alte DIN 1451 Mittelschrift" panose="020B0603020202020204" pitchFamily="34" charset="0"/>
                        </a:rPr>
                        <a:t>Article</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Rubrique</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Temps</a:t>
                      </a:r>
                      <a:r>
                        <a:rPr lang="fr-CA" baseline="0" dirty="0" smtClean="0">
                          <a:latin typeface="Alte DIN 1451 Mittelschrift" panose="020B0603020202020204" pitchFamily="34" charset="0"/>
                        </a:rPr>
                        <a:t> plein</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Moins</a:t>
                      </a:r>
                      <a:r>
                        <a:rPr lang="fr-CA" baseline="0" dirty="0" smtClean="0">
                          <a:latin typeface="Alte DIN 1451 Mittelschrift" panose="020B0603020202020204" pitchFamily="34" charset="0"/>
                        </a:rPr>
                        <a:t> de 35 heures</a:t>
                      </a:r>
                      <a:endParaRPr lang="fr-CA" dirty="0">
                        <a:latin typeface="Alte DIN 1451 Mittelschrift" panose="020B0603020202020204" pitchFamily="34" charset="0"/>
                      </a:endParaRPr>
                    </a:p>
                  </a:txBody>
                  <a:tcPr anchor="ctr">
                    <a:solidFill>
                      <a:srgbClr val="007DC5"/>
                    </a:solidFill>
                  </a:tcPr>
                </a:tc>
                <a:extLst>
                  <a:ext uri="{0D108BD9-81ED-4DB2-BD59-A6C34878D82A}">
                    <a16:rowId xmlns:a16="http://schemas.microsoft.com/office/drawing/2014/main" val="10000"/>
                  </a:ext>
                </a:extLst>
              </a:tr>
              <a:tr h="919105">
                <a:tc>
                  <a:txBody>
                    <a:bodyPr/>
                    <a:lstStyle/>
                    <a:p>
                      <a:pPr algn="ctr"/>
                      <a:r>
                        <a:rPr lang="fr-CA" sz="1600" b="0" dirty="0" smtClean="0">
                          <a:solidFill>
                            <a:schemeClr val="tx1"/>
                          </a:solidFill>
                          <a:latin typeface="Alte DIN 1451 Mittelschrift" panose="020B0603020202020204" pitchFamily="34" charset="0"/>
                        </a:rPr>
                        <a:t>19</a:t>
                      </a:r>
                      <a:endParaRPr lang="fr-CA" sz="1600" b="0" dirty="0">
                        <a:solidFill>
                          <a:schemeClr val="tx1"/>
                        </a:solidFill>
                        <a:latin typeface="Alte DIN 1451 Mittelschrift" panose="020B0603020202020204" pitchFamily="34" charset="0"/>
                      </a:endParaRPr>
                    </a:p>
                  </a:txBody>
                  <a:tcPr anchor="ctr"/>
                </a:tc>
                <a:tc>
                  <a:txBody>
                    <a:bodyPr/>
                    <a:lstStyle/>
                    <a:p>
                      <a:r>
                        <a:rPr lang="fr-CA" sz="1600" b="1" dirty="0" smtClean="0">
                          <a:solidFill>
                            <a:schemeClr val="tx1"/>
                          </a:solidFill>
                          <a:latin typeface="Alte DIN 1451 Mittelschrift" panose="020B0603020202020204" pitchFamily="34" charset="0"/>
                        </a:rPr>
                        <a:t>Formation et </a:t>
                      </a:r>
                      <a:br>
                        <a:rPr lang="fr-CA" sz="1600" b="1" dirty="0" smtClean="0">
                          <a:solidFill>
                            <a:schemeClr val="tx1"/>
                          </a:solidFill>
                          <a:latin typeface="Alte DIN 1451 Mittelschrift" panose="020B0603020202020204" pitchFamily="34" charset="0"/>
                        </a:rPr>
                      </a:br>
                      <a:r>
                        <a:rPr lang="fr-CA" sz="1600" b="1" dirty="0" smtClean="0">
                          <a:solidFill>
                            <a:schemeClr val="tx1"/>
                          </a:solidFill>
                          <a:latin typeface="Alte DIN 1451 Mittelschrift" panose="020B0603020202020204" pitchFamily="34" charset="0"/>
                        </a:rPr>
                        <a:t>Perfectionnement</a:t>
                      </a:r>
                      <a:endParaRPr lang="fr-CA" sz="1600" b="1" dirty="0">
                        <a:solidFill>
                          <a:schemeClr val="tx1"/>
                        </a:solidFill>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Tous sont éligibles à</a:t>
                      </a:r>
                      <a:r>
                        <a:rPr lang="fr-CA" sz="1600" baseline="0" dirty="0" smtClean="0">
                          <a:latin typeface="Alte DIN 1451 Mittelschrift" panose="020B0603020202020204" pitchFamily="34" charset="0"/>
                        </a:rPr>
                        <a:t> </a:t>
                      </a:r>
                      <a:r>
                        <a:rPr lang="fr-CA" sz="1600" dirty="0" smtClean="0">
                          <a:latin typeface="Alte DIN 1451 Mittelschrift" panose="020B0603020202020204" pitchFamily="34" charset="0"/>
                        </a:rPr>
                        <a:t>15 ou 35 heures</a:t>
                      </a:r>
                    </a:p>
                    <a:p>
                      <a:r>
                        <a:rPr lang="fr-CA" sz="1600" dirty="0" smtClean="0">
                          <a:latin typeface="Alte DIN 1451 Mittelschrift" panose="020B0603020202020204" pitchFamily="34" charset="0"/>
                        </a:rPr>
                        <a:t>Employeur qui détermine qui y</a:t>
                      </a:r>
                      <a:r>
                        <a:rPr lang="fr-CA" sz="1600" baseline="0" dirty="0" smtClean="0">
                          <a:latin typeface="Alte DIN 1451 Mittelschrift" panose="020B0603020202020204" pitchFamily="34" charset="0"/>
                        </a:rPr>
                        <a:t> aura accès</a:t>
                      </a:r>
                      <a:endParaRPr lang="fr-CA" sz="1600" dirty="0" smtClean="0">
                        <a:latin typeface="Alte DIN 1451 Mittelschrift" panose="020B0603020202020204" pitchFamily="34" charset="0"/>
                      </a:endParaRPr>
                    </a:p>
                    <a:p>
                      <a:r>
                        <a:rPr lang="fr-CA" sz="1600" dirty="0" smtClean="0">
                          <a:latin typeface="Alte DIN 1451 Mittelschrift" panose="020B0603020202020204" pitchFamily="34" charset="0"/>
                        </a:rPr>
                        <a:t>Comité SPPROC et analyse/bilan CRT</a:t>
                      </a:r>
                      <a:endParaRPr lang="fr-CA" sz="1600" dirty="0">
                        <a:latin typeface="Alte DIN 1451 Mittelschrift" panose="020B0603020202020204" pitchFamily="34" charset="0"/>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600" dirty="0" smtClean="0">
                          <a:latin typeface="Alte DIN 1451 Mittelschrift" panose="020B0603020202020204" pitchFamily="34" charset="0"/>
                        </a:rPr>
                        <a:t>IDEM</a:t>
                      </a:r>
                      <a:endParaRPr lang="fr-CA" sz="1600" dirty="0">
                        <a:latin typeface="Alte DIN 1451 Mittelschrift" panose="020B0603020202020204" pitchFamily="34" charset="0"/>
                      </a:endParaRPr>
                    </a:p>
                  </a:txBody>
                  <a:tcPr anchor="ctr"/>
                </a:tc>
                <a:extLst>
                  <a:ext uri="{0D108BD9-81ED-4DB2-BD59-A6C34878D82A}">
                    <a16:rowId xmlns:a16="http://schemas.microsoft.com/office/drawing/2014/main" val="10001"/>
                  </a:ext>
                </a:extLst>
              </a:tr>
              <a:tr h="1364473">
                <a:tc>
                  <a:txBody>
                    <a:bodyPr/>
                    <a:lstStyle/>
                    <a:p>
                      <a:pPr algn="ctr"/>
                      <a:r>
                        <a:rPr lang="fr-CA" sz="1600" b="0" dirty="0" smtClean="0">
                          <a:solidFill>
                            <a:schemeClr val="tx1"/>
                          </a:solidFill>
                          <a:latin typeface="Alte DIN 1451 Mittelschrift" panose="020B0603020202020204" pitchFamily="34" charset="0"/>
                        </a:rPr>
                        <a:t>25</a:t>
                      </a:r>
                      <a:endParaRPr lang="fr-CA" sz="1600" b="0" dirty="0">
                        <a:solidFill>
                          <a:schemeClr val="tx1"/>
                        </a:solidFill>
                        <a:latin typeface="Alte DIN 1451 Mittelschrift" panose="020B0603020202020204" pitchFamily="34" charset="0"/>
                      </a:endParaRPr>
                    </a:p>
                  </a:txBody>
                  <a:tcPr anchor="ctr"/>
                </a:tc>
                <a:tc>
                  <a:txBody>
                    <a:bodyPr/>
                    <a:lstStyle/>
                    <a:p>
                      <a:r>
                        <a:rPr lang="fr-CA" sz="1600" b="1" dirty="0" smtClean="0">
                          <a:solidFill>
                            <a:schemeClr val="tx1"/>
                          </a:solidFill>
                          <a:latin typeface="Alte DIN 1451 Mittelschrift" panose="020B0603020202020204" pitchFamily="34" charset="0"/>
                        </a:rPr>
                        <a:t>Régime assurance collective</a:t>
                      </a:r>
                    </a:p>
                    <a:p>
                      <a:pPr>
                        <a:tabLst>
                          <a:tab pos="1260475" algn="l"/>
                        </a:tabLst>
                      </a:pPr>
                      <a:r>
                        <a:rPr lang="fr-CA" sz="1600" b="0" dirty="0" smtClean="0">
                          <a:solidFill>
                            <a:schemeClr val="tx1"/>
                          </a:solidFill>
                          <a:latin typeface="Alte DIN 1451 Mittelschrift" panose="020B0603020202020204" pitchFamily="34" charset="0"/>
                        </a:rPr>
                        <a:t>Contribution</a:t>
                      </a:r>
                      <a:r>
                        <a:rPr lang="fr-CA" sz="1600" b="0" baseline="0" dirty="0" smtClean="0">
                          <a:solidFill>
                            <a:schemeClr val="tx1"/>
                          </a:solidFill>
                          <a:latin typeface="Alte DIN 1451 Mittelschrift" panose="020B0603020202020204" pitchFamily="34" charset="0"/>
                        </a:rPr>
                        <a:t> </a:t>
                      </a:r>
                      <a:r>
                        <a:rPr lang="fr-CA" sz="1600" b="0" dirty="0" smtClean="0">
                          <a:solidFill>
                            <a:schemeClr val="tx1"/>
                          </a:solidFill>
                          <a:latin typeface="Alte DIN 1451 Mittelschrift" panose="020B0603020202020204" pitchFamily="34" charset="0"/>
                        </a:rPr>
                        <a:t>employeur, </a:t>
                      </a:r>
                      <a:br>
                        <a:rPr lang="fr-CA" sz="1600" b="0" dirty="0" smtClean="0">
                          <a:solidFill>
                            <a:schemeClr val="tx1"/>
                          </a:solidFill>
                          <a:latin typeface="Alte DIN 1451 Mittelschrift" panose="020B0603020202020204" pitchFamily="34" charset="0"/>
                        </a:rPr>
                      </a:br>
                      <a:r>
                        <a:rPr lang="fr-CA" sz="1600" b="0" dirty="0" smtClean="0">
                          <a:solidFill>
                            <a:schemeClr val="tx1"/>
                          </a:solidFill>
                          <a:latin typeface="Alte DIN 1451 Mittelschrift" panose="020B0603020202020204" pitchFamily="34" charset="0"/>
                        </a:rPr>
                        <a:t>50% de la prime jusqu’à maximum de 1600$ 3 janvier 2022</a:t>
                      </a:r>
                      <a:br>
                        <a:rPr lang="fr-CA" sz="1600" b="0" dirty="0" smtClean="0">
                          <a:solidFill>
                            <a:schemeClr val="tx1"/>
                          </a:solidFill>
                          <a:latin typeface="Alte DIN 1451 Mittelschrift" panose="020B0603020202020204" pitchFamily="34" charset="0"/>
                        </a:rPr>
                      </a:br>
                      <a:r>
                        <a:rPr lang="fr-CA" sz="1600" b="0" dirty="0" smtClean="0">
                          <a:solidFill>
                            <a:schemeClr val="tx1"/>
                          </a:solidFill>
                          <a:latin typeface="Alte DIN 1451 Mittelschrift" panose="020B0603020202020204" pitchFamily="34" charset="0"/>
                        </a:rPr>
                        <a:t>	1850$ 1</a:t>
                      </a:r>
                      <a:r>
                        <a:rPr lang="fr-CA" sz="1600" b="0" baseline="30000" dirty="0" smtClean="0">
                          <a:solidFill>
                            <a:schemeClr val="tx1"/>
                          </a:solidFill>
                          <a:latin typeface="Alte DIN 1451 Mittelschrift" panose="020B0603020202020204" pitchFamily="34" charset="0"/>
                        </a:rPr>
                        <a:t>er</a:t>
                      </a:r>
                      <a:r>
                        <a:rPr lang="fr-CA" sz="1600" b="0" dirty="0" smtClean="0">
                          <a:solidFill>
                            <a:schemeClr val="tx1"/>
                          </a:solidFill>
                          <a:latin typeface="Alte DIN 1451 Mittelschrift" panose="020B0603020202020204" pitchFamily="34" charset="0"/>
                        </a:rPr>
                        <a:t> mai 2023</a:t>
                      </a:r>
                    </a:p>
                    <a:p>
                      <a:pPr>
                        <a:tabLst>
                          <a:tab pos="1260475" algn="l"/>
                        </a:tabLst>
                      </a:pPr>
                      <a:r>
                        <a:rPr lang="fr-CA" sz="1600" b="0" dirty="0" smtClean="0">
                          <a:solidFill>
                            <a:schemeClr val="tx1"/>
                          </a:solidFill>
                          <a:latin typeface="Alte DIN 1451 Mittelschrift" panose="020B0603020202020204" pitchFamily="34" charset="0"/>
                        </a:rPr>
                        <a:t> 	2000$ 1</a:t>
                      </a:r>
                      <a:r>
                        <a:rPr lang="fr-CA" sz="1600" b="0" baseline="30000" dirty="0" smtClean="0">
                          <a:solidFill>
                            <a:schemeClr val="tx1"/>
                          </a:solidFill>
                          <a:latin typeface="Alte DIN 1451 Mittelschrift" panose="020B0603020202020204" pitchFamily="34" charset="0"/>
                        </a:rPr>
                        <a:t>er</a:t>
                      </a:r>
                      <a:r>
                        <a:rPr lang="fr-CA" sz="1600" b="0" dirty="0" smtClean="0">
                          <a:solidFill>
                            <a:schemeClr val="tx1"/>
                          </a:solidFill>
                          <a:latin typeface="Alte DIN 1451 Mittelschrift" panose="020B0603020202020204" pitchFamily="34" charset="0"/>
                        </a:rPr>
                        <a:t> mai 2024</a:t>
                      </a:r>
                      <a:endParaRPr lang="fr-CA" sz="1600" b="0" dirty="0">
                        <a:solidFill>
                          <a:schemeClr val="tx1"/>
                        </a:solidFill>
                        <a:latin typeface="Alte DIN 1451 Mittelschrift" panose="020B0603020202020204" pitchFamily="34" charset="0"/>
                      </a:endParaRPr>
                    </a:p>
                  </a:txBody>
                  <a:tcPr anchor="ctr"/>
                </a:tc>
                <a:tc>
                  <a:txBody>
                    <a:bodyPr/>
                    <a:lstStyle/>
                    <a:p>
                      <a:r>
                        <a:rPr lang="fr-CA" sz="1600" u="sng" dirty="0" smtClean="0">
                          <a:latin typeface="Alte DIN 1451 Mittelschrift" panose="020B0603020202020204" pitchFamily="34" charset="0"/>
                        </a:rPr>
                        <a:t>Admissibilité</a:t>
                      </a:r>
                      <a:r>
                        <a:rPr lang="fr-CA" sz="1600" u="none" dirty="0" smtClean="0">
                          <a:latin typeface="Alte DIN 1451 Mittelschrift" panose="020B0603020202020204" pitchFamily="34" charset="0"/>
                        </a:rPr>
                        <a:t>:</a:t>
                      </a:r>
                      <a:r>
                        <a:rPr lang="fr-CA" sz="1600" u="none" baseline="0" dirty="0" smtClean="0">
                          <a:latin typeface="Alte DIN 1451 Mittelschrift" panose="020B0603020202020204" pitchFamily="34" charset="0"/>
                        </a:rPr>
                        <a:t> </a:t>
                      </a:r>
                      <a:r>
                        <a:rPr lang="fr-CA" sz="1600" baseline="0" dirty="0" smtClean="0">
                          <a:latin typeface="Alte DIN 1451 Mittelschrift" panose="020B0603020202020204" pitchFamily="34" charset="0"/>
                        </a:rPr>
                        <a:t>avoir </a:t>
                      </a:r>
                      <a:r>
                        <a:rPr lang="fr-CA" sz="1600" dirty="0" smtClean="0">
                          <a:latin typeface="Alte DIN 1451 Mittelschrift" panose="020B0603020202020204" pitchFamily="34" charset="0"/>
                        </a:rPr>
                        <a:t>complété 1 mois de service</a:t>
                      </a:r>
                      <a:r>
                        <a:rPr lang="fr-CA" sz="1600" baseline="0" dirty="0" smtClean="0">
                          <a:latin typeface="Alte DIN 1451 Mittelschrift" panose="020B0603020202020204" pitchFamily="34" charset="0"/>
                        </a:rPr>
                        <a:t> </a:t>
                      </a:r>
                      <a:r>
                        <a:rPr lang="fr-CA" sz="1600" dirty="0" smtClean="0">
                          <a:latin typeface="Alte DIN 1451 Mittelschrift" panose="020B0603020202020204" pitchFamily="34" charset="0"/>
                        </a:rPr>
                        <a:t>continu</a:t>
                      </a:r>
                    </a:p>
                    <a:p>
                      <a:pPr algn="l"/>
                      <a:r>
                        <a:rPr lang="fr-CA" sz="1600" dirty="0" smtClean="0">
                          <a:latin typeface="Alte DIN 1451 Mittelschrift" panose="020B0603020202020204" pitchFamily="34" charset="0"/>
                        </a:rPr>
                        <a:t>Assurance vie, personnes à charge, décès et mutilation accidentel, courte et longue durées, médicaments, maladies complémentaires, soins dentaires</a:t>
                      </a:r>
                      <a:endParaRPr lang="fr-CA" sz="1600" dirty="0">
                        <a:latin typeface="Alte DIN 1451 Mittelschrift" panose="020B0603020202020204" pitchFamily="34" charset="0"/>
                      </a:endParaRPr>
                    </a:p>
                  </a:txBody>
                  <a:tcPr anchor="ctr"/>
                </a:tc>
                <a:tc>
                  <a:txBody>
                    <a:bodyPr/>
                    <a:lstStyle/>
                    <a:p>
                      <a:r>
                        <a:rPr lang="fr-CA" sz="1600" u="sng" dirty="0" smtClean="0">
                          <a:latin typeface="Alte DIN 1451 Mittelschrift" panose="020B0603020202020204" pitchFamily="34" charset="0"/>
                        </a:rPr>
                        <a:t>Admissibilité</a:t>
                      </a:r>
                      <a:r>
                        <a:rPr lang="fr-CA" sz="1600" u="none" dirty="0" smtClean="0">
                          <a:latin typeface="Alte DIN 1451 Mittelschrift" panose="020B0603020202020204" pitchFamily="34" charset="0"/>
                        </a:rPr>
                        <a:t>:</a:t>
                      </a:r>
                      <a:r>
                        <a:rPr lang="fr-CA" sz="1600" u="none" baseline="0" dirty="0" smtClean="0">
                          <a:latin typeface="Alte DIN 1451 Mittelschrift" panose="020B0603020202020204" pitchFamily="34" charset="0"/>
                        </a:rPr>
                        <a:t> </a:t>
                      </a:r>
                      <a:r>
                        <a:rPr lang="fr-CA" sz="1600" dirty="0" smtClean="0">
                          <a:latin typeface="Alte DIN 1451 Mittelschrift" panose="020B0603020202020204" pitchFamily="34" charset="0"/>
                        </a:rPr>
                        <a:t>avoir complété 3 mois de service continu</a:t>
                      </a:r>
                    </a:p>
                    <a:p>
                      <a:r>
                        <a:rPr lang="fr-CA" sz="1600" dirty="0" smtClean="0">
                          <a:latin typeface="Alte DIN 1451 Mittelschrift" panose="020B0603020202020204" pitchFamily="34" charset="0"/>
                        </a:rPr>
                        <a:t>Mêmes possibilités, montants différents</a:t>
                      </a:r>
                      <a:endParaRPr lang="fr-CA" sz="1600" dirty="0">
                        <a:latin typeface="Alte DIN 1451 Mittelschrift" panose="020B0603020202020204" pitchFamily="34" charset="0"/>
                      </a:endParaRPr>
                    </a:p>
                  </a:txBody>
                  <a:tcPr anchor="ctr"/>
                </a:tc>
                <a:extLst>
                  <a:ext uri="{0D108BD9-81ED-4DB2-BD59-A6C34878D82A}">
                    <a16:rowId xmlns:a16="http://schemas.microsoft.com/office/drawing/2014/main" val="10002"/>
                  </a:ext>
                </a:extLst>
              </a:tr>
              <a:tr h="1306702">
                <a:tc>
                  <a:txBody>
                    <a:bodyPr/>
                    <a:lstStyle/>
                    <a:p>
                      <a:pPr algn="ctr"/>
                      <a:r>
                        <a:rPr lang="fr-CA" sz="1600" b="0" dirty="0" smtClean="0">
                          <a:solidFill>
                            <a:schemeClr val="tx1"/>
                          </a:solidFill>
                          <a:latin typeface="Alte DIN 1451 Mittelschrift" panose="020B0603020202020204" pitchFamily="34" charset="0"/>
                        </a:rPr>
                        <a:t>26</a:t>
                      </a:r>
                      <a:endParaRPr lang="fr-CA" sz="1600" b="0" dirty="0">
                        <a:solidFill>
                          <a:schemeClr val="tx1"/>
                        </a:solidFill>
                        <a:latin typeface="Alte DIN 1451 Mittelschrift" panose="020B0603020202020204" pitchFamily="34" charset="0"/>
                      </a:endParaRPr>
                    </a:p>
                  </a:txBody>
                  <a:tcPr anchor="ctr"/>
                </a:tc>
                <a:tc>
                  <a:txBody>
                    <a:bodyPr/>
                    <a:lstStyle/>
                    <a:p>
                      <a:r>
                        <a:rPr lang="fr-CA" sz="1600" b="1" dirty="0" smtClean="0">
                          <a:solidFill>
                            <a:schemeClr val="tx1"/>
                          </a:solidFill>
                          <a:latin typeface="Alte DIN 1451 Mittelschrift" panose="020B0603020202020204" pitchFamily="34" charset="0"/>
                        </a:rPr>
                        <a:t>Régime de retraite </a:t>
                      </a:r>
                      <a:r>
                        <a:rPr lang="fr-CA" sz="1600" b="0" dirty="0" smtClean="0">
                          <a:solidFill>
                            <a:schemeClr val="tx1"/>
                          </a:solidFill>
                          <a:latin typeface="Alte DIN 1451 Mittelschrift" panose="020B0603020202020204" pitchFamily="34" charset="0"/>
                        </a:rPr>
                        <a:t>RREGOP</a:t>
                      </a:r>
                    </a:p>
                    <a:p>
                      <a:r>
                        <a:rPr lang="fr-CA" sz="1600" b="0" dirty="0" smtClean="0">
                          <a:solidFill>
                            <a:schemeClr val="tx1"/>
                          </a:solidFill>
                          <a:latin typeface="Alte DIN 1451 Mittelschrift" panose="020B0603020202020204" pitchFamily="34" charset="0"/>
                        </a:rPr>
                        <a:t>Retraite</a:t>
                      </a:r>
                      <a:endParaRPr lang="fr-CA" sz="1600" b="0" dirty="0">
                        <a:solidFill>
                          <a:schemeClr val="tx1"/>
                        </a:solidFill>
                        <a:latin typeface="Alte DIN 1451 Mittelschrift" panose="020B0603020202020204" pitchFamily="34" charset="0"/>
                      </a:endParaRPr>
                    </a:p>
                  </a:txBody>
                  <a:tcPr anchor="ctr"/>
                </a:tc>
                <a:tc>
                  <a:txBody>
                    <a:bodyPr/>
                    <a:lstStyle/>
                    <a:p>
                      <a:r>
                        <a:rPr lang="fr-CA" sz="1600" b="0" i="0" kern="1200" dirty="0" smtClean="0">
                          <a:solidFill>
                            <a:schemeClr val="tx1"/>
                          </a:solidFill>
                          <a:effectLst/>
                          <a:latin typeface="Alte DIN 1451 Mittelschrift" panose="020B0603020202020204" pitchFamily="34" charset="0"/>
                          <a:ea typeface="+mn-ea"/>
                          <a:cs typeface="+mn-cs"/>
                        </a:rPr>
                        <a:t>En 2022, le taux de cotisation est de 10,04 % calculé</a:t>
                      </a:r>
                      <a:r>
                        <a:rPr lang="fr-CA" sz="1600" b="0" i="0" kern="1200" baseline="0" dirty="0" smtClean="0">
                          <a:solidFill>
                            <a:schemeClr val="tx1"/>
                          </a:solidFill>
                          <a:effectLst/>
                          <a:latin typeface="Alte DIN 1451 Mittelschrift" panose="020B0603020202020204" pitchFamily="34" charset="0"/>
                          <a:ea typeface="+mn-ea"/>
                          <a:cs typeface="+mn-cs"/>
                        </a:rPr>
                        <a:t> </a:t>
                      </a:r>
                      <a:r>
                        <a:rPr lang="fr-CA" sz="1600" b="0" i="0" kern="1200" dirty="0" smtClean="0">
                          <a:solidFill>
                            <a:schemeClr val="tx1"/>
                          </a:solidFill>
                          <a:effectLst/>
                          <a:latin typeface="Alte DIN 1451 Mittelschrift" panose="020B0603020202020204" pitchFamily="34" charset="0"/>
                          <a:ea typeface="+mn-ea"/>
                          <a:cs typeface="+mn-cs"/>
                        </a:rPr>
                        <a:t>sur la partie du salaire admissible qui dépasse 16 225$</a:t>
                      </a:r>
                      <a:r>
                        <a:rPr lang="fr-CA" sz="1600" b="0" i="0" kern="1200" baseline="0" dirty="0" smtClean="0">
                          <a:solidFill>
                            <a:schemeClr val="tx1"/>
                          </a:solidFill>
                          <a:effectLst/>
                          <a:latin typeface="Alte DIN 1451 Mittelschrift" panose="020B0603020202020204" pitchFamily="34" charset="0"/>
                          <a:ea typeface="+mn-ea"/>
                          <a:cs typeface="+mn-cs"/>
                        </a:rPr>
                        <a:t>  </a:t>
                      </a:r>
                      <a:r>
                        <a:rPr lang="fr-CA" sz="1600" b="0" i="0" kern="1200" dirty="0" smtClean="0">
                          <a:solidFill>
                            <a:schemeClr val="tx1"/>
                          </a:solidFill>
                          <a:effectLst/>
                          <a:latin typeface="Alte DIN 1451 Mittelschrift" panose="020B0603020202020204" pitchFamily="34" charset="0"/>
                          <a:ea typeface="+mn-ea"/>
                          <a:cs typeface="+mn-cs"/>
                        </a:rPr>
                        <a:t>multiplié par votre service crédité ou harmonisé.</a:t>
                      </a:r>
                      <a:endParaRPr lang="fr-CA" sz="1600" dirty="0">
                        <a:solidFill>
                          <a:schemeClr val="tx1"/>
                        </a:solidFill>
                        <a:latin typeface="Alte DIN 1451 Mittelschrift" panose="020B0603020202020204" pitchFamily="34" charset="0"/>
                      </a:endParaRPr>
                    </a:p>
                  </a:txBody>
                  <a:tcPr anchor="ctr"/>
                </a:tc>
                <a:tc>
                  <a:txBody>
                    <a:bodyPr/>
                    <a:lstStyle/>
                    <a:p>
                      <a:r>
                        <a:rPr lang="fr-CA" sz="1600" b="0" i="0" kern="1200" dirty="0" smtClean="0">
                          <a:solidFill>
                            <a:schemeClr val="dk1"/>
                          </a:solidFill>
                          <a:effectLst/>
                          <a:latin typeface="Alte DIN 1451 Mittelschrift" panose="020B0603020202020204" pitchFamily="34" charset="0"/>
                          <a:ea typeface="+mn-ea"/>
                          <a:cs typeface="+mn-cs"/>
                        </a:rPr>
                        <a:t>Taux de cotisation</a:t>
                      </a:r>
                      <a:r>
                        <a:rPr lang="fr-CA" sz="1600" b="0" i="0" kern="1200" baseline="0" dirty="0" smtClean="0">
                          <a:solidFill>
                            <a:schemeClr val="dk1"/>
                          </a:solidFill>
                          <a:effectLst/>
                          <a:latin typeface="Alte DIN 1451 Mittelschrift" panose="020B0603020202020204" pitchFamily="34" charset="0"/>
                          <a:ea typeface="+mn-ea"/>
                          <a:cs typeface="+mn-cs"/>
                        </a:rPr>
                        <a:t> similaire</a:t>
                      </a:r>
                      <a:r>
                        <a:rPr lang="fr-CA" sz="1600" b="0" i="0" kern="1200" dirty="0" smtClean="0">
                          <a:solidFill>
                            <a:schemeClr val="dk1"/>
                          </a:solidFill>
                          <a:effectLst/>
                          <a:latin typeface="Alte DIN 1451 Mittelschrift" panose="020B0603020202020204" pitchFamily="34" charset="0"/>
                          <a:ea typeface="+mn-ea"/>
                          <a:cs typeface="+mn-cs"/>
                        </a:rPr>
                        <a:t>, méthode de calcul diffère</a:t>
                      </a:r>
                      <a:endParaRPr lang="fr-CA" sz="1600" dirty="0">
                        <a:latin typeface="Alte DIN 1451 Mittelschrift" panose="020B0603020202020204" pitchFamily="34" charset="0"/>
                      </a:endParaRPr>
                    </a:p>
                  </a:txBody>
                  <a:tcPr anchor="ctr"/>
                </a:tc>
                <a:extLst>
                  <a:ext uri="{0D108BD9-81ED-4DB2-BD59-A6C34878D82A}">
                    <a16:rowId xmlns:a16="http://schemas.microsoft.com/office/drawing/2014/main" val="10003"/>
                  </a:ext>
                </a:extLst>
              </a:tr>
            </a:tbl>
          </a:graphicData>
        </a:graphic>
      </p:graphicFrame>
      <p:sp>
        <p:nvSpPr>
          <p:cNvPr id="6" name="Title 2"/>
          <p:cNvSpPr>
            <a:spLocks noGrp="1"/>
          </p:cNvSpPr>
          <p:nvPr>
            <p:ph type="title"/>
          </p:nvPr>
        </p:nvSpPr>
        <p:spPr>
          <a:xfrm>
            <a:off x="609600" y="116632"/>
            <a:ext cx="10972800" cy="1143000"/>
          </a:xfrm>
        </p:spPr>
        <p:txBody>
          <a:bodyPr>
            <a:normAutofit fontScale="90000"/>
          </a:bodyPr>
          <a:lstStyle/>
          <a:p>
            <a:r>
              <a:rPr lang="fr-CA" b="1" cap="all" dirty="0" smtClean="0">
                <a:solidFill>
                  <a:prstClr val="white"/>
                </a:solidFill>
              </a:rPr>
              <a:t>5. </a:t>
            </a:r>
            <a:r>
              <a:rPr lang="fr-CA" b="1" cap="all" dirty="0">
                <a:solidFill>
                  <a:prstClr val="white"/>
                </a:solidFill>
              </a:rPr>
              <a:t>Avantages </a:t>
            </a:r>
            <a:r>
              <a:rPr lang="fr-CA" b="1" cap="all" dirty="0" smtClean="0">
                <a:solidFill>
                  <a:prstClr val="white"/>
                </a:solidFill>
              </a:rPr>
              <a:t>sociaux</a:t>
            </a:r>
            <a:br>
              <a:rPr lang="fr-CA" b="1" cap="all" dirty="0" smtClean="0">
                <a:solidFill>
                  <a:prstClr val="white"/>
                </a:solidFill>
              </a:rPr>
            </a:br>
            <a:r>
              <a:rPr lang="fr-CA" b="1" cap="all" dirty="0" smtClean="0">
                <a:solidFill>
                  <a:prstClr val="white"/>
                </a:solidFill>
              </a:rPr>
              <a:t>	</a:t>
            </a:r>
            <a:r>
              <a:rPr lang="fr-CA" sz="3100" b="1" cap="all" dirty="0" smtClean="0">
                <a:solidFill>
                  <a:prstClr val="white"/>
                </a:solidFill>
              </a:rPr>
              <a:t>AUTRES AVANTAGES </a:t>
            </a:r>
            <a:endParaRPr lang="fr-CA" dirty="0"/>
          </a:p>
        </p:txBody>
      </p:sp>
    </p:spTree>
    <p:extLst>
      <p:ext uri="{BB962C8B-B14F-4D97-AF65-F5344CB8AC3E}">
        <p14:creationId xmlns:p14="http://schemas.microsoft.com/office/powerpoint/2010/main" val="3061536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b="1" cap="all" dirty="0">
                <a:solidFill>
                  <a:prstClr val="white"/>
                </a:solidFill>
              </a:rPr>
              <a:t>5. Avantages sociaux</a:t>
            </a:r>
            <a:br>
              <a:rPr lang="fr-CA" b="1" cap="all" dirty="0">
                <a:solidFill>
                  <a:prstClr val="white"/>
                </a:solidFill>
              </a:rPr>
            </a:br>
            <a:r>
              <a:rPr lang="fr-CA" b="1" cap="all" dirty="0">
                <a:solidFill>
                  <a:prstClr val="white"/>
                </a:solidFill>
              </a:rPr>
              <a:t>	</a:t>
            </a:r>
            <a:r>
              <a:rPr lang="fr-CA" sz="3100" b="1" cap="all" dirty="0">
                <a:solidFill>
                  <a:prstClr val="white"/>
                </a:solidFill>
              </a:rPr>
              <a:t>AUTRES AVANTAGES </a:t>
            </a:r>
            <a:endParaRPr lang="fr-CA" dirty="0"/>
          </a:p>
        </p:txBody>
      </p:sp>
      <p:graphicFrame>
        <p:nvGraphicFramePr>
          <p:cNvPr id="8" name="Espace réservé du contenu 7"/>
          <p:cNvGraphicFramePr>
            <a:graphicFrameLocks noGrp="1"/>
          </p:cNvGraphicFramePr>
          <p:nvPr>
            <p:ph idx="4294967295"/>
            <p:extLst>
              <p:ext uri="{D42A27DB-BD31-4B8C-83A1-F6EECF244321}">
                <p14:modId xmlns:p14="http://schemas.microsoft.com/office/powerpoint/2010/main" val="3501328302"/>
              </p:ext>
            </p:extLst>
          </p:nvPr>
        </p:nvGraphicFramePr>
        <p:xfrm>
          <a:off x="695399" y="1539315"/>
          <a:ext cx="10945217" cy="5036546"/>
        </p:xfrm>
        <a:graphic>
          <a:graphicData uri="http://schemas.openxmlformats.org/drawingml/2006/table">
            <a:tbl>
              <a:tblPr firstRow="1" bandRow="1">
                <a:tableStyleId>{5C22544A-7EE6-4342-B048-85BDC9FD1C3A}</a:tableStyleId>
              </a:tblPr>
              <a:tblGrid>
                <a:gridCol w="1434202">
                  <a:extLst>
                    <a:ext uri="{9D8B030D-6E8A-4147-A177-3AD203B41FA5}">
                      <a16:colId xmlns:a16="http://schemas.microsoft.com/office/drawing/2014/main" val="614836628"/>
                    </a:ext>
                  </a:extLst>
                </a:gridCol>
                <a:gridCol w="1662143">
                  <a:extLst>
                    <a:ext uri="{9D8B030D-6E8A-4147-A177-3AD203B41FA5}">
                      <a16:colId xmlns:a16="http://schemas.microsoft.com/office/drawing/2014/main" val="20000"/>
                    </a:ext>
                  </a:extLst>
                </a:gridCol>
                <a:gridCol w="5256584">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tblGrid>
              <a:tr h="395014">
                <a:tc>
                  <a:txBody>
                    <a:bodyPr/>
                    <a:lstStyle/>
                    <a:p>
                      <a:pPr algn="ctr"/>
                      <a:r>
                        <a:rPr lang="fr-CA" dirty="0" smtClean="0">
                          <a:latin typeface="Alte DIN 1451 Mittelschrift" panose="020B0603020202020204" pitchFamily="34" charset="0"/>
                        </a:rPr>
                        <a:t>Article</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Droits</a:t>
                      </a:r>
                      <a:r>
                        <a:rPr lang="fr-CA" baseline="0" dirty="0" smtClean="0">
                          <a:latin typeface="Alte DIN 1451 Mittelschrift" panose="020B0603020202020204" pitchFamily="34" charset="0"/>
                        </a:rPr>
                        <a:t> parentaux</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Temps</a:t>
                      </a:r>
                      <a:r>
                        <a:rPr lang="fr-CA" baseline="0" dirty="0" smtClean="0">
                          <a:latin typeface="Alte DIN 1451 Mittelschrift" panose="020B0603020202020204" pitchFamily="34" charset="0"/>
                        </a:rPr>
                        <a:t> plein</a:t>
                      </a:r>
                      <a:endParaRPr lang="fr-CA" dirty="0">
                        <a:latin typeface="Alte DIN 1451 Mittelschrift" panose="020B0603020202020204" pitchFamily="34" charset="0"/>
                      </a:endParaRPr>
                    </a:p>
                  </a:txBody>
                  <a:tcPr anchor="ctr">
                    <a:solidFill>
                      <a:srgbClr val="007DC5"/>
                    </a:solidFill>
                  </a:tcPr>
                </a:tc>
                <a:tc>
                  <a:txBody>
                    <a:bodyPr/>
                    <a:lstStyle/>
                    <a:p>
                      <a:pPr algn="ctr"/>
                      <a:r>
                        <a:rPr lang="fr-CA" dirty="0" smtClean="0">
                          <a:latin typeface="Alte DIN 1451 Mittelschrift" panose="020B0603020202020204" pitchFamily="34" charset="0"/>
                        </a:rPr>
                        <a:t>Moins</a:t>
                      </a:r>
                      <a:r>
                        <a:rPr lang="fr-CA" baseline="0" dirty="0" smtClean="0">
                          <a:latin typeface="Alte DIN 1451 Mittelschrift" panose="020B0603020202020204" pitchFamily="34" charset="0"/>
                        </a:rPr>
                        <a:t> de 35 heures</a:t>
                      </a:r>
                      <a:endParaRPr lang="fr-CA" dirty="0">
                        <a:latin typeface="Alte DIN 1451 Mittelschrift" panose="020B0603020202020204" pitchFamily="34" charset="0"/>
                      </a:endParaRPr>
                    </a:p>
                  </a:txBody>
                  <a:tcPr anchor="ctr">
                    <a:solidFill>
                      <a:srgbClr val="007DC5"/>
                    </a:solidFill>
                  </a:tcPr>
                </a:tc>
                <a:extLst>
                  <a:ext uri="{0D108BD9-81ED-4DB2-BD59-A6C34878D82A}">
                    <a16:rowId xmlns:a16="http://schemas.microsoft.com/office/drawing/2014/main" val="10000"/>
                  </a:ext>
                </a:extLst>
              </a:tr>
              <a:tr h="2006387">
                <a:tc>
                  <a:txBody>
                    <a:bodyPr/>
                    <a:lstStyle/>
                    <a:p>
                      <a:pPr algn="ctr"/>
                      <a:r>
                        <a:rPr lang="fr-CA" sz="1600" b="0" dirty="0" smtClean="0">
                          <a:solidFill>
                            <a:schemeClr val="tx1"/>
                          </a:solidFill>
                          <a:latin typeface="Alte DIN 1451 Mittelschrift" panose="020B0603020202020204" pitchFamily="34" charset="0"/>
                        </a:rPr>
                        <a:t>23</a:t>
                      </a:r>
                    </a:p>
                    <a:p>
                      <a:pPr algn="ctr"/>
                      <a:r>
                        <a:rPr lang="fr-CA" sz="1600" b="0" dirty="0" smtClean="0">
                          <a:solidFill>
                            <a:schemeClr val="tx1"/>
                          </a:solidFill>
                          <a:latin typeface="Alte DIN 1451 Mittelschrift" panose="020B0603020202020204" pitchFamily="34" charset="0"/>
                        </a:rPr>
                        <a:t>Section II</a:t>
                      </a:r>
                      <a:endParaRPr lang="fr-CA" sz="1600" b="0" dirty="0">
                        <a:solidFill>
                          <a:schemeClr val="tx1"/>
                        </a:solidFill>
                        <a:latin typeface="Alte DIN 1451 Mittelschrift" panose="020B0603020202020204" pitchFamily="34" charset="0"/>
                      </a:endParaRPr>
                    </a:p>
                  </a:txBody>
                  <a:tcPr anchor="ctr"/>
                </a:tc>
                <a:tc>
                  <a:txBody>
                    <a:bodyPr/>
                    <a:lstStyle/>
                    <a:p>
                      <a:pPr algn="ctr"/>
                      <a:r>
                        <a:rPr lang="fr-CA" sz="1600" b="0" dirty="0" smtClean="0">
                          <a:solidFill>
                            <a:schemeClr val="tx1"/>
                          </a:solidFill>
                          <a:latin typeface="Alte DIN 1451 Mittelschrift" panose="020B0603020202020204" pitchFamily="34" charset="0"/>
                        </a:rPr>
                        <a:t>Congé</a:t>
                      </a:r>
                      <a:r>
                        <a:rPr lang="fr-CA" sz="1600" b="0" baseline="0" dirty="0" smtClean="0">
                          <a:solidFill>
                            <a:schemeClr val="tx1"/>
                          </a:solidFill>
                          <a:latin typeface="Alte DIN 1451 Mittelschrift" panose="020B0603020202020204" pitchFamily="34" charset="0"/>
                        </a:rPr>
                        <a:t> de maternité*</a:t>
                      </a:r>
                      <a:endParaRPr lang="fr-CA" sz="1600" b="0" dirty="0">
                        <a:solidFill>
                          <a:schemeClr val="tx1"/>
                        </a:solidFill>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21 (RQAP), 20 </a:t>
                      </a:r>
                      <a:r>
                        <a:rPr lang="fr-CA" sz="1600" strike="noStrike" baseline="0" dirty="0" smtClean="0">
                          <a:latin typeface="Alte DIN 1451 Mittelschrift" panose="020B0603020202020204" pitchFamily="34" charset="0"/>
                        </a:rPr>
                        <a:t>(</a:t>
                      </a:r>
                      <a:r>
                        <a:rPr lang="fr-CA" sz="1600" strike="sngStrike" baseline="0" dirty="0" smtClean="0">
                          <a:latin typeface="Alte DIN 1451 Mittelschrift" panose="020B0603020202020204" pitchFamily="34" charset="0"/>
                        </a:rPr>
                        <a:t>RQAP</a:t>
                      </a:r>
                      <a:r>
                        <a:rPr lang="fr-CA" sz="1600" strike="noStrike" baseline="0" dirty="0" smtClean="0">
                          <a:latin typeface="Alte DIN 1451 Mittelschrift" panose="020B0603020202020204" pitchFamily="34" charset="0"/>
                        </a:rPr>
                        <a:t>, RAE)</a:t>
                      </a:r>
                      <a:r>
                        <a:rPr lang="fr-CA" sz="1600" dirty="0" smtClean="0">
                          <a:latin typeface="Alte DIN 1451 Mittelschrift" panose="020B0603020202020204" pitchFamily="34" charset="0"/>
                        </a:rPr>
                        <a:t> ou 12 (</a:t>
                      </a:r>
                      <a:r>
                        <a:rPr lang="fr-CA" sz="1600" strike="sngStrike" baseline="0" dirty="0" smtClean="0">
                          <a:latin typeface="Alte DIN 1451 Mittelschrift" panose="020B0603020202020204" pitchFamily="34" charset="0"/>
                        </a:rPr>
                        <a:t>RQAP, RAE</a:t>
                      </a:r>
                      <a:r>
                        <a:rPr lang="fr-CA" sz="1600" strike="noStrike" baseline="0" dirty="0" smtClean="0">
                          <a:latin typeface="Alte DIN 1451 Mittelschrift" panose="020B0603020202020204" pitchFamily="34" charset="0"/>
                        </a:rPr>
                        <a:t>) </a:t>
                      </a:r>
                      <a:r>
                        <a:rPr lang="fr-CA" sz="1600" dirty="0" smtClean="0">
                          <a:latin typeface="Alte DIN 1451 Mittelschrift" panose="020B0603020202020204" pitchFamily="34" charset="0"/>
                        </a:rPr>
                        <a:t>semaines</a:t>
                      </a:r>
                    </a:p>
                    <a:p>
                      <a:r>
                        <a:rPr lang="fr-CA" sz="1600" dirty="0" smtClean="0">
                          <a:latin typeface="Alte DIN 1451 Mittelschrift" panose="020B0603020202020204" pitchFamily="34" charset="0"/>
                        </a:rPr>
                        <a:t>Date du congé déterminée par la personne, certaines règles s’appliquent</a:t>
                      </a:r>
                    </a:p>
                    <a:p>
                      <a:r>
                        <a:rPr lang="fr-CA" sz="1600" dirty="0" smtClean="0">
                          <a:latin typeface="Alte DIN 1451 Mittelschrift" panose="020B0603020202020204" pitchFamily="34" charset="0"/>
                        </a:rPr>
                        <a:t>Préavis écrit, 2 semaines</a:t>
                      </a:r>
                    </a:p>
                    <a:p>
                      <a:r>
                        <a:rPr lang="fr-CA" sz="1600" dirty="0" smtClean="0">
                          <a:latin typeface="Alte DIN 1451 Mittelschrift" panose="020B0603020202020204" pitchFamily="34" charset="0"/>
                        </a:rPr>
                        <a:t>Déclencheur: 20 semaines de service pour recevoir prestations</a:t>
                      </a:r>
                    </a:p>
                  </a:txBody>
                  <a:tcPr anchor="ctr"/>
                </a:tc>
                <a:tc>
                  <a:txBody>
                    <a:bodyPr/>
                    <a:lstStyle/>
                    <a:p>
                      <a:pPr algn="ctr"/>
                      <a:r>
                        <a:rPr lang="fr-CA" sz="1600" dirty="0" smtClean="0">
                          <a:latin typeface="Alte DIN 1451 Mittelschrift" panose="020B0603020202020204" pitchFamily="34" charset="0"/>
                        </a:rPr>
                        <a:t>Idem</a:t>
                      </a:r>
                      <a:endParaRPr lang="fr-CA" sz="1600" dirty="0">
                        <a:latin typeface="Alte DIN 1451 Mittelschrift" panose="020B0603020202020204" pitchFamily="34" charset="0"/>
                      </a:endParaRPr>
                    </a:p>
                  </a:txBody>
                  <a:tcPr anchor="ctr"/>
                </a:tc>
                <a:extLst>
                  <a:ext uri="{0D108BD9-81ED-4DB2-BD59-A6C34878D82A}">
                    <a16:rowId xmlns:a16="http://schemas.microsoft.com/office/drawing/2014/main" val="10001"/>
                  </a:ext>
                </a:extLst>
              </a:tr>
              <a:tr h="1567119">
                <a:tc>
                  <a:txBody>
                    <a:bodyPr/>
                    <a:lstStyle/>
                    <a:p>
                      <a:pPr algn="ctr"/>
                      <a:r>
                        <a:rPr lang="fr-CA" sz="1600" b="0" dirty="0" smtClean="0">
                          <a:solidFill>
                            <a:schemeClr val="tx1"/>
                          </a:solidFill>
                          <a:latin typeface="Alte DIN 1451 Mittelschrift" panose="020B0603020202020204" pitchFamily="34" charset="0"/>
                        </a:rPr>
                        <a:t>23</a:t>
                      </a:r>
                    </a:p>
                    <a:p>
                      <a:pPr algn="ctr"/>
                      <a:r>
                        <a:rPr lang="fr-CA" sz="1600" b="0" dirty="0" smtClean="0">
                          <a:solidFill>
                            <a:schemeClr val="tx1"/>
                          </a:solidFill>
                          <a:latin typeface="Alte DIN 1451 Mittelschrift" panose="020B0603020202020204" pitchFamily="34" charset="0"/>
                        </a:rPr>
                        <a:t>Section IV</a:t>
                      </a:r>
                      <a:endParaRPr lang="fr-CA" sz="1600" b="0" dirty="0">
                        <a:solidFill>
                          <a:schemeClr val="tx1"/>
                        </a:solidFill>
                        <a:latin typeface="Alte DIN 1451 Mittelschrift" panose="020B0603020202020204" pitchFamily="34" charset="0"/>
                      </a:endParaRPr>
                    </a:p>
                  </a:txBody>
                  <a:tcPr anchor="ctr"/>
                </a:tc>
                <a:tc>
                  <a:txBody>
                    <a:bodyPr/>
                    <a:lstStyle/>
                    <a:p>
                      <a:pPr algn="ctr"/>
                      <a:r>
                        <a:rPr lang="fr-CA" sz="1600" b="0" dirty="0" smtClean="0">
                          <a:solidFill>
                            <a:schemeClr val="tx1"/>
                          </a:solidFill>
                          <a:latin typeface="Alte DIN 1451 Mittelschrift" panose="020B0603020202020204" pitchFamily="34" charset="0"/>
                        </a:rPr>
                        <a:t>Congé</a:t>
                      </a:r>
                      <a:r>
                        <a:rPr lang="fr-CA" sz="1600" b="0" baseline="0" dirty="0" smtClean="0">
                          <a:solidFill>
                            <a:schemeClr val="tx1"/>
                          </a:solidFill>
                          <a:latin typeface="Alte DIN 1451 Mittelschrift" panose="020B0603020202020204" pitchFamily="34" charset="0"/>
                        </a:rPr>
                        <a:t> de paternité*</a:t>
                      </a:r>
                      <a:endParaRPr lang="fr-CA" sz="1600" b="0" dirty="0">
                        <a:solidFill>
                          <a:schemeClr val="tx1"/>
                        </a:solidFill>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Congé de paternité de 5 jours ouvrables + 5 semaines. Lorsque prestations du RQAP, la période du congé doit être</a:t>
                      </a:r>
                      <a:r>
                        <a:rPr lang="fr-CA" sz="1600" baseline="0" dirty="0" smtClean="0">
                          <a:latin typeface="Alte DIN 1451 Mittelschrift" panose="020B0603020202020204" pitchFamily="34" charset="0"/>
                        </a:rPr>
                        <a:t> simultanée. </a:t>
                      </a:r>
                      <a:br>
                        <a:rPr lang="fr-CA" sz="1600" baseline="0" dirty="0" smtClean="0">
                          <a:latin typeface="Alte DIN 1451 Mittelschrift" panose="020B0603020202020204" pitchFamily="34" charset="0"/>
                        </a:rPr>
                      </a:br>
                      <a:r>
                        <a:rPr lang="fr-CA" sz="1600" dirty="0" smtClean="0">
                          <a:latin typeface="Alte DIN 1451 Mittelschrift" panose="020B0603020202020204" pitchFamily="34" charset="0"/>
                        </a:rPr>
                        <a:t>Déclencheur: 20 semaines de service pour recevoir prestations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1600" dirty="0" smtClean="0">
                          <a:latin typeface="Alte DIN 1451 Mittelschrift" panose="020B0603020202020204" pitchFamily="34" charset="0"/>
                        </a:rPr>
                        <a:t>Idem</a:t>
                      </a:r>
                    </a:p>
                  </a:txBody>
                  <a:tcPr anchor="ctr"/>
                </a:tc>
                <a:extLst>
                  <a:ext uri="{0D108BD9-81ED-4DB2-BD59-A6C34878D82A}">
                    <a16:rowId xmlns:a16="http://schemas.microsoft.com/office/drawing/2014/main" val="10002"/>
                  </a:ext>
                </a:extLst>
              </a:tr>
              <a:tr h="801485">
                <a:tc>
                  <a:txBody>
                    <a:bodyPr/>
                    <a:lstStyle/>
                    <a:p>
                      <a:pPr algn="ctr"/>
                      <a:r>
                        <a:rPr lang="fr-CA" sz="1600" b="0" dirty="0" smtClean="0">
                          <a:solidFill>
                            <a:schemeClr val="tx1"/>
                          </a:solidFill>
                          <a:latin typeface="Alte DIN 1451 Mittelschrift" panose="020B0603020202020204" pitchFamily="34" charset="0"/>
                        </a:rPr>
                        <a:t>23</a:t>
                      </a:r>
                    </a:p>
                    <a:p>
                      <a:pPr algn="ctr"/>
                      <a:r>
                        <a:rPr lang="fr-CA" sz="1600" b="0" dirty="0" smtClean="0">
                          <a:solidFill>
                            <a:schemeClr val="tx1"/>
                          </a:solidFill>
                          <a:latin typeface="Alte DIN 1451 Mittelschrift" panose="020B0603020202020204" pitchFamily="34" charset="0"/>
                        </a:rPr>
                        <a:t>Section V</a:t>
                      </a:r>
                    </a:p>
                    <a:p>
                      <a:pPr algn="ctr"/>
                      <a:endParaRPr lang="fr-CA" sz="1600" b="0" dirty="0">
                        <a:solidFill>
                          <a:schemeClr val="tx1"/>
                        </a:solidFill>
                        <a:latin typeface="Alte DIN 1451 Mittelschrift" panose="020B0603020202020204" pitchFamily="34" charset="0"/>
                      </a:endParaRPr>
                    </a:p>
                  </a:txBody>
                  <a:tcPr anchor="ctr"/>
                </a:tc>
                <a:tc>
                  <a:txBody>
                    <a:bodyPr/>
                    <a:lstStyle/>
                    <a:p>
                      <a:pPr algn="ctr"/>
                      <a:r>
                        <a:rPr lang="fr-CA" sz="1600" b="0" dirty="0" smtClean="0">
                          <a:solidFill>
                            <a:schemeClr val="tx1"/>
                          </a:solidFill>
                          <a:latin typeface="Alte DIN 1451 Mittelschrift" panose="020B0603020202020204" pitchFamily="34" charset="0"/>
                        </a:rPr>
                        <a:t>Congé</a:t>
                      </a:r>
                      <a:r>
                        <a:rPr lang="fr-CA" sz="1600" b="0" baseline="0" dirty="0" smtClean="0">
                          <a:solidFill>
                            <a:schemeClr val="tx1"/>
                          </a:solidFill>
                          <a:latin typeface="Alte DIN 1451 Mittelschrift" panose="020B0603020202020204" pitchFamily="34" charset="0"/>
                        </a:rPr>
                        <a:t> d’adoption*</a:t>
                      </a:r>
                      <a:endParaRPr lang="fr-CA" sz="1600" b="0" dirty="0">
                        <a:solidFill>
                          <a:schemeClr val="tx1"/>
                        </a:solidFill>
                        <a:latin typeface="Alte DIN 1451 Mittelschrift" panose="020B0603020202020204" pitchFamily="34" charset="0"/>
                      </a:endParaRPr>
                    </a:p>
                  </a:txBody>
                  <a:tcPr anchor="ctr"/>
                </a:tc>
                <a:tc>
                  <a:txBody>
                    <a:bodyPr/>
                    <a:lstStyle/>
                    <a:p>
                      <a:r>
                        <a:rPr lang="fr-CA" sz="1600" dirty="0" smtClean="0">
                          <a:latin typeface="Alte DIN 1451 Mittelschrift" panose="020B0603020202020204" pitchFamily="34" charset="0"/>
                        </a:rPr>
                        <a:t>Congé d’adoption de 5 jours ouvrables + 5 semaines</a:t>
                      </a:r>
                      <a:endParaRPr lang="fr-CA" sz="1600" dirty="0">
                        <a:latin typeface="Alte DIN 1451 Mittelschrift" panose="020B0603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fr-CA" sz="1600" dirty="0" smtClean="0">
                          <a:latin typeface="Alte DIN 1451 Mittelschrift" panose="020B0603020202020204" pitchFamily="34" charset="0"/>
                        </a:rPr>
                        <a:t>Idem</a:t>
                      </a:r>
                      <a:endParaRPr lang="fr-CA" sz="1600" dirty="0">
                        <a:latin typeface="Alte DIN 1451 Mittelschrift" panose="020B0603020202020204" pitchFamily="34" charset="0"/>
                      </a:endParaRP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146915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524000" y="1412776"/>
            <a:ext cx="9144000" cy="552450"/>
          </a:xfrm>
          <a:prstGeom prst="rect">
            <a:avLst/>
          </a:prstGeom>
          <a:solidFill>
            <a:srgbClr val="007DC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2000" b="1" dirty="0">
                <a:latin typeface="Alte DIN 1451 Mittelschrift" panose="020B0603020202020204" pitchFamily="34" charset="0"/>
                <a:cs typeface="Verdana"/>
              </a:rPr>
              <a:t>RÉPRIMANDE ÉCRITE / SUSPENSION / CONGÉDIEMENT </a:t>
            </a:r>
          </a:p>
        </p:txBody>
      </p:sp>
      <p:sp>
        <p:nvSpPr>
          <p:cNvPr id="3" name="Title 2"/>
          <p:cNvSpPr>
            <a:spLocks noGrp="1"/>
          </p:cNvSpPr>
          <p:nvPr>
            <p:ph type="title"/>
          </p:nvPr>
        </p:nvSpPr>
        <p:spPr/>
        <p:txBody>
          <a:bodyPr>
            <a:normAutofit fontScale="90000"/>
          </a:bodyPr>
          <a:lstStyle/>
          <a:p>
            <a:r>
              <a:rPr lang="fr-CA" b="1" cap="all" dirty="0" smtClean="0"/>
              <a:t>6. Mesures </a:t>
            </a:r>
            <a:r>
              <a:rPr lang="fr-CA" b="1" cap="all" dirty="0"/>
              <a:t>disciplinaires et administratives, </a:t>
            </a:r>
            <a:r>
              <a:rPr lang="fr-CA" b="1" cap="all" dirty="0" smtClean="0"/>
              <a:t>	</a:t>
            </a:r>
            <a:r>
              <a:rPr lang="fr-CA" sz="3100" b="1" cap="all" dirty="0" smtClean="0"/>
              <a:t>CRT, GRIEFS</a:t>
            </a:r>
            <a:r>
              <a:rPr lang="fr-CA" sz="3100" b="1" cap="all" dirty="0"/>
              <a:t> </a:t>
            </a:r>
            <a:r>
              <a:rPr lang="fr-CA" sz="3100" b="1" cap="all" dirty="0" smtClean="0"/>
              <a:t>ET</a:t>
            </a:r>
            <a:r>
              <a:rPr lang="fr-CA" sz="3100" b="1" cap="all" dirty="0" smtClean="0"/>
              <a:t> arbitrage</a:t>
            </a:r>
            <a:endParaRPr lang="fr-CA" dirty="0"/>
          </a:p>
        </p:txBody>
      </p:sp>
      <p:graphicFrame>
        <p:nvGraphicFramePr>
          <p:cNvPr id="15" name="Espace réservé du contenu 17"/>
          <p:cNvGraphicFramePr>
            <a:graphicFrameLocks/>
          </p:cNvGraphicFramePr>
          <p:nvPr>
            <p:extLst>
              <p:ext uri="{D42A27DB-BD31-4B8C-83A1-F6EECF244321}">
                <p14:modId xmlns:p14="http://schemas.microsoft.com/office/powerpoint/2010/main" val="392657141"/>
              </p:ext>
            </p:extLst>
          </p:nvPr>
        </p:nvGraphicFramePr>
        <p:xfrm>
          <a:off x="1524001" y="2301277"/>
          <a:ext cx="8940675"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266859" y="4379592"/>
            <a:ext cx="1069525" cy="369332"/>
          </a:xfrm>
          <a:prstGeom prst="rect">
            <a:avLst/>
          </a:prstGeom>
        </p:spPr>
        <p:txBody>
          <a:bodyPr wrap="none">
            <a:spAutoFit/>
          </a:bodyPr>
          <a:lstStyle/>
          <a:p>
            <a:pPr lvl="0" algn="ctr"/>
            <a:r>
              <a:rPr lang="fr-CA" dirty="0">
                <a:solidFill>
                  <a:srgbClr val="04456F"/>
                </a:solidFill>
                <a:latin typeface="Alte DIN 1451 Mittelschrift" panose="020B0603020202020204" pitchFamily="34" charset="0"/>
              </a:rPr>
              <a:t>(Art. </a:t>
            </a:r>
            <a:r>
              <a:rPr lang="fr-CA" dirty="0" smtClean="0">
                <a:solidFill>
                  <a:srgbClr val="04456F"/>
                </a:solidFill>
                <a:latin typeface="Alte DIN 1451 Mittelschrift" panose="020B0603020202020204" pitchFamily="34" charset="0"/>
              </a:rPr>
              <a:t>28)</a:t>
            </a:r>
            <a:endParaRPr lang="fr-CA" dirty="0">
              <a:solidFill>
                <a:srgbClr val="04456F"/>
              </a:solidFill>
              <a:latin typeface="Alte DIN 1451 Mittelschrift" panose="020B0603020202020204" pitchFamily="34" charset="0"/>
            </a:endParaRPr>
          </a:p>
        </p:txBody>
      </p:sp>
    </p:spTree>
    <p:extLst>
      <p:ext uri="{BB962C8B-B14F-4D97-AF65-F5344CB8AC3E}">
        <p14:creationId xmlns:p14="http://schemas.microsoft.com/office/powerpoint/2010/main" val="2685390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CA" b="1" cap="all" dirty="0"/>
              <a:t>6. Mesures disciplinaires et administratives, 	 </a:t>
            </a:r>
            <a:r>
              <a:rPr lang="fr-CA" sz="3100" b="1" cap="all" dirty="0"/>
              <a:t>CRT, GRIEFS ET arbitrage</a:t>
            </a:r>
            <a:endParaRPr lang="fr-CA" dirty="0"/>
          </a:p>
        </p:txBody>
      </p:sp>
      <p:graphicFrame>
        <p:nvGraphicFramePr>
          <p:cNvPr id="15" name="Espace réservé du contenu 17"/>
          <p:cNvGraphicFramePr>
            <a:graphicFrameLocks/>
          </p:cNvGraphicFramePr>
          <p:nvPr>
            <p:extLst>
              <p:ext uri="{D42A27DB-BD31-4B8C-83A1-F6EECF244321}">
                <p14:modId xmlns:p14="http://schemas.microsoft.com/office/powerpoint/2010/main" val="1601311687"/>
              </p:ext>
            </p:extLst>
          </p:nvPr>
        </p:nvGraphicFramePr>
        <p:xfrm>
          <a:off x="1547814" y="1628801"/>
          <a:ext cx="8970963" cy="47191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ectangle 4"/>
          <p:cNvSpPr/>
          <p:nvPr/>
        </p:nvSpPr>
        <p:spPr>
          <a:xfrm>
            <a:off x="266859" y="3803686"/>
            <a:ext cx="1069525" cy="369332"/>
          </a:xfrm>
          <a:prstGeom prst="rect">
            <a:avLst/>
          </a:prstGeom>
        </p:spPr>
        <p:txBody>
          <a:bodyPr wrap="none">
            <a:spAutoFit/>
          </a:bodyPr>
          <a:lstStyle/>
          <a:p>
            <a:pPr lvl="0" algn="ctr"/>
            <a:r>
              <a:rPr lang="fr-CA" dirty="0">
                <a:solidFill>
                  <a:srgbClr val="04456F"/>
                </a:solidFill>
                <a:latin typeface="Alte DIN 1451 Mittelschrift" panose="020B0603020202020204" pitchFamily="34" charset="0"/>
              </a:rPr>
              <a:t>(Art. </a:t>
            </a:r>
            <a:r>
              <a:rPr lang="fr-CA" dirty="0" smtClean="0">
                <a:solidFill>
                  <a:srgbClr val="04456F"/>
                </a:solidFill>
                <a:latin typeface="Alte DIN 1451 Mittelschrift" panose="020B0603020202020204" pitchFamily="34" charset="0"/>
              </a:rPr>
              <a:t>29)</a:t>
            </a:r>
            <a:endParaRPr lang="fr-CA" dirty="0">
              <a:solidFill>
                <a:srgbClr val="04456F"/>
              </a:solidFill>
              <a:latin typeface="Alte DIN 1451 Mittelschrift" panose="020B0603020202020204" pitchFamily="34" charset="0"/>
            </a:endParaRPr>
          </a:p>
        </p:txBody>
      </p:sp>
      <p:sp>
        <p:nvSpPr>
          <p:cNvPr id="7" name="Rectangle 6"/>
          <p:cNvSpPr/>
          <p:nvPr/>
        </p:nvSpPr>
        <p:spPr>
          <a:xfrm>
            <a:off x="266858" y="5301208"/>
            <a:ext cx="1069525" cy="369332"/>
          </a:xfrm>
          <a:prstGeom prst="rect">
            <a:avLst/>
          </a:prstGeom>
        </p:spPr>
        <p:txBody>
          <a:bodyPr wrap="none">
            <a:spAutoFit/>
          </a:bodyPr>
          <a:lstStyle/>
          <a:p>
            <a:pPr lvl="0" algn="ctr"/>
            <a:r>
              <a:rPr lang="fr-CA" dirty="0">
                <a:solidFill>
                  <a:srgbClr val="04456F"/>
                </a:solidFill>
                <a:latin typeface="Alte DIN 1451 Mittelschrift" panose="020B0603020202020204" pitchFamily="34" charset="0"/>
              </a:rPr>
              <a:t>(Art. </a:t>
            </a:r>
            <a:r>
              <a:rPr lang="fr-CA" dirty="0" smtClean="0">
                <a:solidFill>
                  <a:srgbClr val="04456F"/>
                </a:solidFill>
                <a:latin typeface="Alte DIN 1451 Mittelschrift" panose="020B0603020202020204" pitchFamily="34" charset="0"/>
              </a:rPr>
              <a:t>29)</a:t>
            </a:r>
            <a:endParaRPr lang="fr-CA" dirty="0">
              <a:solidFill>
                <a:srgbClr val="04456F"/>
              </a:solidFill>
              <a:latin typeface="Alte DIN 1451 Mittelschrift" panose="020B0603020202020204" pitchFamily="34" charset="0"/>
            </a:endParaRPr>
          </a:p>
        </p:txBody>
      </p:sp>
      <p:sp>
        <p:nvSpPr>
          <p:cNvPr id="8" name="Rectangle 7"/>
          <p:cNvSpPr/>
          <p:nvPr/>
        </p:nvSpPr>
        <p:spPr>
          <a:xfrm>
            <a:off x="294555" y="2306164"/>
            <a:ext cx="1069525" cy="369332"/>
          </a:xfrm>
          <a:prstGeom prst="rect">
            <a:avLst/>
          </a:prstGeom>
        </p:spPr>
        <p:txBody>
          <a:bodyPr wrap="none">
            <a:spAutoFit/>
          </a:bodyPr>
          <a:lstStyle/>
          <a:p>
            <a:pPr lvl="0" algn="ctr"/>
            <a:r>
              <a:rPr lang="fr-CA" dirty="0">
                <a:solidFill>
                  <a:srgbClr val="04456F"/>
                </a:solidFill>
                <a:latin typeface="Alte DIN 1451 Mittelschrift" panose="020B0603020202020204" pitchFamily="34" charset="0"/>
              </a:rPr>
              <a:t>(Art. </a:t>
            </a:r>
            <a:r>
              <a:rPr lang="fr-CA" dirty="0" smtClean="0">
                <a:solidFill>
                  <a:srgbClr val="04456F"/>
                </a:solidFill>
                <a:latin typeface="Alte DIN 1451 Mittelschrift" panose="020B0603020202020204" pitchFamily="34" charset="0"/>
              </a:rPr>
              <a:t>30)</a:t>
            </a:r>
            <a:endParaRPr lang="fr-CA" dirty="0">
              <a:solidFill>
                <a:srgbClr val="04456F"/>
              </a:solidFill>
              <a:latin typeface="Alte DIN 1451 Mittelschrift" panose="020B0603020202020204" pitchFamily="34" charset="0"/>
            </a:endParaRPr>
          </a:p>
        </p:txBody>
      </p:sp>
    </p:spTree>
    <p:extLst>
      <p:ext uri="{BB962C8B-B14F-4D97-AF65-F5344CB8AC3E}">
        <p14:creationId xmlns:p14="http://schemas.microsoft.com/office/powerpoint/2010/main" val="143292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2590705059"/>
              </p:ext>
            </p:extLst>
          </p:nvPr>
        </p:nvGraphicFramePr>
        <p:xfrm>
          <a:off x="1547814" y="1523992"/>
          <a:ext cx="8970963" cy="47133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p:txBody>
          <a:bodyPr>
            <a:normAutofit fontScale="90000"/>
          </a:bodyPr>
          <a:lstStyle/>
          <a:p>
            <a:r>
              <a:rPr lang="fr-CA" b="1" cap="all" dirty="0"/>
              <a:t>6. Mesures disciplinaires et administratives, 	 </a:t>
            </a:r>
            <a:r>
              <a:rPr lang="fr-CA" sz="3100" b="1" cap="all" dirty="0"/>
              <a:t>CRT, GRIEFS ET arbitrage</a:t>
            </a:r>
            <a:endParaRPr lang="fr-CA" dirty="0"/>
          </a:p>
        </p:txBody>
      </p:sp>
      <p:sp>
        <p:nvSpPr>
          <p:cNvPr id="4" name="Rectangle 3"/>
          <p:cNvSpPr/>
          <p:nvPr/>
        </p:nvSpPr>
        <p:spPr>
          <a:xfrm>
            <a:off x="266859" y="2692305"/>
            <a:ext cx="1069525" cy="369332"/>
          </a:xfrm>
          <a:prstGeom prst="rect">
            <a:avLst/>
          </a:prstGeom>
        </p:spPr>
        <p:txBody>
          <a:bodyPr wrap="none">
            <a:spAutoFit/>
          </a:bodyPr>
          <a:lstStyle/>
          <a:p>
            <a:pPr lvl="0" algn="ctr"/>
            <a:r>
              <a:rPr lang="fr-CA" dirty="0">
                <a:solidFill>
                  <a:srgbClr val="04456F"/>
                </a:solidFill>
                <a:latin typeface="Alte DIN 1451 Mittelschrift" panose="020B0603020202020204" pitchFamily="34" charset="0"/>
              </a:rPr>
              <a:t>(Art. </a:t>
            </a:r>
            <a:r>
              <a:rPr lang="fr-CA" dirty="0" smtClean="0">
                <a:solidFill>
                  <a:srgbClr val="04456F"/>
                </a:solidFill>
                <a:latin typeface="Alte DIN 1451 Mittelschrift" panose="020B0603020202020204" pitchFamily="34" charset="0"/>
              </a:rPr>
              <a:t>29)</a:t>
            </a:r>
            <a:endParaRPr lang="fr-CA" dirty="0">
              <a:solidFill>
                <a:srgbClr val="04456F"/>
              </a:solidFill>
              <a:latin typeface="Alte DIN 1451 Mittelschrift" panose="020B0603020202020204" pitchFamily="34" charset="0"/>
            </a:endParaRPr>
          </a:p>
        </p:txBody>
      </p:sp>
      <p:sp>
        <p:nvSpPr>
          <p:cNvPr id="5" name="Rectangle 4"/>
          <p:cNvSpPr/>
          <p:nvPr/>
        </p:nvSpPr>
        <p:spPr>
          <a:xfrm>
            <a:off x="266858" y="4854514"/>
            <a:ext cx="1069525" cy="369332"/>
          </a:xfrm>
          <a:prstGeom prst="rect">
            <a:avLst/>
          </a:prstGeom>
        </p:spPr>
        <p:txBody>
          <a:bodyPr wrap="none">
            <a:spAutoFit/>
          </a:bodyPr>
          <a:lstStyle/>
          <a:p>
            <a:pPr lvl="0" algn="ctr"/>
            <a:r>
              <a:rPr lang="fr-CA" dirty="0">
                <a:solidFill>
                  <a:srgbClr val="04456F"/>
                </a:solidFill>
                <a:latin typeface="Alte DIN 1451 Mittelschrift" panose="020B0603020202020204" pitchFamily="34" charset="0"/>
              </a:rPr>
              <a:t>(Art. </a:t>
            </a:r>
            <a:r>
              <a:rPr lang="fr-CA" dirty="0" smtClean="0">
                <a:solidFill>
                  <a:srgbClr val="04456F"/>
                </a:solidFill>
                <a:latin typeface="Alte DIN 1451 Mittelschrift" panose="020B0603020202020204" pitchFamily="34" charset="0"/>
              </a:rPr>
              <a:t>29)</a:t>
            </a:r>
            <a:endParaRPr lang="fr-CA" dirty="0">
              <a:solidFill>
                <a:srgbClr val="04456F"/>
              </a:solidFill>
              <a:latin typeface="Alte DIN 1451 Mittelschrift" panose="020B0603020202020204" pitchFamily="34" charset="0"/>
            </a:endParaRPr>
          </a:p>
        </p:txBody>
      </p:sp>
    </p:spTree>
    <p:extLst>
      <p:ext uri="{BB962C8B-B14F-4D97-AF65-F5344CB8AC3E}">
        <p14:creationId xmlns:p14="http://schemas.microsoft.com/office/powerpoint/2010/main" val="3879901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fr-CA" sz="4000" b="1" dirty="0" smtClean="0"/>
              <a:t>Ressources - Aide</a:t>
            </a:r>
            <a:endParaRPr lang="fr-CA" sz="4000" b="1" dirty="0"/>
          </a:p>
        </p:txBody>
      </p:sp>
      <p:graphicFrame>
        <p:nvGraphicFramePr>
          <p:cNvPr id="15" name="Espace réservé du contenu 17"/>
          <p:cNvGraphicFramePr>
            <a:graphicFrameLocks/>
          </p:cNvGraphicFramePr>
          <p:nvPr>
            <p:extLst>
              <p:ext uri="{D42A27DB-BD31-4B8C-83A1-F6EECF244321}">
                <p14:modId xmlns:p14="http://schemas.microsoft.com/office/powerpoint/2010/main" val="492653326"/>
              </p:ext>
            </p:extLst>
          </p:nvPr>
        </p:nvGraphicFramePr>
        <p:xfrm>
          <a:off x="1791958" y="1556792"/>
          <a:ext cx="8984562" cy="51125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57671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1200" y="274638"/>
            <a:ext cx="3538736" cy="4162474"/>
          </a:xfrm>
        </p:spPr>
        <p:txBody>
          <a:bodyPr/>
          <a:lstStyle/>
          <a:p>
            <a:r>
              <a:rPr lang="fr-CA" b="1" dirty="0" smtClean="0">
                <a:solidFill>
                  <a:srgbClr val="002060"/>
                </a:solidFill>
                <a:latin typeface="Helvetica" panose="020B0604020202020204" pitchFamily="34" charset="0"/>
                <a:cs typeface="Helvetica" panose="020B0604020202020204" pitchFamily="34" charset="0"/>
              </a:rPr>
              <a:t>QUESTIONS</a:t>
            </a:r>
            <a:r>
              <a:rPr lang="fr-CA" b="1" dirty="0" smtClean="0">
                <a:solidFill>
                  <a:schemeClr val="accent2"/>
                </a:solidFill>
              </a:rPr>
              <a:t> </a:t>
            </a:r>
            <a:endParaRPr lang="fr-CA" b="1" dirty="0">
              <a:solidFill>
                <a:schemeClr val="accent2"/>
              </a:solidFill>
            </a:endParaRPr>
          </a:p>
        </p:txBody>
      </p:sp>
      <p:sp>
        <p:nvSpPr>
          <p:cNvPr id="3" name="Espace réservé du numéro de diapositive 2"/>
          <p:cNvSpPr>
            <a:spLocks noGrp="1"/>
          </p:cNvSpPr>
          <p:nvPr>
            <p:ph type="sldNum" sz="quarter" idx="12"/>
          </p:nvPr>
        </p:nvSpPr>
        <p:spPr/>
        <p:txBody>
          <a:bodyPr/>
          <a:lstStyle/>
          <a:p>
            <a:fld id="{21F772A9-7938-495B-BB26-80125C1F6A0A}" type="slidenum">
              <a:rPr lang="fr-CA" smtClean="0"/>
              <a:pPr/>
              <a:t>36</a:t>
            </a:fld>
            <a:endParaRPr lang="fr-CA"/>
          </a:p>
        </p:txBody>
      </p:sp>
      <p:sp>
        <p:nvSpPr>
          <p:cNvPr id="5" name="Rectangle 4"/>
          <p:cNvSpPr/>
          <p:nvPr/>
        </p:nvSpPr>
        <p:spPr>
          <a:xfrm>
            <a:off x="1524000" y="1"/>
            <a:ext cx="9144000" cy="4827285"/>
          </a:xfrm>
          <a:prstGeom prst="rect">
            <a:avLst/>
          </a:prstGeom>
          <a:solidFill>
            <a:srgbClr val="04456F"/>
          </a:solidFill>
          <a:ln w="6350" cap="flat" cmpd="sng" algn="ctr">
            <a:noFill/>
            <a:prstDash val="solid"/>
            <a:miter lim="800000"/>
          </a:ln>
          <a:effectLst/>
        </p:spPr>
        <p:txBody>
          <a:bodyPr rtlCol="0" anchor="ctr"/>
          <a:lstStyle/>
          <a:p>
            <a:pPr algn="ctr">
              <a:defRPr/>
            </a:pPr>
            <a:endParaRPr lang="fr-FR" kern="0" dirty="0">
              <a:solidFill>
                <a:srgbClr val="FFFFFF"/>
              </a:solidFill>
              <a:latin typeface="Alte DIN 1451 Mittelschrift" panose="020B0603020202020204" pitchFamily="34" charset="0"/>
            </a:endParaRPr>
          </a:p>
        </p:txBody>
      </p:sp>
      <p:pic>
        <p:nvPicPr>
          <p:cNvPr id="8" name="Picture 7"/>
          <p:cNvPicPr>
            <a:picLocks noChangeAspect="1"/>
          </p:cNvPicPr>
          <p:nvPr/>
        </p:nvPicPr>
        <p:blipFill rotWithShape="1">
          <a:blip r:embed="rId4" cstate="print">
            <a:extLst>
              <a:ext uri="{28A0092B-C50C-407E-A947-70E740481C1C}">
                <a14:useLocalDpi xmlns:a14="http://schemas.microsoft.com/office/drawing/2010/main" val="0"/>
              </a:ext>
            </a:extLst>
          </a:blip>
          <a:srcRect l="6123" t="11852" r="6123" b="9597"/>
          <a:stretch/>
        </p:blipFill>
        <p:spPr>
          <a:xfrm>
            <a:off x="6350928" y="5013176"/>
            <a:ext cx="3561496" cy="1656510"/>
          </a:xfrm>
          <a:prstGeom prst="rect">
            <a:avLst/>
          </a:prstGeom>
        </p:spPr>
      </p:pic>
      <p:sp>
        <p:nvSpPr>
          <p:cNvPr id="4" name="Rectangle 3"/>
          <p:cNvSpPr/>
          <p:nvPr/>
        </p:nvSpPr>
        <p:spPr>
          <a:xfrm>
            <a:off x="3503712" y="240140"/>
            <a:ext cx="5382344" cy="769441"/>
          </a:xfrm>
          <a:prstGeom prst="rect">
            <a:avLst/>
          </a:prstGeom>
        </p:spPr>
        <p:txBody>
          <a:bodyPr wrap="square">
            <a:spAutoFit/>
          </a:bodyPr>
          <a:lstStyle/>
          <a:p>
            <a:pPr algn="ctr">
              <a:defRPr/>
            </a:pPr>
            <a:r>
              <a:rPr lang="fr-CA" sz="4400" b="1" cap="all" dirty="0">
                <a:solidFill>
                  <a:schemeClr val="bg1"/>
                </a:solidFill>
                <a:latin typeface="Alte DIN 1451 Mittelschrift" panose="020B0603020202020204" pitchFamily="34" charset="0"/>
                <a:ea typeface="Trade Gothic Bold No. 2" charset="0"/>
                <a:cs typeface="Trade Gothic Bold No. 2" charset="0"/>
              </a:rPr>
              <a:t>DES QUESTIONS ?</a:t>
            </a:r>
          </a:p>
        </p:txBody>
      </p:sp>
      <p:pic>
        <p:nvPicPr>
          <p:cNvPr id="1026" name="Picture 2" descr="ttp://designbuddy.com/wp-content/uploads/2010/05/question.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4818" y="1322230"/>
            <a:ext cx="5562364" cy="365294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171944" y="5139935"/>
            <a:ext cx="3420000" cy="1368000"/>
          </a:xfrm>
          <a:prstGeom prst="rect">
            <a:avLst/>
          </a:prstGeom>
        </p:spPr>
      </p:pic>
    </p:spTree>
    <p:extLst>
      <p:ext uri="{BB962C8B-B14F-4D97-AF65-F5344CB8AC3E}">
        <p14:creationId xmlns:p14="http://schemas.microsoft.com/office/powerpoint/2010/main" val="3672356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cap="all" dirty="0" smtClean="0">
                <a:cs typeface="Helvetica" panose="020B0604020202020204" pitchFamily="34" charset="0"/>
              </a:rPr>
              <a:t>1. PORTRAIT DU SPPROC</a:t>
            </a:r>
            <a:endParaRPr lang="fr-CA" dirty="0"/>
          </a:p>
        </p:txBody>
      </p:sp>
      <p:sp>
        <p:nvSpPr>
          <p:cNvPr id="3" name="Espace réservé du contenu 2"/>
          <p:cNvSpPr>
            <a:spLocks noGrp="1"/>
          </p:cNvSpPr>
          <p:nvPr>
            <p:ph idx="1"/>
          </p:nvPr>
        </p:nvSpPr>
        <p:spPr>
          <a:xfrm>
            <a:off x="609600" y="1600201"/>
            <a:ext cx="10972800" cy="5141167"/>
          </a:xfrm>
        </p:spPr>
        <p:txBody>
          <a:bodyPr>
            <a:normAutofit lnSpcReduction="10000"/>
          </a:bodyPr>
          <a:lstStyle/>
          <a:p>
            <a:pPr>
              <a:lnSpc>
                <a:spcPct val="150000"/>
              </a:lnSpc>
            </a:pPr>
            <a:r>
              <a:rPr lang="fr-CA" sz="2400" dirty="0" smtClean="0">
                <a:solidFill>
                  <a:srgbClr val="21407A"/>
                </a:solidFill>
              </a:rPr>
              <a:t>Le SPPROC, </a:t>
            </a:r>
            <a:r>
              <a:rPr lang="fr-CA" sz="2400" dirty="0">
                <a:solidFill>
                  <a:srgbClr val="21407A"/>
                </a:solidFill>
              </a:rPr>
              <a:t>c’est </a:t>
            </a:r>
            <a:r>
              <a:rPr lang="fr-CA" sz="2400" dirty="0" smtClean="0">
                <a:solidFill>
                  <a:srgbClr val="21407A"/>
                </a:solidFill>
              </a:rPr>
              <a:t>plus de </a:t>
            </a:r>
            <a:r>
              <a:rPr lang="fr-CA" sz="2400" dirty="0" smtClean="0">
                <a:solidFill>
                  <a:srgbClr val="FF0000"/>
                </a:solidFill>
              </a:rPr>
              <a:t>165</a:t>
            </a:r>
            <a:r>
              <a:rPr lang="fr-CA" sz="2400" dirty="0" smtClean="0">
                <a:solidFill>
                  <a:srgbClr val="21407A"/>
                </a:solidFill>
              </a:rPr>
              <a:t> </a:t>
            </a:r>
            <a:r>
              <a:rPr lang="fr-CA" sz="2400" dirty="0">
                <a:solidFill>
                  <a:srgbClr val="21407A"/>
                </a:solidFill>
              </a:rPr>
              <a:t>membres qui </a:t>
            </a:r>
            <a:r>
              <a:rPr lang="fr-CA" altLang="fr-FR" sz="2400" dirty="0">
                <a:solidFill>
                  <a:srgbClr val="21407A"/>
                </a:solidFill>
              </a:rPr>
              <a:t>contribuent de façon significative à l’exécution des activités de recherche des chercheuses et chercheurs rattachés au Centre de recherche du CHU de </a:t>
            </a:r>
            <a:r>
              <a:rPr lang="fr-CA" altLang="fr-FR" sz="2400" dirty="0" smtClean="0">
                <a:solidFill>
                  <a:srgbClr val="21407A"/>
                </a:solidFill>
              </a:rPr>
              <a:t>Québec - Université </a:t>
            </a:r>
            <a:r>
              <a:rPr lang="fr-CA" altLang="fr-FR" sz="2400" dirty="0">
                <a:solidFill>
                  <a:srgbClr val="21407A"/>
                </a:solidFill>
              </a:rPr>
              <a:t>Laval (site </a:t>
            </a:r>
            <a:r>
              <a:rPr lang="fr-CA" altLang="fr-FR" sz="2400" dirty="0" smtClean="0">
                <a:solidFill>
                  <a:srgbClr val="21407A"/>
                </a:solidFill>
              </a:rPr>
              <a:t>CHUL).</a:t>
            </a:r>
          </a:p>
          <a:p>
            <a:pPr>
              <a:lnSpc>
                <a:spcPct val="150000"/>
              </a:lnSpc>
            </a:pPr>
            <a:r>
              <a:rPr lang="fr-CA" sz="2400" dirty="0" smtClean="0">
                <a:solidFill>
                  <a:srgbClr val="21407A"/>
                </a:solidFill>
                <a:ea typeface="Trade Gothic" charset="0"/>
                <a:cs typeface="Trade Gothic" charset="0"/>
              </a:rPr>
              <a:t>Le </a:t>
            </a:r>
            <a:r>
              <a:rPr lang="fr-CA" sz="2400" dirty="0">
                <a:solidFill>
                  <a:srgbClr val="21407A"/>
                </a:solidFill>
                <a:ea typeface="Trade Gothic" charset="0"/>
                <a:cs typeface="Trade Gothic" charset="0"/>
              </a:rPr>
              <a:t>SPPROC joue un rôle officiel auprès de </a:t>
            </a:r>
            <a:r>
              <a:rPr lang="fr-CA" sz="2400" dirty="0" smtClean="0">
                <a:solidFill>
                  <a:srgbClr val="21407A"/>
                </a:solidFill>
                <a:ea typeface="Trade Gothic" charset="0"/>
                <a:cs typeface="Trade Gothic" charset="0"/>
              </a:rPr>
              <a:t>l’Employeur.</a:t>
            </a:r>
          </a:p>
          <a:p>
            <a:pPr>
              <a:lnSpc>
                <a:spcPct val="150000"/>
              </a:lnSpc>
            </a:pPr>
            <a:r>
              <a:rPr lang="fr-CA" sz="2400" dirty="0">
                <a:solidFill>
                  <a:srgbClr val="21407A"/>
                </a:solidFill>
                <a:ea typeface="Trade Gothic" charset="0"/>
                <a:cs typeface="Trade Gothic" charset="0"/>
              </a:rPr>
              <a:t>Le </a:t>
            </a:r>
            <a:r>
              <a:rPr lang="fr-CA" sz="2400" dirty="0" smtClean="0">
                <a:solidFill>
                  <a:srgbClr val="21407A"/>
                </a:solidFill>
                <a:ea typeface="Trade Gothic" charset="0"/>
                <a:cs typeface="Trade Gothic" charset="0"/>
              </a:rPr>
              <a:t>SPPROC est l’unique agent négociateur.</a:t>
            </a:r>
            <a:endParaRPr lang="fr-CA" sz="2400" dirty="0">
              <a:solidFill>
                <a:srgbClr val="21407A"/>
              </a:solidFill>
              <a:ea typeface="Trade Gothic" charset="0"/>
              <a:cs typeface="Trade Gothic" charset="0"/>
            </a:endParaRPr>
          </a:p>
          <a:p>
            <a:pPr>
              <a:lnSpc>
                <a:spcPct val="150000"/>
              </a:lnSpc>
            </a:pPr>
            <a:r>
              <a:rPr lang="fr-CA" sz="2400" dirty="0">
                <a:solidFill>
                  <a:srgbClr val="21407A"/>
                </a:solidFill>
                <a:ea typeface="Trade Gothic" charset="0"/>
                <a:cs typeface="Trade Gothic" charset="0"/>
              </a:rPr>
              <a:t>Le SPPROC est un moteur d’animation sociale entre les </a:t>
            </a:r>
            <a:r>
              <a:rPr lang="fr-CA" sz="2400" dirty="0" smtClean="0">
                <a:solidFill>
                  <a:srgbClr val="21407A"/>
                </a:solidFill>
                <a:ea typeface="Trade Gothic" charset="0"/>
                <a:cs typeface="Trade Gothic" charset="0"/>
              </a:rPr>
              <a:t>membres.</a:t>
            </a:r>
            <a:endParaRPr lang="fr-CA" sz="2400" dirty="0">
              <a:solidFill>
                <a:srgbClr val="21407A"/>
              </a:solidFill>
              <a:ea typeface="Trade Gothic" charset="0"/>
              <a:cs typeface="Trade Gothic" charset="0"/>
            </a:endParaRPr>
          </a:p>
          <a:p>
            <a:pPr>
              <a:lnSpc>
                <a:spcPct val="150000"/>
              </a:lnSpc>
            </a:pPr>
            <a:r>
              <a:rPr lang="fr-CA" sz="2400" dirty="0">
                <a:solidFill>
                  <a:srgbClr val="21407A"/>
                </a:solidFill>
                <a:ea typeface="Trade Gothic" charset="0"/>
                <a:cs typeface="Trade Gothic" charset="0"/>
              </a:rPr>
              <a:t>Le SPPROC est en contact constant avec d’autres professionnels administratifs, pédagogiques et de recherche au Québec </a:t>
            </a:r>
            <a:r>
              <a:rPr lang="fr-CA" sz="2400" dirty="0" smtClean="0">
                <a:solidFill>
                  <a:srgbClr val="21407A"/>
                </a:solidFill>
                <a:ea typeface="Trade Gothic" charset="0"/>
                <a:cs typeface="Trade Gothic" charset="0"/>
              </a:rPr>
              <a:t>(FPPU</a:t>
            </a:r>
            <a:r>
              <a:rPr lang="fr-CA" dirty="0">
                <a:solidFill>
                  <a:srgbClr val="21407A"/>
                </a:solidFill>
                <a:ea typeface="Trade Gothic" charset="0"/>
                <a:cs typeface="Trade Gothic" charset="0"/>
              </a:rPr>
              <a:t>).</a:t>
            </a:r>
          </a:p>
          <a:p>
            <a:pPr>
              <a:lnSpc>
                <a:spcPct val="150000"/>
              </a:lnSpc>
            </a:pPr>
            <a:endParaRPr lang="fr-CA" dirty="0">
              <a:solidFill>
                <a:srgbClr val="002060"/>
              </a:solidFill>
              <a:ea typeface="Trade Gothic" charset="0"/>
              <a:cs typeface="Trade Gothic" charset="0"/>
            </a:endParaRPr>
          </a:p>
          <a:p>
            <a:pPr>
              <a:lnSpc>
                <a:spcPct val="150000"/>
              </a:lnSpc>
            </a:pPr>
            <a:endParaRPr lang="fr-CA" altLang="fr-FR" b="1" dirty="0">
              <a:solidFill>
                <a:srgbClr val="21407A"/>
              </a:solidFill>
            </a:endParaRPr>
          </a:p>
          <a:p>
            <a:pPr>
              <a:lnSpc>
                <a:spcPct val="150000"/>
              </a:lnSpc>
            </a:pPr>
            <a:endParaRPr lang="fr-CA" dirty="0" smtClean="0">
              <a:solidFill>
                <a:srgbClr val="21407A"/>
              </a:solidFill>
            </a:endParaRPr>
          </a:p>
          <a:p>
            <a:pPr>
              <a:lnSpc>
                <a:spcPct val="150000"/>
              </a:lnSpc>
            </a:pPr>
            <a:endParaRPr lang="fr-CA" dirty="0"/>
          </a:p>
        </p:txBody>
      </p:sp>
    </p:spTree>
    <p:extLst>
      <p:ext uri="{BB962C8B-B14F-4D97-AF65-F5344CB8AC3E}">
        <p14:creationId xmlns:p14="http://schemas.microsoft.com/office/powerpoint/2010/main" val="2068156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cap="all" dirty="0" smtClean="0">
                <a:cs typeface="Helvetica" panose="020B0604020202020204" pitchFamily="34" charset="0"/>
              </a:rPr>
              <a:t>2. AUTOUR DE LA TABLE | QUI?</a:t>
            </a:r>
            <a:endParaRPr lang="fr-CA" dirty="0"/>
          </a:p>
        </p:txBody>
      </p:sp>
      <p:graphicFrame>
        <p:nvGraphicFramePr>
          <p:cNvPr id="9" name="Espace réservé du contenu 17"/>
          <p:cNvGraphicFramePr>
            <a:graphicFrameLocks/>
          </p:cNvGraphicFramePr>
          <p:nvPr>
            <p:extLst>
              <p:ext uri="{D42A27DB-BD31-4B8C-83A1-F6EECF244321}">
                <p14:modId xmlns:p14="http://schemas.microsoft.com/office/powerpoint/2010/main" val="1891287683"/>
              </p:ext>
            </p:extLst>
          </p:nvPr>
        </p:nvGraphicFramePr>
        <p:xfrm>
          <a:off x="1485638" y="1876886"/>
          <a:ext cx="9434898"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58027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506501103"/>
              </p:ext>
            </p:extLst>
          </p:nvPr>
        </p:nvGraphicFramePr>
        <p:xfrm>
          <a:off x="1775520" y="1772816"/>
          <a:ext cx="8856984"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5375920" y="2420889"/>
            <a:ext cx="4248472" cy="1348061"/>
          </a:xfrm>
          <a:prstGeom prst="rect">
            <a:avLst/>
          </a:prstGeom>
        </p:spPr>
        <p:txBody>
          <a:bodyPr wrap="square">
            <a:spAutoFit/>
          </a:bodyPr>
          <a:lstStyle/>
          <a:p>
            <a:pPr lvl="0">
              <a:spcBef>
                <a:spcPct val="20000"/>
              </a:spcBef>
            </a:pPr>
            <a:endParaRPr lang="fr-CA" sz="2400" dirty="0">
              <a:solidFill>
                <a:srgbClr val="B5AE53">
                  <a:lumMod val="50000"/>
                </a:srgbClr>
              </a:solidFill>
            </a:endParaRPr>
          </a:p>
          <a:p>
            <a:pPr lvl="0">
              <a:spcBef>
                <a:spcPct val="20000"/>
              </a:spcBef>
            </a:pPr>
            <a:endParaRPr lang="fr-CA" sz="2400" dirty="0">
              <a:solidFill>
                <a:srgbClr val="B5AE53">
                  <a:lumMod val="50000"/>
                </a:srgbClr>
              </a:solidFill>
            </a:endParaRPr>
          </a:p>
          <a:p>
            <a:pPr lvl="0" algn="just">
              <a:spcBef>
                <a:spcPct val="20000"/>
              </a:spcBef>
            </a:pPr>
            <a:endParaRPr lang="fr-CA" sz="2400" dirty="0">
              <a:solidFill>
                <a:srgbClr val="B5AE53">
                  <a:lumMod val="50000"/>
                </a:srgbClr>
              </a:solidFill>
            </a:endParaRPr>
          </a:p>
        </p:txBody>
      </p:sp>
      <p:sp>
        <p:nvSpPr>
          <p:cNvPr id="7" name="Titre 1"/>
          <p:cNvSpPr>
            <a:spLocks noGrp="1"/>
          </p:cNvSpPr>
          <p:nvPr>
            <p:ph type="title"/>
          </p:nvPr>
        </p:nvSpPr>
        <p:spPr>
          <a:xfrm>
            <a:off x="609600" y="116632"/>
            <a:ext cx="10972800" cy="1143000"/>
          </a:xfrm>
        </p:spPr>
        <p:txBody>
          <a:bodyPr>
            <a:normAutofit/>
          </a:bodyPr>
          <a:lstStyle/>
          <a:p>
            <a:r>
              <a:rPr lang="fr-CA" b="1" cap="all" dirty="0" smtClean="0">
                <a:cs typeface="Helvetica" panose="020B0604020202020204" pitchFamily="34" charset="0"/>
              </a:rPr>
              <a:t>2. AUTOUR DE LA TABLE | QUI?</a:t>
            </a:r>
            <a:endParaRPr lang="fr-CA" dirty="0"/>
          </a:p>
        </p:txBody>
      </p:sp>
    </p:spTree>
    <p:extLst>
      <p:ext uri="{BB962C8B-B14F-4D97-AF65-F5344CB8AC3E}">
        <p14:creationId xmlns:p14="http://schemas.microsoft.com/office/powerpoint/2010/main" val="1589202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cap="all" dirty="0">
                <a:cs typeface="Helvetica" panose="020B0604020202020204" pitchFamily="34" charset="0"/>
              </a:rPr>
              <a:t>2. AUTOUR DE LA TABLE | QUI?</a:t>
            </a:r>
            <a:endParaRPr lang="fr-CA" dirty="0"/>
          </a:p>
        </p:txBody>
      </p:sp>
      <p:graphicFrame>
        <p:nvGraphicFramePr>
          <p:cNvPr id="15" name="Espace réservé du contenu 17"/>
          <p:cNvGraphicFramePr>
            <a:graphicFrameLocks/>
          </p:cNvGraphicFramePr>
          <p:nvPr>
            <p:extLst>
              <p:ext uri="{D42A27DB-BD31-4B8C-83A1-F6EECF244321}">
                <p14:modId xmlns:p14="http://schemas.microsoft.com/office/powerpoint/2010/main" val="1482868116"/>
              </p:ext>
            </p:extLst>
          </p:nvPr>
        </p:nvGraphicFramePr>
        <p:xfrm>
          <a:off x="263352" y="1700808"/>
          <a:ext cx="11593288" cy="49520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67804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Espace réservé du contenu 17"/>
          <p:cNvGraphicFramePr>
            <a:graphicFrameLocks/>
          </p:cNvGraphicFramePr>
          <p:nvPr>
            <p:extLst>
              <p:ext uri="{D42A27DB-BD31-4B8C-83A1-F6EECF244321}">
                <p14:modId xmlns:p14="http://schemas.microsoft.com/office/powerpoint/2010/main" val="3536994695"/>
              </p:ext>
            </p:extLst>
          </p:nvPr>
        </p:nvGraphicFramePr>
        <p:xfrm>
          <a:off x="695400" y="1628800"/>
          <a:ext cx="10297144"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ectangle 1"/>
          <p:cNvSpPr/>
          <p:nvPr/>
        </p:nvSpPr>
        <p:spPr>
          <a:xfrm>
            <a:off x="5375920" y="2420889"/>
            <a:ext cx="4248472" cy="1348061"/>
          </a:xfrm>
          <a:prstGeom prst="rect">
            <a:avLst/>
          </a:prstGeom>
        </p:spPr>
        <p:txBody>
          <a:bodyPr wrap="square">
            <a:spAutoFit/>
          </a:bodyPr>
          <a:lstStyle/>
          <a:p>
            <a:pPr lvl="0">
              <a:spcBef>
                <a:spcPct val="20000"/>
              </a:spcBef>
            </a:pPr>
            <a:endParaRPr lang="fr-CA" sz="2400" dirty="0">
              <a:solidFill>
                <a:srgbClr val="B5AE53">
                  <a:lumMod val="50000"/>
                </a:srgbClr>
              </a:solidFill>
            </a:endParaRPr>
          </a:p>
          <a:p>
            <a:pPr lvl="0">
              <a:spcBef>
                <a:spcPct val="20000"/>
              </a:spcBef>
            </a:pPr>
            <a:endParaRPr lang="fr-CA" sz="2400" dirty="0">
              <a:solidFill>
                <a:srgbClr val="B5AE53">
                  <a:lumMod val="50000"/>
                </a:srgbClr>
              </a:solidFill>
            </a:endParaRPr>
          </a:p>
          <a:p>
            <a:pPr lvl="0" algn="just">
              <a:spcBef>
                <a:spcPct val="20000"/>
              </a:spcBef>
            </a:pPr>
            <a:endParaRPr lang="fr-CA" sz="2400" dirty="0">
              <a:solidFill>
                <a:srgbClr val="B5AE53">
                  <a:lumMod val="50000"/>
                </a:srgbClr>
              </a:solidFill>
            </a:endParaRPr>
          </a:p>
        </p:txBody>
      </p:sp>
      <p:sp>
        <p:nvSpPr>
          <p:cNvPr id="8" name="Titre 1"/>
          <p:cNvSpPr>
            <a:spLocks noGrp="1"/>
          </p:cNvSpPr>
          <p:nvPr>
            <p:ph type="title"/>
          </p:nvPr>
        </p:nvSpPr>
        <p:spPr>
          <a:xfrm>
            <a:off x="609600" y="116632"/>
            <a:ext cx="10972800" cy="1143000"/>
          </a:xfrm>
        </p:spPr>
        <p:txBody>
          <a:bodyPr>
            <a:normAutofit/>
          </a:bodyPr>
          <a:lstStyle/>
          <a:p>
            <a:r>
              <a:rPr lang="fr-CA" b="1" cap="all" dirty="0" smtClean="0">
                <a:cs typeface="Helvetica" panose="020B0604020202020204" pitchFamily="34" charset="0"/>
              </a:rPr>
              <a:t>2. AUTOUR DE LA TABLE | QUI?</a:t>
            </a:r>
            <a:endParaRPr lang="fr-CA" dirty="0"/>
          </a:p>
        </p:txBody>
      </p:sp>
    </p:spTree>
    <p:extLst>
      <p:ext uri="{BB962C8B-B14F-4D97-AF65-F5344CB8AC3E}">
        <p14:creationId xmlns:p14="http://schemas.microsoft.com/office/powerpoint/2010/main" val="28608132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CA" b="1" cap="all" dirty="0" smtClean="0">
                <a:cs typeface="Helvetica" panose="020B0604020202020204" pitchFamily="34" charset="0"/>
              </a:rPr>
              <a:t>2. AUTOUR DE LA TABLE | QUOI?</a:t>
            </a:r>
            <a:endParaRPr lang="fr-CA" dirty="0"/>
          </a:p>
        </p:txBody>
      </p:sp>
      <p:pic>
        <p:nvPicPr>
          <p:cNvPr id="5"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3872" y="2492896"/>
            <a:ext cx="4895850"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Espace réservé du contenu 17"/>
          <p:cNvGraphicFramePr>
            <a:graphicFrameLocks/>
          </p:cNvGraphicFramePr>
          <p:nvPr>
            <p:extLst>
              <p:ext uri="{D42A27DB-BD31-4B8C-83A1-F6EECF244321}">
                <p14:modId xmlns:p14="http://schemas.microsoft.com/office/powerpoint/2010/main" val="985398477"/>
              </p:ext>
            </p:extLst>
          </p:nvPr>
        </p:nvGraphicFramePr>
        <p:xfrm>
          <a:off x="2063552" y="1916833"/>
          <a:ext cx="8229600" cy="452596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ZoneTexte 6"/>
          <p:cNvSpPr txBox="1"/>
          <p:nvPr/>
        </p:nvSpPr>
        <p:spPr>
          <a:xfrm>
            <a:off x="5047329" y="4021033"/>
            <a:ext cx="4392488" cy="400110"/>
          </a:xfrm>
          <a:prstGeom prst="rect">
            <a:avLst/>
          </a:prstGeom>
          <a:noFill/>
        </p:spPr>
        <p:txBody>
          <a:bodyPr wrap="square" rtlCol="0">
            <a:spAutoFit/>
          </a:bodyPr>
          <a:lstStyle/>
          <a:p>
            <a:r>
              <a:rPr lang="fr-CA" sz="2000" dirty="0"/>
              <a:t> </a:t>
            </a:r>
          </a:p>
        </p:txBody>
      </p:sp>
      <p:sp>
        <p:nvSpPr>
          <p:cNvPr id="8" name="Rectangle 7"/>
          <p:cNvSpPr/>
          <p:nvPr/>
        </p:nvSpPr>
        <p:spPr>
          <a:xfrm>
            <a:off x="5130028" y="3100845"/>
            <a:ext cx="4536504" cy="2308324"/>
          </a:xfrm>
          <a:prstGeom prst="rect">
            <a:avLst/>
          </a:prstGeom>
        </p:spPr>
        <p:txBody>
          <a:bodyPr wrap="square">
            <a:spAutoFit/>
          </a:bodyPr>
          <a:lstStyle/>
          <a:p>
            <a:pPr lvl="0" algn="ctr">
              <a:lnSpc>
                <a:spcPct val="150000"/>
              </a:lnSpc>
              <a:spcBef>
                <a:spcPct val="20000"/>
              </a:spcBef>
            </a:pPr>
            <a:r>
              <a:rPr lang="fr-CA" sz="2400" dirty="0">
                <a:solidFill>
                  <a:srgbClr val="04456F"/>
                </a:solidFill>
                <a:latin typeface="Alte DIN 1451 Mittelschrift" panose="020B0603020202020204" pitchFamily="34" charset="0"/>
              </a:rPr>
              <a:t>Elle s’appliquera jusqu’à l’entrée en vigueur, par sa signature, d’une nouvelle convention </a:t>
            </a:r>
            <a:r>
              <a:rPr lang="fr-CA" sz="2400" dirty="0" smtClean="0">
                <a:solidFill>
                  <a:srgbClr val="04456F"/>
                </a:solidFill>
                <a:latin typeface="Alte DIN 1451 Mittelschrift" panose="020B0603020202020204" pitchFamily="34" charset="0"/>
              </a:rPr>
              <a:t>collective (15.3)</a:t>
            </a:r>
            <a:endParaRPr lang="fr-CA" sz="2400" dirty="0">
              <a:solidFill>
                <a:srgbClr val="04456F"/>
              </a:solidFill>
              <a:latin typeface="Alte DIN 1451 Mittelschrift" panose="020B0603020202020204" pitchFamily="34" charset="0"/>
            </a:endParaRPr>
          </a:p>
        </p:txBody>
      </p:sp>
    </p:spTree>
    <p:extLst>
      <p:ext uri="{BB962C8B-B14F-4D97-AF65-F5344CB8AC3E}">
        <p14:creationId xmlns:p14="http://schemas.microsoft.com/office/powerpoint/2010/main" val="171627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3.xml><?xml version="1.0" encoding="utf-8"?>
<p:tagLst xmlns:a="http://schemas.openxmlformats.org/drawingml/2006/main" xmlns:r="http://schemas.openxmlformats.org/officeDocument/2006/relationships" xmlns:p="http://schemas.openxmlformats.org/presentationml/2006/main">
  <p:tag name="NUM" val="1"/>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5.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Thème Office">
  <a:themeElements>
    <a:clrScheme name="Apothicaire">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21407A"/>
        </a:solidFill>
        <a:ln>
          <a:noFill/>
        </a:ln>
      </a:spPr>
      <a:bodyPr anchor="ctr"/>
      <a:lstStyle>
        <a:defPPr algn="ctr" fontAlgn="auto">
          <a:spcBef>
            <a:spcPts val="0"/>
          </a:spcBef>
          <a:spcAft>
            <a:spcPts val="0"/>
          </a:spcAft>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Template>
  <TotalTime>6278</TotalTime>
  <Words>2601</Words>
  <Application>Microsoft Office PowerPoint</Application>
  <PresentationFormat>Grand écran</PresentationFormat>
  <Paragraphs>975</Paragraphs>
  <Slides>36</Slides>
  <Notes>35</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36</vt:i4>
      </vt:variant>
    </vt:vector>
  </HeadingPairs>
  <TitlesOfParts>
    <vt:vector size="49" baseType="lpstr">
      <vt:lpstr>Alte DIN 1451 Mittelschrift</vt:lpstr>
      <vt:lpstr>Arial</vt:lpstr>
      <vt:lpstr>Calibri</vt:lpstr>
      <vt:lpstr>Cambria</vt:lpstr>
      <vt:lpstr>Helvetica</vt:lpstr>
      <vt:lpstr>Roboto</vt:lpstr>
      <vt:lpstr>Roboto Condensed</vt:lpstr>
      <vt:lpstr>Roboto Condensed Light</vt:lpstr>
      <vt:lpstr>Times New Roman</vt:lpstr>
      <vt:lpstr>Trade Gothic</vt:lpstr>
      <vt:lpstr>Trade Gothic Bold No. 2</vt:lpstr>
      <vt:lpstr>Verdana</vt:lpstr>
      <vt:lpstr>Thème Office</vt:lpstr>
      <vt:lpstr>Présentation PowerPoint</vt:lpstr>
      <vt:lpstr>PLAN DE FORMATION</vt:lpstr>
      <vt:lpstr>OBJECTIF DE LA FORMATION</vt:lpstr>
      <vt:lpstr>1. PORTRAIT DU SPPROC</vt:lpstr>
      <vt:lpstr>2. AUTOUR DE LA TABLE | QUI?</vt:lpstr>
      <vt:lpstr>2. AUTOUR DE LA TABLE | QUI?</vt:lpstr>
      <vt:lpstr>2. AUTOUR DE LA TABLE | QUI?</vt:lpstr>
      <vt:lpstr>2. AUTOUR DE LA TABLE | QUI?</vt:lpstr>
      <vt:lpstr>2. AUTOUR DE LA TABLE | QUOI?</vt:lpstr>
      <vt:lpstr>3. droits et obligations des parties</vt:lpstr>
      <vt:lpstr>3. droits et obligations des parties</vt:lpstr>
      <vt:lpstr>4. CONDITIONS DE TRAVAIL</vt:lpstr>
      <vt:lpstr>4. CONDITIONS DE TRAVAIL</vt:lpstr>
      <vt:lpstr>4. CONDITIONS DE TRAVAIL</vt:lpstr>
      <vt:lpstr>4. CONDITIONS DE TRAVAIL</vt:lpstr>
      <vt:lpstr>4. CONDITIONS DE TRAVAIL</vt:lpstr>
      <vt:lpstr>4. CONDITIONS DE TRAVAIL</vt:lpstr>
      <vt:lpstr>4. CONDITIONS DE TRAVAIL</vt:lpstr>
      <vt:lpstr>4. CONDITIONS DE TRAVAIL</vt:lpstr>
      <vt:lpstr>4. CONDITIONS DE TRAVAIL</vt:lpstr>
      <vt:lpstr>4. CONDITIONS DE TRAVAIL</vt:lpstr>
      <vt:lpstr>4. CONDITIONS DE TRAVAIL</vt:lpstr>
      <vt:lpstr>4. CONDITIONS DE TRAVAIL</vt:lpstr>
      <vt:lpstr>5. Avantages sociaux   Vacances et congés spéciaux </vt:lpstr>
      <vt:lpstr>5. Avantages sociaux   Vacances et congés spéciaux </vt:lpstr>
      <vt:lpstr>5. Avantages sociaux   Vacances et congés spéciaux </vt:lpstr>
      <vt:lpstr>5. Avantages sociaux   Vacances et congés spéciaux </vt:lpstr>
      <vt:lpstr>5. Avantages sociaux   RETRAITE - CONGÉ PARTIEL SANS SOLDE </vt:lpstr>
      <vt:lpstr>5. Avantages sociaux  AUTRES AVANTAGES </vt:lpstr>
      <vt:lpstr>5. Avantages sociaux  AUTRES AVANTAGES </vt:lpstr>
      <vt:lpstr>5. Avantages sociaux  AUTRES AVANTAGES </vt:lpstr>
      <vt:lpstr>6. Mesures disciplinaires et administratives,  CRT, GRIEFS ET arbitrage</vt:lpstr>
      <vt:lpstr>6. Mesures disciplinaires et administratives,   CRT, GRIEFS ET arbitrage</vt:lpstr>
      <vt:lpstr>6. Mesures disciplinaires et administratives,   CRT, GRIEFS ET arbitrage</vt:lpstr>
      <vt:lpstr>Ressources - Aide</vt:lpstr>
      <vt:lpstr>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Sophia</dc:creator>
  <cp:lastModifiedBy>Jean-Luc Simard</cp:lastModifiedBy>
  <cp:revision>524</cp:revision>
  <cp:lastPrinted>2022-05-18T16:56:10Z</cp:lastPrinted>
  <dcterms:created xsi:type="dcterms:W3CDTF">2014-03-06T19:05:30Z</dcterms:created>
  <dcterms:modified xsi:type="dcterms:W3CDTF">2022-05-20T18:35:00Z</dcterms:modified>
</cp:coreProperties>
</file>